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37"/>
  </p:notesMasterIdLst>
  <p:handoutMasterIdLst>
    <p:handoutMasterId r:id="rId138"/>
  </p:handoutMasterIdLst>
  <p:sldIdLst>
    <p:sldId id="830" r:id="rId2"/>
    <p:sldId id="673" r:id="rId3"/>
    <p:sldId id="788" r:id="rId4"/>
    <p:sldId id="584" r:id="rId5"/>
    <p:sldId id="585" r:id="rId6"/>
    <p:sldId id="827" r:id="rId7"/>
    <p:sldId id="687" r:id="rId8"/>
    <p:sldId id="881" r:id="rId9"/>
    <p:sldId id="688" r:id="rId10"/>
    <p:sldId id="689" r:id="rId11"/>
    <p:sldId id="602" r:id="rId12"/>
    <p:sldId id="882" r:id="rId13"/>
    <p:sldId id="863" r:id="rId14"/>
    <p:sldId id="691" r:id="rId15"/>
    <p:sldId id="692" r:id="rId16"/>
    <p:sldId id="693" r:id="rId17"/>
    <p:sldId id="864" r:id="rId18"/>
    <p:sldId id="698" r:id="rId19"/>
    <p:sldId id="699" r:id="rId20"/>
    <p:sldId id="678" r:id="rId21"/>
    <p:sldId id="700" r:id="rId22"/>
    <p:sldId id="702" r:id="rId23"/>
    <p:sldId id="701" r:id="rId24"/>
    <p:sldId id="704" r:id="rId25"/>
    <p:sldId id="706" r:id="rId26"/>
    <p:sldId id="708" r:id="rId27"/>
    <p:sldId id="709" r:id="rId28"/>
    <p:sldId id="902" r:id="rId29"/>
    <p:sldId id="712" r:id="rId30"/>
    <p:sldId id="710" r:id="rId31"/>
    <p:sldId id="713" r:id="rId32"/>
    <p:sldId id="714" r:id="rId33"/>
    <p:sldId id="716" r:id="rId34"/>
    <p:sldId id="717" r:id="rId35"/>
    <p:sldId id="718" r:id="rId36"/>
    <p:sldId id="719" r:id="rId37"/>
    <p:sldId id="790" r:id="rId38"/>
    <p:sldId id="720" r:id="rId39"/>
    <p:sldId id="721" r:id="rId40"/>
    <p:sldId id="791" r:id="rId41"/>
    <p:sldId id="888" r:id="rId42"/>
    <p:sldId id="722" r:id="rId43"/>
    <p:sldId id="792" r:id="rId44"/>
    <p:sldId id="889" r:id="rId45"/>
    <p:sldId id="891" r:id="rId46"/>
    <p:sldId id="892" r:id="rId47"/>
    <p:sldId id="793" r:id="rId48"/>
    <p:sldId id="724" r:id="rId49"/>
    <p:sldId id="796" r:id="rId50"/>
    <p:sldId id="725" r:id="rId51"/>
    <p:sldId id="890" r:id="rId52"/>
    <p:sldId id="726" r:id="rId53"/>
    <p:sldId id="797" r:id="rId54"/>
    <p:sldId id="727" r:id="rId55"/>
    <p:sldId id="798" r:id="rId56"/>
    <p:sldId id="728" r:id="rId57"/>
    <p:sldId id="799" r:id="rId58"/>
    <p:sldId id="800" r:id="rId59"/>
    <p:sldId id="758" r:id="rId60"/>
    <p:sldId id="733" r:id="rId61"/>
    <p:sldId id="802" r:id="rId62"/>
    <p:sldId id="734" r:id="rId63"/>
    <p:sldId id="803" r:id="rId64"/>
    <p:sldId id="773" r:id="rId65"/>
    <p:sldId id="804" r:id="rId66"/>
    <p:sldId id="894" r:id="rId67"/>
    <p:sldId id="741" r:id="rId68"/>
    <p:sldId id="805" r:id="rId69"/>
    <p:sldId id="806" r:id="rId70"/>
    <p:sldId id="742" r:id="rId71"/>
    <p:sldId id="743" r:id="rId72"/>
    <p:sldId id="807" r:id="rId73"/>
    <p:sldId id="744" r:id="rId74"/>
    <p:sldId id="808" r:id="rId75"/>
    <p:sldId id="745" r:id="rId76"/>
    <p:sldId id="809" r:id="rId77"/>
    <p:sldId id="896" r:id="rId78"/>
    <p:sldId id="897" r:id="rId79"/>
    <p:sldId id="746" r:id="rId80"/>
    <p:sldId id="810" r:id="rId81"/>
    <p:sldId id="747" r:id="rId82"/>
    <p:sldId id="811" r:id="rId83"/>
    <p:sldId id="748" r:id="rId84"/>
    <p:sldId id="812" r:id="rId85"/>
    <p:sldId id="828" r:id="rId86"/>
    <p:sldId id="749" r:id="rId87"/>
    <p:sldId id="898" r:id="rId88"/>
    <p:sldId id="750" r:id="rId89"/>
    <p:sldId id="814" r:id="rId90"/>
    <p:sldId id="900" r:id="rId91"/>
    <p:sldId id="751" r:id="rId92"/>
    <p:sldId id="815" r:id="rId93"/>
    <p:sldId id="753" r:id="rId94"/>
    <p:sldId id="754" r:id="rId95"/>
    <p:sldId id="816" r:id="rId96"/>
    <p:sldId id="757" r:id="rId97"/>
    <p:sldId id="818" r:id="rId98"/>
    <p:sldId id="829" r:id="rId99"/>
    <p:sldId id="819" r:id="rId100"/>
    <p:sldId id="780" r:id="rId101"/>
    <p:sldId id="908" r:id="rId102"/>
    <p:sldId id="831" r:id="rId103"/>
    <p:sldId id="834" r:id="rId104"/>
    <p:sldId id="850" r:id="rId105"/>
    <p:sldId id="851" r:id="rId106"/>
    <p:sldId id="841" r:id="rId107"/>
    <p:sldId id="842" r:id="rId108"/>
    <p:sldId id="901" r:id="rId109"/>
    <p:sldId id="866" r:id="rId110"/>
    <p:sldId id="867" r:id="rId111"/>
    <p:sldId id="872" r:id="rId112"/>
    <p:sldId id="873" r:id="rId113"/>
    <p:sldId id="903" r:id="rId114"/>
    <p:sldId id="905" r:id="rId115"/>
    <p:sldId id="906" r:id="rId116"/>
    <p:sldId id="821" r:id="rId117"/>
    <p:sldId id="822" r:id="rId118"/>
    <p:sldId id="848" r:id="rId119"/>
    <p:sldId id="868" r:id="rId120"/>
    <p:sldId id="909" r:id="rId121"/>
    <p:sldId id="910" r:id="rId122"/>
    <p:sldId id="911" r:id="rId123"/>
    <p:sldId id="917" r:id="rId124"/>
    <p:sldId id="918" r:id="rId125"/>
    <p:sldId id="919" r:id="rId126"/>
    <p:sldId id="920" r:id="rId127"/>
    <p:sldId id="921" r:id="rId128"/>
    <p:sldId id="922" r:id="rId129"/>
    <p:sldId id="923" r:id="rId130"/>
    <p:sldId id="776" r:id="rId131"/>
    <p:sldId id="843" r:id="rId132"/>
    <p:sldId id="844" r:id="rId133"/>
    <p:sldId id="924" r:id="rId134"/>
    <p:sldId id="786" r:id="rId135"/>
    <p:sldId id="656" r:id="rId136"/>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BC8F6C8-4A9F-4677-BB81-A5CA6B7D8712}">
          <p14:sldIdLst>
            <p14:sldId id="830"/>
            <p14:sldId id="673"/>
            <p14:sldId id="788"/>
            <p14:sldId id="584"/>
            <p14:sldId id="585"/>
            <p14:sldId id="827"/>
            <p14:sldId id="687"/>
            <p14:sldId id="881"/>
            <p14:sldId id="688"/>
            <p14:sldId id="689"/>
            <p14:sldId id="602"/>
            <p14:sldId id="882"/>
            <p14:sldId id="863"/>
            <p14:sldId id="691"/>
            <p14:sldId id="692"/>
            <p14:sldId id="693"/>
            <p14:sldId id="864"/>
            <p14:sldId id="698"/>
            <p14:sldId id="699"/>
            <p14:sldId id="678"/>
            <p14:sldId id="700"/>
            <p14:sldId id="702"/>
            <p14:sldId id="701"/>
            <p14:sldId id="704"/>
            <p14:sldId id="706"/>
            <p14:sldId id="708"/>
            <p14:sldId id="709"/>
            <p14:sldId id="902"/>
            <p14:sldId id="712"/>
            <p14:sldId id="710"/>
            <p14:sldId id="713"/>
            <p14:sldId id="714"/>
            <p14:sldId id="716"/>
            <p14:sldId id="717"/>
            <p14:sldId id="718"/>
            <p14:sldId id="719"/>
            <p14:sldId id="790"/>
            <p14:sldId id="720"/>
            <p14:sldId id="721"/>
            <p14:sldId id="791"/>
            <p14:sldId id="888"/>
            <p14:sldId id="722"/>
            <p14:sldId id="792"/>
            <p14:sldId id="889"/>
            <p14:sldId id="891"/>
            <p14:sldId id="892"/>
            <p14:sldId id="793"/>
            <p14:sldId id="724"/>
            <p14:sldId id="796"/>
            <p14:sldId id="725"/>
            <p14:sldId id="890"/>
            <p14:sldId id="726"/>
            <p14:sldId id="797"/>
            <p14:sldId id="727"/>
            <p14:sldId id="798"/>
            <p14:sldId id="728"/>
            <p14:sldId id="799"/>
            <p14:sldId id="800"/>
            <p14:sldId id="758"/>
            <p14:sldId id="733"/>
            <p14:sldId id="802"/>
            <p14:sldId id="734"/>
            <p14:sldId id="803"/>
            <p14:sldId id="773"/>
            <p14:sldId id="804"/>
            <p14:sldId id="894"/>
            <p14:sldId id="741"/>
            <p14:sldId id="805"/>
            <p14:sldId id="806"/>
            <p14:sldId id="742"/>
            <p14:sldId id="743"/>
            <p14:sldId id="807"/>
            <p14:sldId id="744"/>
            <p14:sldId id="808"/>
            <p14:sldId id="745"/>
            <p14:sldId id="809"/>
            <p14:sldId id="896"/>
            <p14:sldId id="897"/>
            <p14:sldId id="746"/>
            <p14:sldId id="810"/>
            <p14:sldId id="747"/>
            <p14:sldId id="811"/>
            <p14:sldId id="748"/>
            <p14:sldId id="812"/>
            <p14:sldId id="828"/>
            <p14:sldId id="749"/>
            <p14:sldId id="898"/>
            <p14:sldId id="750"/>
            <p14:sldId id="814"/>
            <p14:sldId id="900"/>
            <p14:sldId id="751"/>
            <p14:sldId id="815"/>
            <p14:sldId id="753"/>
            <p14:sldId id="754"/>
            <p14:sldId id="816"/>
            <p14:sldId id="757"/>
            <p14:sldId id="818"/>
            <p14:sldId id="829"/>
            <p14:sldId id="819"/>
            <p14:sldId id="780"/>
            <p14:sldId id="908"/>
            <p14:sldId id="831"/>
            <p14:sldId id="834"/>
            <p14:sldId id="850"/>
            <p14:sldId id="851"/>
            <p14:sldId id="841"/>
            <p14:sldId id="842"/>
            <p14:sldId id="901"/>
            <p14:sldId id="866"/>
            <p14:sldId id="867"/>
            <p14:sldId id="872"/>
            <p14:sldId id="873"/>
            <p14:sldId id="903"/>
            <p14:sldId id="905"/>
            <p14:sldId id="906"/>
            <p14:sldId id="821"/>
            <p14:sldId id="822"/>
            <p14:sldId id="848"/>
            <p14:sldId id="868"/>
            <p14:sldId id="909"/>
            <p14:sldId id="910"/>
            <p14:sldId id="911"/>
            <p14:sldId id="917"/>
            <p14:sldId id="918"/>
            <p14:sldId id="919"/>
            <p14:sldId id="920"/>
            <p14:sldId id="921"/>
            <p14:sldId id="922"/>
            <p14:sldId id="923"/>
            <p14:sldId id="776"/>
            <p14:sldId id="843"/>
            <p14:sldId id="844"/>
            <p14:sldId id="924"/>
            <p14:sldId id="786"/>
            <p14:sldId id="6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FFCC00"/>
    <a:srgbClr val="CCFF99"/>
    <a:srgbClr val="2DB9FF"/>
    <a:srgbClr val="60E146"/>
    <a:srgbClr val="A2C9AC"/>
    <a:srgbClr val="ACA2C7"/>
    <a:srgbClr val="BFAE96"/>
    <a:srgbClr val="50C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89" autoAdjust="0"/>
    <p:restoredTop sz="97371" autoAdjust="0"/>
  </p:normalViewPr>
  <p:slideViewPr>
    <p:cSldViewPr snapToGrid="0">
      <p:cViewPr varScale="1">
        <p:scale>
          <a:sx n="106" d="100"/>
          <a:sy n="106" d="100"/>
        </p:scale>
        <p:origin x="2130"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02"/>
    </p:cViewPr>
  </p:sorterViewPr>
  <p:notesViewPr>
    <p:cSldViewPr snapToGrid="0">
      <p:cViewPr varScale="1">
        <p:scale>
          <a:sx n="81" d="100"/>
          <a:sy n="81" d="100"/>
        </p:scale>
        <p:origin x="-4020" y="-102"/>
      </p:cViewPr>
      <p:guideLst>
        <p:guide orient="horz" pos="3127"/>
        <p:guide pos="2141"/>
      </p:guideLst>
    </p:cSldViewPr>
  </p:notesViewPr>
  <p:gridSpacing cx="360000" cy="3600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ru-RU" b="0" i="0" dirty="0"/>
              <a:t>Доходы</a:t>
            </a:r>
          </a:p>
        </c:rich>
      </c:tx>
      <c:layout>
        <c:manualLayout>
          <c:xMode val="edge"/>
          <c:yMode val="edge"/>
          <c:x val="0.44355166798524581"/>
          <c:y val="1.614608605736734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2160205818277373"/>
          <c:y val="0.19601888151169419"/>
          <c:w val="0.85356286226736211"/>
          <c:h val="0.49441320503174541"/>
        </c:manualLayout>
      </c:layout>
      <c:barChart>
        <c:barDir val="col"/>
        <c:grouping val="stacked"/>
        <c:varyColors val="0"/>
        <c:ser>
          <c:idx val="0"/>
          <c:order val="0"/>
          <c:tx>
            <c:strRef>
              <c:f>Лист1!$A$2</c:f>
              <c:strCache>
                <c:ptCount val="1"/>
                <c:pt idx="0">
                  <c:v>налоговые и неналоговые доходы</c:v>
                </c:pt>
              </c:strCache>
            </c:strRef>
          </c:tx>
          <c:spPr>
            <a:solidFill>
              <a:srgbClr val="60E146"/>
            </a:solidFill>
            <a:ln>
              <a:noFill/>
            </a:ln>
            <a:effectLst/>
            <a:scene3d>
              <a:camera prst="orthographicFront"/>
              <a:lightRig rig="threePt" dir="t"/>
            </a:scene3d>
            <a:sp3d>
              <a:bevelT/>
            </a:sp3d>
          </c:spPr>
          <c:invertIfNegative val="0"/>
          <c:dLbls>
            <c:dLbl>
              <c:idx val="0"/>
              <c:tx>
                <c:rich>
                  <a:bodyPr/>
                  <a:lstStyle/>
                  <a:p>
                    <a:r>
                      <a:rPr lang="en-US" dirty="0">
                        <a:solidFill>
                          <a:schemeClr val="tx1"/>
                        </a:solidFill>
                      </a:rPr>
                      <a:t>499 118 887,9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A11-44B9-B612-64678ADF783A}"/>
                </c:ext>
              </c:extLst>
            </c:dLbl>
            <c:dLbl>
              <c:idx val="1"/>
              <c:tx>
                <c:rich>
                  <a:bodyPr/>
                  <a:lstStyle/>
                  <a:p>
                    <a:r>
                      <a:rPr lang="en-US" dirty="0">
                        <a:solidFill>
                          <a:schemeClr val="tx1"/>
                        </a:solidFill>
                      </a:rPr>
                      <a:t>493 212 218,3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A11-44B9-B612-64678ADF783A}"/>
                </c:ext>
              </c:extLst>
            </c:dLbl>
            <c:dLbl>
              <c:idx val="2"/>
              <c:tx>
                <c:rich>
                  <a:bodyPr/>
                  <a:lstStyle/>
                  <a:p>
                    <a:r>
                      <a:rPr lang="en-US" dirty="0">
                        <a:solidFill>
                          <a:schemeClr val="tx1"/>
                        </a:solidFill>
                      </a:rPr>
                      <a:t>459 147 654,2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A11-44B9-B612-64678ADF783A}"/>
                </c:ext>
              </c:extLst>
            </c:dLbl>
            <c:dLbl>
              <c:idx val="3"/>
              <c:tx>
                <c:rich>
                  <a:bodyPr/>
                  <a:lstStyle/>
                  <a:p>
                    <a:r>
                      <a:rPr lang="en-US" dirty="0">
                        <a:solidFill>
                          <a:schemeClr val="tx1"/>
                        </a:solidFill>
                      </a:rPr>
                      <a:t>483 687 518,7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A11-44B9-B612-64678ADF783A}"/>
                </c:ext>
              </c:extLst>
            </c:dLbl>
            <c:dLbl>
              <c:idx val="4"/>
              <c:tx>
                <c:rich>
                  <a:bodyPr/>
                  <a:lstStyle/>
                  <a:p>
                    <a:r>
                      <a:rPr lang="en-US" dirty="0">
                        <a:solidFill>
                          <a:schemeClr val="tx1"/>
                        </a:solidFill>
                      </a:rPr>
                      <a:t>517 216 932,3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A11-44B9-B612-64678ADF783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(факт)</c:v>
                </c:pt>
                <c:pt idx="1">
                  <c:v>2025 год 
(факт)</c:v>
                </c:pt>
                <c:pt idx="2">
                  <c:v>2026 год 
(прогноз)</c:v>
                </c:pt>
                <c:pt idx="3">
                  <c:v>2027 год 
(прогноз)</c:v>
                </c:pt>
                <c:pt idx="4">
                  <c:v>2028 год 
(прогноз)</c:v>
                </c:pt>
              </c:strCache>
            </c:strRef>
          </c:cat>
          <c:val>
            <c:numRef>
              <c:f>Лист1!$B$2:$F$2</c:f>
              <c:numCache>
                <c:formatCode>#\ ##0.0</c:formatCode>
                <c:ptCount val="5"/>
                <c:pt idx="0">
                  <c:v>499118887.89999998</c:v>
                </c:pt>
                <c:pt idx="1">
                  <c:v>493212218.30000001</c:v>
                </c:pt>
                <c:pt idx="2">
                  <c:v>459147654.19999999</c:v>
                </c:pt>
                <c:pt idx="3">
                  <c:v>483687518.69999999</c:v>
                </c:pt>
                <c:pt idx="4">
                  <c:v>517216932.30000001</c:v>
                </c:pt>
              </c:numCache>
            </c:numRef>
          </c:val>
          <c:extLst>
            <c:ext xmlns:c16="http://schemas.microsoft.com/office/drawing/2014/chart" uri="{C3380CC4-5D6E-409C-BE32-E72D297353CC}">
              <c16:uniqueId val="{00000005-1A11-44B9-B612-64678ADF783A}"/>
            </c:ext>
          </c:extLst>
        </c:ser>
        <c:ser>
          <c:idx val="1"/>
          <c:order val="1"/>
          <c:tx>
            <c:strRef>
              <c:f>Лист1!$A$3</c:f>
              <c:strCache>
                <c:ptCount val="1"/>
                <c:pt idx="0">
                  <c:v>безвозмездные поступления</c:v>
                </c:pt>
              </c:strCache>
            </c:strRef>
          </c:tx>
          <c:spPr>
            <a:solidFill>
              <a:schemeClr val="accent6"/>
            </a:solidFill>
            <a:ln>
              <a:noFill/>
            </a:ln>
            <a:effectLst/>
            <a:scene3d>
              <a:camera prst="orthographicFront"/>
              <a:lightRig rig="threePt" dir="t"/>
            </a:scene3d>
            <a:sp3d>
              <a:bevelT/>
            </a:sp3d>
          </c:spPr>
          <c:invertIfNegative val="0"/>
          <c:dLbls>
            <c:dLbl>
              <c:idx val="0"/>
              <c:tx>
                <c:rich>
                  <a:bodyPr/>
                  <a:lstStyle/>
                  <a:p>
                    <a:r>
                      <a:rPr lang="en-US" dirty="0">
                        <a:solidFill>
                          <a:schemeClr val="tx1"/>
                        </a:solidFill>
                      </a:rPr>
                      <a:t>95 133 035,2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A11-44B9-B612-64678ADF783A}"/>
                </c:ext>
              </c:extLst>
            </c:dLbl>
            <c:dLbl>
              <c:idx val="1"/>
              <c:tx>
                <c:rich>
                  <a:bodyPr/>
                  <a:lstStyle/>
                  <a:p>
                    <a:r>
                      <a:rPr lang="en-US" dirty="0">
                        <a:solidFill>
                          <a:schemeClr val="tx1"/>
                        </a:solidFill>
                      </a:rPr>
                      <a:t>111 924 349,4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A11-44B9-B612-64678ADF783A}"/>
                </c:ext>
              </c:extLst>
            </c:dLbl>
            <c:dLbl>
              <c:idx val="2"/>
              <c:layout>
                <c:manualLayout>
                  <c:x val="3.1247312761857708E-3"/>
                  <c:y val="5.3820286857891135E-3"/>
                </c:manualLayout>
              </c:layout>
              <c:tx>
                <c:rich>
                  <a:bodyPr/>
                  <a:lstStyle/>
                  <a:p>
                    <a:r>
                      <a:rPr lang="en-US" dirty="0">
                        <a:solidFill>
                          <a:schemeClr val="tx1"/>
                        </a:solidFill>
                      </a:rPr>
                      <a:t>93 075 478,9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A11-44B9-B612-64678ADF783A}"/>
                </c:ext>
              </c:extLst>
            </c:dLbl>
            <c:dLbl>
              <c:idx val="3"/>
              <c:tx>
                <c:rich>
                  <a:bodyPr/>
                  <a:lstStyle/>
                  <a:p>
                    <a:r>
                      <a:rPr lang="en-US" dirty="0">
                        <a:solidFill>
                          <a:schemeClr val="tx1"/>
                        </a:solidFill>
                      </a:rPr>
                      <a:t>95 222 034,5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A11-44B9-B612-64678ADF783A}"/>
                </c:ext>
              </c:extLst>
            </c:dLbl>
            <c:dLbl>
              <c:idx val="4"/>
              <c:tx>
                <c:rich>
                  <a:bodyPr/>
                  <a:lstStyle/>
                  <a:p>
                    <a:r>
                      <a:rPr lang="en-US" dirty="0">
                        <a:solidFill>
                          <a:schemeClr val="tx1"/>
                        </a:solidFill>
                      </a:rPr>
                      <a:t>103 736 835,3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A11-44B9-B612-64678ADF783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(факт)</c:v>
                </c:pt>
                <c:pt idx="1">
                  <c:v>2025 год 
(факт)</c:v>
                </c:pt>
                <c:pt idx="2">
                  <c:v>2026 год 
(прогноз)</c:v>
                </c:pt>
                <c:pt idx="3">
                  <c:v>2027 год 
(прогноз)</c:v>
                </c:pt>
                <c:pt idx="4">
                  <c:v>2028 год 
(прогноз)</c:v>
                </c:pt>
              </c:strCache>
            </c:strRef>
          </c:cat>
          <c:val>
            <c:numRef>
              <c:f>Лист1!$B$3:$F$3</c:f>
              <c:numCache>
                <c:formatCode>#\ ##0.0</c:formatCode>
                <c:ptCount val="5"/>
                <c:pt idx="0">
                  <c:v>95133035.200000003</c:v>
                </c:pt>
                <c:pt idx="1">
                  <c:v>111924349.40000001</c:v>
                </c:pt>
                <c:pt idx="2">
                  <c:v>93075478.900000006</c:v>
                </c:pt>
                <c:pt idx="3">
                  <c:v>95222034.5</c:v>
                </c:pt>
                <c:pt idx="4">
                  <c:v>103736835.3</c:v>
                </c:pt>
              </c:numCache>
            </c:numRef>
          </c:val>
          <c:extLst>
            <c:ext xmlns:c16="http://schemas.microsoft.com/office/drawing/2014/chart" uri="{C3380CC4-5D6E-409C-BE32-E72D297353CC}">
              <c16:uniqueId val="{0000000B-1A11-44B9-B612-64678ADF783A}"/>
            </c:ext>
          </c:extLst>
        </c:ser>
        <c:dLbls>
          <c:showLegendKey val="0"/>
          <c:showVal val="0"/>
          <c:showCatName val="0"/>
          <c:showSerName val="0"/>
          <c:showPercent val="0"/>
          <c:showBubbleSize val="0"/>
        </c:dLbls>
        <c:gapWidth val="30"/>
        <c:overlap val="100"/>
        <c:axId val="47377408"/>
        <c:axId val="46208064"/>
      </c:barChart>
      <c:barChart>
        <c:barDir val="col"/>
        <c:grouping val="stacked"/>
        <c:varyColors val="0"/>
        <c:ser>
          <c:idx val="2"/>
          <c:order val="2"/>
          <c:tx>
            <c:strRef>
              <c:f>Лист1!$A$4</c:f>
              <c:strCache>
                <c:ptCount val="1"/>
              </c:strCache>
            </c:strRef>
          </c:tx>
          <c:spPr>
            <a:noFill/>
            <a:ln>
              <a:noFill/>
            </a:ln>
            <a:effectLst/>
          </c:spPr>
          <c:invertIfNegative val="0"/>
          <c:dLbls>
            <c:dLbl>
              <c:idx val="0"/>
              <c:layout>
                <c:manualLayout>
                  <c:x val="3.1043849437330227E-3"/>
                  <c:y val="-0.28869838822086197"/>
                </c:manualLayout>
              </c:layout>
              <c:tx>
                <c:rich>
                  <a:bodyPr/>
                  <a:lstStyle/>
                  <a:p>
                    <a:r>
                      <a:rPr lang="en-US" dirty="0">
                        <a:solidFill>
                          <a:schemeClr val="tx1"/>
                        </a:solidFill>
                      </a:rPr>
                      <a:t>594 251 923,1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A11-44B9-B612-64678ADF783A}"/>
                </c:ext>
              </c:extLst>
            </c:dLbl>
            <c:dLbl>
              <c:idx val="1"/>
              <c:layout>
                <c:manualLayout>
                  <c:x val="-5.7286078289740984E-17"/>
                  <c:y val="-0.28572130838388698"/>
                </c:manualLayout>
              </c:layout>
              <c:tx>
                <c:rich>
                  <a:bodyPr/>
                  <a:lstStyle/>
                  <a:p>
                    <a:r>
                      <a:rPr lang="en-US" dirty="0">
                        <a:solidFill>
                          <a:schemeClr val="tx1"/>
                        </a:solidFill>
                      </a:rPr>
                      <a:t>605 136 567,7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1A11-44B9-B612-64678ADF783A}"/>
                </c:ext>
              </c:extLst>
            </c:dLbl>
            <c:dLbl>
              <c:idx val="2"/>
              <c:layout>
                <c:manualLayout>
                  <c:x val="-1.2221987967452847E-7"/>
                  <c:y val="-0.28737113808447096"/>
                </c:manualLayout>
              </c:layout>
              <c:tx>
                <c:rich>
                  <a:bodyPr/>
                  <a:lstStyle/>
                  <a:p>
                    <a:r>
                      <a:rPr lang="en-US" dirty="0">
                        <a:solidFill>
                          <a:schemeClr val="tx1"/>
                        </a:solidFill>
                      </a:rPr>
                      <a:t>552 223 133,1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1A11-44B9-B612-64678ADF783A}"/>
                </c:ext>
              </c:extLst>
            </c:dLbl>
            <c:dLbl>
              <c:idx val="3"/>
              <c:layout>
                <c:manualLayout>
                  <c:x val="1.552070251986837E-3"/>
                  <c:y val="-0.29381029192407515"/>
                </c:manualLayout>
              </c:layout>
              <c:tx>
                <c:rich>
                  <a:bodyPr/>
                  <a:lstStyle/>
                  <a:p>
                    <a:r>
                      <a:rPr lang="en-US" dirty="0">
                        <a:solidFill>
                          <a:schemeClr val="tx1"/>
                        </a:solidFill>
                      </a:rPr>
                      <a:t>578 909 553,2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1A11-44B9-B612-64678ADF783A}"/>
                </c:ext>
              </c:extLst>
            </c:dLbl>
            <c:dLbl>
              <c:idx val="4"/>
              <c:layout>
                <c:manualLayout>
                  <c:x val="1.0173829785073002E-4"/>
                  <c:y val="-0.29072193346202174"/>
                </c:manualLayout>
              </c:layout>
              <c:tx>
                <c:rich>
                  <a:bodyPr/>
                  <a:lstStyle/>
                  <a:p>
                    <a:r>
                      <a:rPr lang="en-US" dirty="0">
                        <a:solidFill>
                          <a:schemeClr val="tx1"/>
                        </a:solidFill>
                      </a:rPr>
                      <a:t>620 953 767,6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1A11-44B9-B612-64678ADF783A}"/>
                </c:ext>
              </c:extLst>
            </c:dLbl>
            <c:spPr>
              <a:solidFill>
                <a:schemeClr val="lt1"/>
              </a:solidFill>
              <a:ln w="12700" cap="flat" cmpd="sng" algn="ctr">
                <a:solidFill>
                  <a:schemeClr val="dk1"/>
                </a:solidFill>
                <a:prstDash val="solid"/>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C000"/>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Лист1!$B$1:$F$1</c:f>
              <c:strCache>
                <c:ptCount val="5"/>
                <c:pt idx="0">
                  <c:v>2024 год 
(факт)</c:v>
                </c:pt>
                <c:pt idx="1">
                  <c:v>2025 год 
(факт)</c:v>
                </c:pt>
                <c:pt idx="2">
                  <c:v>2026 год 
(прогноз)</c:v>
                </c:pt>
                <c:pt idx="3">
                  <c:v>2027 год 
(прогноз)</c:v>
                </c:pt>
                <c:pt idx="4">
                  <c:v>2028 год 
(прогноз)</c:v>
                </c:pt>
              </c:strCache>
            </c:strRef>
          </c:cat>
          <c:val>
            <c:numRef>
              <c:f>Лист1!$B$4:$F$4</c:f>
              <c:numCache>
                <c:formatCode>#\ ##0.0</c:formatCode>
                <c:ptCount val="5"/>
                <c:pt idx="0">
                  <c:v>594251923.10000002</c:v>
                </c:pt>
                <c:pt idx="1">
                  <c:v>605136567.70000005</c:v>
                </c:pt>
                <c:pt idx="2">
                  <c:v>552223133.10000002</c:v>
                </c:pt>
                <c:pt idx="3">
                  <c:v>578909553.20000005</c:v>
                </c:pt>
                <c:pt idx="4">
                  <c:v>620953767.60000002</c:v>
                </c:pt>
              </c:numCache>
            </c:numRef>
          </c:val>
          <c:extLst>
            <c:ext xmlns:c16="http://schemas.microsoft.com/office/drawing/2014/chart" uri="{C3380CC4-5D6E-409C-BE32-E72D297353CC}">
              <c16:uniqueId val="{00000011-1A11-44B9-B612-64678ADF783A}"/>
            </c:ext>
          </c:extLst>
        </c:ser>
        <c:dLbls>
          <c:showLegendKey val="0"/>
          <c:showVal val="0"/>
          <c:showCatName val="0"/>
          <c:showSerName val="0"/>
          <c:showPercent val="0"/>
          <c:showBubbleSize val="0"/>
        </c:dLbls>
        <c:gapWidth val="100"/>
        <c:overlap val="100"/>
        <c:axId val="47377920"/>
        <c:axId val="46208640"/>
      </c:barChart>
      <c:catAx>
        <c:axId val="4737740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208064"/>
        <c:crosses val="autoZero"/>
        <c:auto val="1"/>
        <c:lblAlgn val="ctr"/>
        <c:lblOffset val="100"/>
        <c:noMultiLvlLbl val="0"/>
      </c:catAx>
      <c:valAx>
        <c:axId val="46208064"/>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7377408"/>
        <c:crosses val="autoZero"/>
        <c:crossBetween val="between"/>
      </c:valAx>
      <c:valAx>
        <c:axId val="46208640"/>
        <c:scaling>
          <c:orientation val="minMax"/>
        </c:scaling>
        <c:delete val="1"/>
        <c:axPos val="r"/>
        <c:numFmt formatCode="#\ ##0.0" sourceLinked="1"/>
        <c:majorTickMark val="out"/>
        <c:minorTickMark val="none"/>
        <c:tickLblPos val="nextTo"/>
        <c:crossAx val="47377920"/>
        <c:crosses val="max"/>
        <c:crossBetween val="between"/>
      </c:valAx>
      <c:catAx>
        <c:axId val="47377920"/>
        <c:scaling>
          <c:orientation val="minMax"/>
        </c:scaling>
        <c:delete val="1"/>
        <c:axPos val="b"/>
        <c:numFmt formatCode="General" sourceLinked="1"/>
        <c:majorTickMark val="out"/>
        <c:minorTickMark val="none"/>
        <c:tickLblPos val="nextTo"/>
        <c:crossAx val="462086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ru-RU" b="0" i="0" dirty="0"/>
              <a:t>Расходы</a:t>
            </a:r>
          </a:p>
        </c:rich>
      </c:tx>
      <c:layout>
        <c:manualLayout>
          <c:xMode val="edge"/>
          <c:yMode val="edge"/>
          <c:x val="0.44986916656962272"/>
          <c:y val="1.279328600416680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3851980951136625"/>
          <c:y val="0.16649944176583298"/>
          <c:w val="0.85356286226736211"/>
          <c:h val="0.62555816194288472"/>
        </c:manualLayout>
      </c:layout>
      <c:barChart>
        <c:barDir val="col"/>
        <c:grouping val="stacked"/>
        <c:varyColors val="0"/>
        <c:ser>
          <c:idx val="0"/>
          <c:order val="0"/>
          <c:tx>
            <c:strRef>
              <c:f>Лист1!$A$2</c:f>
              <c:strCache>
                <c:ptCount val="1"/>
                <c:pt idx="0">
                  <c:v>налоговые и неналоговые доходы</c:v>
                </c:pt>
              </c:strCache>
            </c:strRef>
          </c:tx>
          <c:spPr>
            <a:solidFill>
              <a:srgbClr val="2DB9FF"/>
            </a:solidFill>
            <a:ln>
              <a:noFill/>
            </a:ln>
            <a:effectLst/>
            <a:scene3d>
              <a:camera prst="orthographicFront"/>
              <a:lightRig rig="threePt" dir="t"/>
            </a:scene3d>
            <a:sp3d>
              <a:bevelT/>
            </a:sp3d>
          </c:spPr>
          <c:invertIfNegative val="0"/>
          <c:dLbls>
            <c:dLbl>
              <c:idx val="0"/>
              <c:tx>
                <c:rich>
                  <a:bodyPr/>
                  <a:lstStyle/>
                  <a:p>
                    <a:r>
                      <a:rPr lang="en-US" dirty="0">
                        <a:solidFill>
                          <a:schemeClr val="tx1"/>
                        </a:solidFill>
                      </a:rPr>
                      <a:t>578 280 940,3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ECE-4324-9681-FB71E093BB28}"/>
                </c:ext>
              </c:extLst>
            </c:dLbl>
            <c:dLbl>
              <c:idx val="1"/>
              <c:tx>
                <c:rich>
                  <a:bodyPr/>
                  <a:lstStyle/>
                  <a:p>
                    <a:r>
                      <a:rPr lang="en-US" dirty="0">
                        <a:solidFill>
                          <a:schemeClr val="tx1"/>
                        </a:solidFill>
                      </a:rPr>
                      <a:t>605</a:t>
                    </a:r>
                    <a:r>
                      <a:rPr lang="en-US" baseline="0" dirty="0">
                        <a:solidFill>
                          <a:schemeClr val="tx1"/>
                        </a:solidFill>
                      </a:rPr>
                      <a:t> 387 984,2</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ECE-4324-9681-FB71E093BB28}"/>
                </c:ext>
              </c:extLst>
            </c:dLbl>
            <c:dLbl>
              <c:idx val="2"/>
              <c:tx>
                <c:rich>
                  <a:bodyPr/>
                  <a:lstStyle/>
                  <a:p>
                    <a:r>
                      <a:rPr lang="en-US" dirty="0">
                        <a:solidFill>
                          <a:schemeClr val="tx1"/>
                        </a:solidFill>
                      </a:rPr>
                      <a:t>566 065 409,6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ECE-4324-9681-FB71E093BB28}"/>
                </c:ext>
              </c:extLst>
            </c:dLbl>
            <c:dLbl>
              <c:idx val="3"/>
              <c:tx>
                <c:rich>
                  <a:bodyPr/>
                  <a:lstStyle/>
                  <a:p>
                    <a:r>
                      <a:rPr lang="en-US" dirty="0">
                        <a:solidFill>
                          <a:schemeClr val="tx1"/>
                        </a:solidFill>
                      </a:rPr>
                      <a:t>595 881 054,7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ECE-4324-9681-FB71E093BB28}"/>
                </c:ext>
              </c:extLst>
            </c:dLbl>
            <c:dLbl>
              <c:idx val="4"/>
              <c:tx>
                <c:rich>
                  <a:bodyPr/>
                  <a:lstStyle/>
                  <a:p>
                    <a:r>
                      <a:rPr lang="en-US" dirty="0">
                        <a:solidFill>
                          <a:schemeClr val="tx1"/>
                        </a:solidFill>
                      </a:rPr>
                      <a:t>639 677 587,1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ECE-4324-9681-FB71E093BB2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c:v>
                </c:pt>
                <c:pt idx="1">
                  <c:v>2025 год</c:v>
                </c:pt>
                <c:pt idx="2">
                  <c:v>2026 год</c:v>
                </c:pt>
                <c:pt idx="3">
                  <c:v>2027 год </c:v>
                </c:pt>
                <c:pt idx="4">
                  <c:v>2028 год</c:v>
                </c:pt>
              </c:strCache>
            </c:strRef>
          </c:cat>
          <c:val>
            <c:numRef>
              <c:f>Лист1!$B$2:$F$2</c:f>
              <c:numCache>
                <c:formatCode>#\ ##0.0</c:formatCode>
                <c:ptCount val="5"/>
                <c:pt idx="0">
                  <c:v>510221004.39999998</c:v>
                </c:pt>
                <c:pt idx="1">
                  <c:v>578280940.29999995</c:v>
                </c:pt>
                <c:pt idx="2">
                  <c:v>485627114</c:v>
                </c:pt>
                <c:pt idx="3">
                  <c:v>498454818.80000001</c:v>
                </c:pt>
                <c:pt idx="4">
                  <c:v>506006626.60000002</c:v>
                </c:pt>
              </c:numCache>
            </c:numRef>
          </c:val>
          <c:extLst>
            <c:ext xmlns:c16="http://schemas.microsoft.com/office/drawing/2014/chart" uri="{C3380CC4-5D6E-409C-BE32-E72D297353CC}">
              <c16:uniqueId val="{00000005-4ECE-4324-9681-FB71E093BB28}"/>
            </c:ext>
          </c:extLst>
        </c:ser>
        <c:dLbls>
          <c:showLegendKey val="0"/>
          <c:showVal val="0"/>
          <c:showCatName val="0"/>
          <c:showSerName val="0"/>
          <c:showPercent val="0"/>
          <c:showBubbleSize val="0"/>
        </c:dLbls>
        <c:gapWidth val="30"/>
        <c:overlap val="100"/>
        <c:axId val="46174720"/>
        <c:axId val="46210368"/>
      </c:barChart>
      <c:catAx>
        <c:axId val="4617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210368"/>
        <c:crosses val="autoZero"/>
        <c:auto val="1"/>
        <c:lblAlgn val="ctr"/>
        <c:lblOffset val="100"/>
        <c:noMultiLvlLbl val="0"/>
      </c:catAx>
      <c:valAx>
        <c:axId val="46210368"/>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1747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ru-RU" sz="1100" b="1" i="0" dirty="0"/>
              <a:t>Дефицит (-) </a:t>
            </a:r>
            <a:r>
              <a:rPr lang="ru-RU" sz="1100" b="0" i="1" dirty="0"/>
              <a:t>(</a:t>
            </a:r>
            <a:r>
              <a:rPr lang="ru-RU" sz="1100" b="0" i="1" baseline="0" dirty="0"/>
              <a:t>обеспечен источниками финансирования)  </a:t>
            </a:r>
            <a:r>
              <a:rPr lang="ru-RU" sz="1100" b="1" i="1" baseline="0" dirty="0"/>
              <a:t>Профицит (+)</a:t>
            </a:r>
            <a:endParaRPr lang="ru-RU" sz="1100" b="1" i="1" dirty="0"/>
          </a:p>
        </c:rich>
      </c:tx>
      <c:layout>
        <c:manualLayout>
          <c:xMode val="edge"/>
          <c:yMode val="edge"/>
          <c:x val="0.24332259520036936"/>
          <c:y val="0.33860853058902157"/>
        </c:manualLayout>
      </c:layout>
      <c:overlay val="0"/>
      <c:spPr>
        <a:noFill/>
        <a:ln>
          <a:noFill/>
        </a:ln>
        <a:effectLst/>
      </c:spPr>
    </c:title>
    <c:autoTitleDeleted val="0"/>
    <c:plotArea>
      <c:layout>
        <c:manualLayout>
          <c:layoutTarget val="inner"/>
          <c:xMode val="edge"/>
          <c:yMode val="edge"/>
          <c:x val="0.13585513828612486"/>
          <c:y val="0.55046780676189266"/>
          <c:w val="0.86414486171387506"/>
          <c:h val="0.34710292742597371"/>
        </c:manualLayout>
      </c:layout>
      <c:barChart>
        <c:barDir val="col"/>
        <c:grouping val="stacked"/>
        <c:varyColors val="0"/>
        <c:ser>
          <c:idx val="0"/>
          <c:order val="0"/>
          <c:tx>
            <c:strRef>
              <c:f>Лист1!$A$2</c:f>
              <c:strCache>
                <c:ptCount val="1"/>
              </c:strCache>
            </c:strRef>
          </c:tx>
          <c:spPr>
            <a:solidFill>
              <a:schemeClr val="accent2">
                <a:lumMod val="60000"/>
                <a:lumOff val="40000"/>
              </a:schemeClr>
            </a:solidFill>
            <a:effectLst/>
            <a:scene3d>
              <a:camera prst="orthographicFront"/>
              <a:lightRig rig="threePt" dir="t"/>
            </a:scene3d>
            <a:sp3d>
              <a:bevelT/>
            </a:sp3d>
          </c:spPr>
          <c:invertIfNegative val="0"/>
          <c:dLbls>
            <c:dLbl>
              <c:idx val="0"/>
              <c:layout>
                <c:manualLayout>
                  <c:x val="-3.0957673156252158E-3"/>
                  <c:y val="-8.8082832895631513E-3"/>
                </c:manualLayout>
              </c:layout>
              <c:tx>
                <c:rich>
                  <a:bodyPr/>
                  <a:lstStyle/>
                  <a:p>
                    <a:r>
                      <a:rPr lang="en-US" dirty="0">
                        <a:solidFill>
                          <a:schemeClr val="tx1"/>
                        </a:solidFill>
                      </a:rPr>
                      <a:t>15</a:t>
                    </a:r>
                    <a:r>
                      <a:rPr lang="en-US" baseline="0" dirty="0">
                        <a:solidFill>
                          <a:schemeClr val="tx1"/>
                        </a:solidFill>
                      </a:rPr>
                      <a:t> 970 982,8</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C3E-4B9E-B83F-B1EF6249B201}"/>
                </c:ext>
              </c:extLst>
            </c:dLbl>
            <c:dLbl>
              <c:idx val="1"/>
              <c:layout>
                <c:manualLayout>
                  <c:x val="-6.2712836317646032E-3"/>
                  <c:y val="3.0030403091491692E-3"/>
                </c:manualLayout>
              </c:layout>
              <c:tx>
                <c:rich>
                  <a:bodyPr/>
                  <a:lstStyle/>
                  <a:p>
                    <a:r>
                      <a:rPr lang="en-US" dirty="0">
                        <a:solidFill>
                          <a:schemeClr val="tx1"/>
                        </a:solidFill>
                      </a:rPr>
                      <a:t>-251 416,5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C3E-4B9E-B83F-B1EF6249B201}"/>
                </c:ext>
              </c:extLst>
            </c:dLbl>
            <c:dLbl>
              <c:idx val="2"/>
              <c:layout>
                <c:manualLayout>
                  <c:x val="-7.8592269655320124E-3"/>
                  <c:y val="-6.4433683411970583E-4"/>
                </c:manualLayout>
              </c:layout>
              <c:tx>
                <c:rich>
                  <a:bodyPr rot="0" spcFirstLastPara="1" vertOverflow="ellipsis" vert="horz" wrap="square" lIns="38100" tIns="19050" rIns="38100" bIns="19050" anchor="ctr" anchorCtr="1">
                    <a:noAutofit/>
                  </a:bodyPr>
                  <a:lstStyle/>
                  <a:p>
                    <a:pPr>
                      <a:defRPr sz="1000" b="1" i="0" u="none" strike="noStrike" kern="1200" baseline="0">
                        <a:solidFill>
                          <a:srgbClr val="FFC000"/>
                        </a:solidFill>
                        <a:latin typeface="+mn-lt"/>
                        <a:ea typeface="+mn-ea"/>
                        <a:cs typeface="+mn-cs"/>
                      </a:defRPr>
                    </a:pPr>
                    <a:r>
                      <a:rPr lang="en-US" sz="1000" dirty="0">
                        <a:solidFill>
                          <a:schemeClr val="tx1"/>
                        </a:solidFill>
                      </a:rPr>
                      <a:t>-13 842 276,5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4738306617623911"/>
                      <c:h val="8.6774282512714893E-2"/>
                    </c:manualLayout>
                  </c15:layout>
                  <c15:showDataLabelsRange val="0"/>
                </c:ext>
                <c:ext xmlns:c16="http://schemas.microsoft.com/office/drawing/2014/chart" uri="{C3380CC4-5D6E-409C-BE32-E72D297353CC}">
                  <c16:uniqueId val="{00000002-AC3E-4B9E-B83F-B1EF6249B201}"/>
                </c:ext>
              </c:extLst>
            </c:dLbl>
            <c:dLbl>
              <c:idx val="3"/>
              <c:layout>
                <c:manualLayout>
                  <c:x val="-3.9874500257085591E-5"/>
                  <c:y val="8.1308185976481841E-3"/>
                </c:manualLayout>
              </c:layout>
              <c:tx>
                <c:rich>
                  <a:bodyPr/>
                  <a:lstStyle/>
                  <a:p>
                    <a:r>
                      <a:rPr lang="en-US" dirty="0">
                        <a:solidFill>
                          <a:schemeClr val="tx1"/>
                        </a:solidFill>
                      </a:rPr>
                      <a:t>-16 971 501,5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C3E-4B9E-B83F-B1EF6249B201}"/>
                </c:ext>
              </c:extLst>
            </c:dLbl>
            <c:dLbl>
              <c:idx val="4"/>
              <c:layout>
                <c:manualLayout>
                  <c:x val="-1.6078188586634143E-3"/>
                  <c:y val="5.1944481023120763E-3"/>
                </c:manualLayout>
              </c:layout>
              <c:tx>
                <c:rich>
                  <a:bodyPr/>
                  <a:lstStyle/>
                  <a:p>
                    <a:r>
                      <a:rPr lang="en-US" dirty="0">
                        <a:solidFill>
                          <a:schemeClr val="tx1"/>
                        </a:solidFill>
                      </a:rPr>
                      <a:t>-18 723 819,5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C3E-4B9E-B83F-B1EF6249B20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c:v>
                </c:pt>
                <c:pt idx="1">
                  <c:v>2025 год</c:v>
                </c:pt>
                <c:pt idx="2">
                  <c:v>2026 год </c:v>
                </c:pt>
                <c:pt idx="3">
                  <c:v>2027 год</c:v>
                </c:pt>
                <c:pt idx="4">
                  <c:v>2028 год </c:v>
                </c:pt>
              </c:strCache>
            </c:strRef>
          </c:cat>
          <c:val>
            <c:numRef>
              <c:f>Лист1!$B$2:$F$2</c:f>
              <c:numCache>
                <c:formatCode>#\ ##0.0</c:formatCode>
                <c:ptCount val="5"/>
                <c:pt idx="0">
                  <c:v>15970982.800000001</c:v>
                </c:pt>
                <c:pt idx="1">
                  <c:v>-251416.5</c:v>
                </c:pt>
                <c:pt idx="2">
                  <c:v>-13842276.5</c:v>
                </c:pt>
                <c:pt idx="3">
                  <c:v>-16971501.5</c:v>
                </c:pt>
                <c:pt idx="4">
                  <c:v>-18723819.5</c:v>
                </c:pt>
              </c:numCache>
            </c:numRef>
          </c:val>
          <c:extLst>
            <c:ext xmlns:c16="http://schemas.microsoft.com/office/drawing/2014/chart" uri="{C3380CC4-5D6E-409C-BE32-E72D297353CC}">
              <c16:uniqueId val="{00000005-AC3E-4B9E-B83F-B1EF6249B201}"/>
            </c:ext>
          </c:extLst>
        </c:ser>
        <c:dLbls>
          <c:showLegendKey val="0"/>
          <c:showVal val="0"/>
          <c:showCatName val="0"/>
          <c:showSerName val="0"/>
          <c:showPercent val="0"/>
          <c:showBubbleSize val="0"/>
        </c:dLbls>
        <c:gapWidth val="30"/>
        <c:overlap val="100"/>
        <c:axId val="46145024"/>
        <c:axId val="46409408"/>
      </c:barChart>
      <c:catAx>
        <c:axId val="4614502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409408"/>
        <c:crossesAt val="0"/>
        <c:auto val="1"/>
        <c:lblAlgn val="ctr"/>
        <c:lblOffset val="100"/>
        <c:noMultiLvlLbl val="0"/>
      </c:catAx>
      <c:valAx>
        <c:axId val="46409408"/>
        <c:scaling>
          <c:orientation val="minMax"/>
          <c:max val="25000000"/>
          <c:min val="-20000000"/>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145024"/>
        <c:crosses val="autoZero"/>
        <c:crossBetween val="between"/>
      </c:valAx>
      <c:spPr>
        <a:noFill/>
        <a:ln>
          <a:noFill/>
        </a:ln>
        <a:effectLst/>
      </c:spPr>
    </c:plotArea>
    <c:plotVisOnly val="1"/>
    <c:dispBlanksAs val="gap"/>
    <c:showDLblsOverMax val="0"/>
  </c:chart>
  <c:spPr>
    <a:ln>
      <a:noFill/>
    </a:ln>
    <a:effectLst/>
  </c:spPr>
  <c:txPr>
    <a:bodyPr/>
    <a:lstStyle/>
    <a:p>
      <a:pPr>
        <a:defRPr>
          <a:solidFill>
            <a:schemeClr val="tx1"/>
          </a:solidFill>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8093170188621728E-3"/>
          <c:y val="0.14004917248717139"/>
          <c:w val="0.58483516409370628"/>
          <c:h val="0.84069140467606773"/>
        </c:manualLayout>
      </c:layout>
      <c:pie3DChart>
        <c:varyColors val="1"/>
        <c:ser>
          <c:idx val="0"/>
          <c:order val="0"/>
          <c:tx>
            <c:strRef>
              <c:f>Лист1!$B$1</c:f>
              <c:strCache>
                <c:ptCount val="1"/>
                <c:pt idx="0">
                  <c:v>Продажи</c:v>
                </c:pt>
              </c:strCache>
            </c:strRef>
          </c:tx>
          <c:spPr>
            <a:scene3d>
              <a:camera prst="orthographicFront"/>
              <a:lightRig rig="threePt" dir="t"/>
            </a:scene3d>
            <a:sp3d>
              <a:bevelT/>
            </a:sp3d>
          </c:spPr>
          <c:dPt>
            <c:idx val="0"/>
            <c:bubble3D val="0"/>
            <c:spPr>
              <a:solidFill>
                <a:schemeClr val="accent3">
                  <a:lumMod val="60000"/>
                  <a:lumOff val="40000"/>
                </a:schemeClr>
              </a:solidFill>
              <a:scene3d>
                <a:camera prst="orthographicFront"/>
                <a:lightRig rig="threePt" dir="t"/>
              </a:scene3d>
              <a:sp3d>
                <a:bevelT/>
              </a:sp3d>
            </c:spPr>
            <c:extLst>
              <c:ext xmlns:c16="http://schemas.microsoft.com/office/drawing/2014/chart" uri="{C3380CC4-5D6E-409C-BE32-E72D297353CC}">
                <c16:uniqueId val="{00000001-9449-4AB4-848B-C9AE0ABB931F}"/>
              </c:ext>
            </c:extLst>
          </c:dPt>
          <c:dPt>
            <c:idx val="1"/>
            <c:bubble3D val="0"/>
            <c:spPr>
              <a:solidFill>
                <a:srgbClr val="2DB9FF"/>
              </a:solidFill>
              <a:scene3d>
                <a:camera prst="orthographicFront"/>
                <a:lightRig rig="threePt" dir="t"/>
              </a:scene3d>
              <a:sp3d>
                <a:bevelT/>
              </a:sp3d>
            </c:spPr>
            <c:extLst>
              <c:ext xmlns:c16="http://schemas.microsoft.com/office/drawing/2014/chart" uri="{C3380CC4-5D6E-409C-BE32-E72D297353CC}">
                <c16:uniqueId val="{00000003-9449-4AB4-848B-C9AE0ABB931F}"/>
              </c:ext>
            </c:extLst>
          </c:dPt>
          <c:dPt>
            <c:idx val="2"/>
            <c:bubble3D val="0"/>
            <c:spPr>
              <a:solidFill>
                <a:srgbClr val="ACA2C7"/>
              </a:solidFill>
              <a:scene3d>
                <a:camera prst="orthographicFront"/>
                <a:lightRig rig="threePt" dir="t"/>
              </a:scene3d>
              <a:sp3d>
                <a:bevelT/>
              </a:sp3d>
            </c:spPr>
            <c:extLst>
              <c:ext xmlns:c16="http://schemas.microsoft.com/office/drawing/2014/chart" uri="{C3380CC4-5D6E-409C-BE32-E72D297353CC}">
                <c16:uniqueId val="{00000005-9449-4AB4-848B-C9AE0ABB931F}"/>
              </c:ext>
            </c:extLst>
          </c:dPt>
          <c:dPt>
            <c:idx val="3"/>
            <c:bubble3D val="0"/>
            <c:spPr>
              <a:solidFill>
                <a:srgbClr val="BFAE96"/>
              </a:solidFill>
              <a:scene3d>
                <a:camera prst="orthographicFront"/>
                <a:lightRig rig="threePt" dir="t"/>
              </a:scene3d>
              <a:sp3d>
                <a:bevelT/>
              </a:sp3d>
            </c:spPr>
            <c:extLst>
              <c:ext xmlns:c16="http://schemas.microsoft.com/office/drawing/2014/chart" uri="{C3380CC4-5D6E-409C-BE32-E72D297353CC}">
                <c16:uniqueId val="{00000007-9449-4AB4-848B-C9AE0ABB931F}"/>
              </c:ext>
            </c:extLst>
          </c:dPt>
          <c:dPt>
            <c:idx val="4"/>
            <c:bubble3D val="0"/>
            <c:spPr>
              <a:solidFill>
                <a:schemeClr val="accent2">
                  <a:lumMod val="60000"/>
                  <a:lumOff val="40000"/>
                </a:schemeClr>
              </a:solidFill>
              <a:scene3d>
                <a:camera prst="orthographicFront"/>
                <a:lightRig rig="threePt" dir="t"/>
              </a:scene3d>
              <a:sp3d>
                <a:bevelT/>
              </a:sp3d>
            </c:spPr>
            <c:extLst>
              <c:ext xmlns:c16="http://schemas.microsoft.com/office/drawing/2014/chart" uri="{C3380CC4-5D6E-409C-BE32-E72D297353CC}">
                <c16:uniqueId val="{00000009-9449-4AB4-848B-C9AE0ABB931F}"/>
              </c:ext>
            </c:extLst>
          </c:dPt>
          <c:dPt>
            <c:idx val="6"/>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B-9449-4AB4-848B-C9AE0ABB931F}"/>
              </c:ext>
            </c:extLst>
          </c:dPt>
          <c:dLbls>
            <c:dLbl>
              <c:idx val="0"/>
              <c:tx>
                <c:rich>
                  <a:bodyPr/>
                  <a:lstStyle/>
                  <a:p>
                    <a:r>
                      <a:rPr lang="en-US" dirty="0"/>
                      <a:t>26%</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449-4AB4-848B-C9AE0ABB931F}"/>
                </c:ext>
              </c:extLst>
            </c:dLbl>
            <c:dLbl>
              <c:idx val="1"/>
              <c:tx>
                <c:rich>
                  <a:bodyPr/>
                  <a:lstStyle/>
                  <a:p>
                    <a:r>
                      <a:rPr lang="en-US" dirty="0"/>
                      <a:t>21%</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449-4AB4-848B-C9AE0ABB931F}"/>
                </c:ext>
              </c:extLst>
            </c:dLbl>
            <c:dLbl>
              <c:idx val="2"/>
              <c:tx>
                <c:rich>
                  <a:bodyPr/>
                  <a:lstStyle/>
                  <a:p>
                    <a:r>
                      <a:rPr lang="en-US" dirty="0"/>
                      <a:t>15%</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449-4AB4-848B-C9AE0ABB931F}"/>
                </c:ext>
              </c:extLst>
            </c:dLbl>
            <c:dLbl>
              <c:idx val="3"/>
              <c:layout>
                <c:manualLayout>
                  <c:x val="2.8373798258306777E-2"/>
                  <c:y val="-0.12584398029848534"/>
                </c:manualLayout>
              </c:layout>
              <c:tx>
                <c:rich>
                  <a:bodyPr/>
                  <a:lstStyle/>
                  <a:p>
                    <a:r>
                      <a:rPr lang="en-US" dirty="0"/>
                      <a:t>10%</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9449-4AB4-848B-C9AE0ABB931F}"/>
                </c:ext>
              </c:extLst>
            </c:dLbl>
            <c:dLbl>
              <c:idx val="4"/>
              <c:tx>
                <c:rich>
                  <a:bodyPr/>
                  <a:lstStyle/>
                  <a:p>
                    <a:r>
                      <a:rPr lang="en-US" dirty="0"/>
                      <a:t>11%</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9449-4AB4-848B-C9AE0ABB931F}"/>
                </c:ext>
              </c:extLst>
            </c:dLbl>
            <c:dLbl>
              <c:idx val="5"/>
              <c:layout>
                <c:manualLayout>
                  <c:x val="6.4160829952625703E-2"/>
                  <c:y val="2.3352800057728173E-2"/>
                </c:manualLayout>
              </c:layout>
              <c:tx>
                <c:rich>
                  <a:bodyPr/>
                  <a:lstStyle/>
                  <a:p>
                    <a:r>
                      <a:rPr lang="en-US" dirty="0"/>
                      <a:t>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9449-4AB4-848B-C9AE0ABB931F}"/>
                </c:ext>
              </c:extLst>
            </c:dLbl>
            <c:dLbl>
              <c:idx val="6"/>
              <c:layout>
                <c:manualLayout>
                  <c:x val="-3.6944491295972451E-2"/>
                  <c:y val="-1.4138448072000031E-2"/>
                </c:manualLayout>
              </c:layout>
              <c:tx>
                <c:rich>
                  <a:bodyPr/>
                  <a:lstStyle/>
                  <a:p>
                    <a:r>
                      <a:rPr lang="en-US" dirty="0"/>
                      <a:t>6 %</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9449-4AB4-848B-C9AE0ABB931F}"/>
                </c:ext>
              </c:extLst>
            </c:dLbl>
            <c:dLbl>
              <c:idx val="7"/>
              <c:layout>
                <c:manualLayout>
                  <c:x val="-2.5438426735553209E-2"/>
                  <c:y val="1.156585475432443E-2"/>
                </c:manualLayout>
              </c:layout>
              <c:tx>
                <c:rich>
                  <a:bodyPr/>
                  <a:lstStyle/>
                  <a:p>
                    <a:r>
                      <a:rPr lang="en-US" dirty="0"/>
                      <a:t>3%</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9449-4AB4-848B-C9AE0ABB931F}"/>
                </c:ext>
              </c:extLst>
            </c:dLbl>
            <c:dLbl>
              <c:idx val="8"/>
              <c:layout>
                <c:manualLayout>
                  <c:x val="0.10730629359041501"/>
                  <c:y val="-3.2474779809238061E-2"/>
                </c:manualLayout>
              </c:layout>
              <c:tx>
                <c:rich>
                  <a:bodyPr/>
                  <a:lstStyle/>
                  <a:p>
                    <a:r>
                      <a:rPr lang="en-US" dirty="0"/>
                      <a:t>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E-9449-4AB4-848B-C9AE0ABB931F}"/>
                </c:ext>
              </c:extLst>
            </c:dLbl>
            <c:dLbl>
              <c:idx val="9"/>
              <c:layout>
                <c:manualLayout>
                  <c:x val="-1.6028075408274077E-2"/>
                  <c:y val="-1.6712991667173445E-2"/>
                </c:manualLayout>
              </c:layout>
              <c:tx>
                <c:rich>
                  <a:bodyPr/>
                  <a:lstStyle/>
                  <a:p>
                    <a:r>
                      <a:rPr lang="en-US" dirty="0"/>
                      <a:t>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9449-4AB4-848B-C9AE0ABB931F}"/>
                </c:ext>
              </c:extLst>
            </c:dLbl>
            <c:dLbl>
              <c:idx val="10"/>
              <c:delete val="1"/>
              <c:extLst>
                <c:ext xmlns:c15="http://schemas.microsoft.com/office/drawing/2012/chart" uri="{CE6537A1-D6FC-4f65-9D91-7224C49458BB}"/>
                <c:ext xmlns:c16="http://schemas.microsoft.com/office/drawing/2014/chart" uri="{C3380CC4-5D6E-409C-BE32-E72D297353CC}">
                  <c16:uniqueId val="{00000010-9449-4AB4-848B-C9AE0ABB931F}"/>
                </c:ext>
              </c:extLst>
            </c:dLbl>
            <c:dLbl>
              <c:idx val="11"/>
              <c:delete val="1"/>
              <c:extLst>
                <c:ext xmlns:c15="http://schemas.microsoft.com/office/drawing/2012/chart" uri="{CE6537A1-D6FC-4f65-9D91-7224C49458BB}"/>
                <c:ext xmlns:c16="http://schemas.microsoft.com/office/drawing/2014/chart" uri="{C3380CC4-5D6E-409C-BE32-E72D297353CC}">
                  <c16:uniqueId val="{00000011-9449-4AB4-848B-C9AE0ABB931F}"/>
                </c:ext>
              </c:extLst>
            </c:dLbl>
            <c:dLbl>
              <c:idx val="12"/>
              <c:delete val="1"/>
              <c:extLst>
                <c:ext xmlns:c15="http://schemas.microsoft.com/office/drawing/2012/chart" uri="{CE6537A1-D6FC-4f65-9D91-7224C49458BB}"/>
                <c:ext xmlns:c16="http://schemas.microsoft.com/office/drawing/2014/chart" uri="{C3380CC4-5D6E-409C-BE32-E72D297353CC}">
                  <c16:uniqueId val="{00000012-9449-4AB4-848B-C9AE0ABB931F}"/>
                </c:ext>
              </c:extLst>
            </c:dLbl>
            <c:dLbl>
              <c:idx val="13"/>
              <c:delete val="1"/>
              <c:extLst>
                <c:ext xmlns:c15="http://schemas.microsoft.com/office/drawing/2012/chart" uri="{CE6537A1-D6FC-4f65-9D91-7224C49458BB}"/>
                <c:ext xmlns:c16="http://schemas.microsoft.com/office/drawing/2014/chart" uri="{C3380CC4-5D6E-409C-BE32-E72D297353CC}">
                  <c16:uniqueId val="{00000013-9449-4AB4-848B-C9AE0ABB931F}"/>
                </c:ext>
              </c:extLst>
            </c:dLbl>
            <c:spPr>
              <a:noFill/>
              <a:ln>
                <a:noFill/>
              </a:ln>
              <a:effectLst/>
            </c:spPr>
            <c:txPr>
              <a:bodyPr wrap="square" lIns="38100" tIns="19050" rIns="38100" bIns="19050" anchor="ctr">
                <a:spAutoFit/>
              </a:bodyPr>
              <a:lstStyle/>
              <a:p>
                <a:pPr>
                  <a:defRPr sz="2800" b="1">
                    <a:latin typeface="Arial" panose="020B0604020202020204" pitchFamily="34" charset="0"/>
                    <a:cs typeface="Arial" panose="020B0604020202020204" pitchFamily="34" charset="0"/>
                  </a:defRPr>
                </a:pPr>
                <a:endParaRPr lang="ru-RU"/>
              </a:p>
            </c:txPr>
            <c:dLblPos val="inEnd"/>
            <c:showLegendKey val="0"/>
            <c:showVal val="0"/>
            <c:showCatName val="0"/>
            <c:showSerName val="0"/>
            <c:showPercent val="1"/>
            <c:showBubbleSize val="0"/>
            <c:showLeaderLines val="1"/>
            <c:extLst>
              <c:ext xmlns:c15="http://schemas.microsoft.com/office/drawing/2012/chart" uri="{CE6537A1-D6FC-4f65-9D91-7224C49458BB}"/>
            </c:extLst>
          </c:dLbls>
          <c:cat>
            <c:strRef>
              <c:f>Лист1!$A$2:$A$15</c:f>
              <c:strCache>
                <c:ptCount val="14"/>
                <c:pt idx="0">
                  <c:v>Национальная экономика</c:v>
                </c:pt>
                <c:pt idx="1">
                  <c:v>Образование</c:v>
                </c:pt>
                <c:pt idx="2">
                  <c:v>Социальная политика</c:v>
                </c:pt>
                <c:pt idx="3">
                  <c:v>Здравоохранение</c:v>
                </c:pt>
                <c:pt idx="4">
                  <c:v>Общегосударственные вопросы</c:v>
                </c:pt>
                <c:pt idx="5">
                  <c:v>Межбюджетные трансферты общего характера бюджетам бюджетной системы Российской Федерации</c:v>
                </c:pt>
                <c:pt idx="6">
                  <c:v>Жилищно-коммунальное хозяйство</c:v>
                </c:pt>
                <c:pt idx="7">
                  <c:v>Культура, кинематография</c:v>
                </c:pt>
                <c:pt idx="8">
                  <c:v>Охрана окружающей среды</c:v>
                </c:pt>
                <c:pt idx="9">
                  <c:v>Физическая культура и спорт</c:v>
                </c:pt>
                <c:pt idx="10">
                  <c:v>Средства массовой информации</c:v>
                </c:pt>
                <c:pt idx="11">
                  <c:v>Национальная безопасность и правоохранительная деятельность</c:v>
                </c:pt>
                <c:pt idx="12">
                  <c:v>Национальная оборона</c:v>
                </c:pt>
                <c:pt idx="13">
                  <c:v>Обслуживание государственного (муниципального) долга</c:v>
                </c:pt>
              </c:strCache>
            </c:strRef>
          </c:cat>
          <c:val>
            <c:numRef>
              <c:f>Лист1!$B$2:$B$15</c:f>
              <c:numCache>
                <c:formatCode>#\ ##0.0</c:formatCode>
                <c:ptCount val="14"/>
                <c:pt idx="0">
                  <c:v>26.358021399935406</c:v>
                </c:pt>
                <c:pt idx="1">
                  <c:v>21.38144285932005</c:v>
                </c:pt>
                <c:pt idx="2">
                  <c:v>14.803823936038643</c:v>
                </c:pt>
                <c:pt idx="3">
                  <c:v>10.112215554815275</c:v>
                </c:pt>
                <c:pt idx="4">
                  <c:v>10.900136831112953</c:v>
                </c:pt>
                <c:pt idx="5">
                  <c:v>5.1406025004358433</c:v>
                </c:pt>
                <c:pt idx="6">
                  <c:v>6.1447902857337908</c:v>
                </c:pt>
                <c:pt idx="7">
                  <c:v>2.6059137424460639</c:v>
                </c:pt>
                <c:pt idx="8">
                  <c:v>0.20773113496387716</c:v>
                </c:pt>
                <c:pt idx="9">
                  <c:v>1.2755503299702062</c:v>
                </c:pt>
                <c:pt idx="10">
                  <c:v>0.35883114663998361</c:v>
                </c:pt>
                <c:pt idx="11">
                  <c:v>0.52322849087226753</c:v>
                </c:pt>
                <c:pt idx="12">
                  <c:v>5.1336222823674185E-2</c:v>
                </c:pt>
                <c:pt idx="13" formatCode="#,##0.00">
                  <c:v>0.13637556489196226</c:v>
                </c:pt>
              </c:numCache>
            </c:numRef>
          </c:val>
          <c:extLst>
            <c:ext xmlns:c16="http://schemas.microsoft.com/office/drawing/2014/chart" uri="{C3380CC4-5D6E-409C-BE32-E72D297353CC}">
              <c16:uniqueId val="{00000014-9449-4AB4-848B-C9AE0ABB931F}"/>
            </c:ext>
          </c:extLst>
        </c:ser>
        <c:dLbls>
          <c:showLegendKey val="0"/>
          <c:showVal val="0"/>
          <c:showCatName val="0"/>
          <c:showSerName val="0"/>
          <c:showPercent val="0"/>
          <c:showBubbleSize val="0"/>
          <c:showLeaderLines val="1"/>
        </c:dLbls>
      </c:pie3DChart>
    </c:plotArea>
    <c:legend>
      <c:legendPos val="r"/>
      <c:layout>
        <c:manualLayout>
          <c:xMode val="edge"/>
          <c:yMode val="edge"/>
          <c:x val="0.60899525665267029"/>
          <c:y val="9.9919808135245716E-3"/>
          <c:w val="0.39100474334732965"/>
          <c:h val="0.99000801918647541"/>
        </c:manualLayout>
      </c:layout>
      <c:overlay val="0"/>
      <c:txPr>
        <a:bodyPr/>
        <a:lstStyle/>
        <a:p>
          <a:pPr>
            <a:defRPr sz="1300" b="1">
              <a:latin typeface="Arial" panose="020B0604020202020204" pitchFamily="34" charset="0"/>
              <a:cs typeface="Arial" panose="020B0604020202020204" pitchFamily="34"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11673699015471"/>
          <c:y val="2.9590752240858737E-2"/>
          <c:w val="0.8593648616971401"/>
          <c:h val="0.61324337611510371"/>
        </c:manualLayout>
      </c:layout>
      <c:barChart>
        <c:barDir val="bar"/>
        <c:grouping val="stacked"/>
        <c:varyColors val="0"/>
        <c:ser>
          <c:idx val="0"/>
          <c:order val="0"/>
          <c:tx>
            <c:strRef>
              <c:f>Лист1!$A$2</c:f>
              <c:strCache>
                <c:ptCount val="1"/>
                <c:pt idx="0">
                  <c:v>Расходы, направленные на социальную сферу</c:v>
                </c:pt>
              </c:strCache>
            </c:strRef>
          </c:tx>
          <c:spPr>
            <a:solidFill>
              <a:schemeClr val="accent1"/>
            </a:solidFill>
            <a:ln>
              <a:noFill/>
            </a:ln>
            <a:effectLst/>
            <a:scene3d>
              <a:camera prst="orthographicFront"/>
              <a:lightRig rig="threePt" dir="t"/>
            </a:scene3d>
            <a:sp3d>
              <a:bevelT/>
            </a:sp3d>
          </c:spPr>
          <c:invertIfNegative val="0"/>
          <c:dLbls>
            <c:dLbl>
              <c:idx val="0"/>
              <c:tx>
                <c:rich>
                  <a:bodyPr/>
                  <a:lstStyle/>
                  <a:p>
                    <a:r>
                      <a:rPr lang="en-US" dirty="0"/>
                      <a:t>55,7%</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E876-4D3F-A8A5-F0B9F1A205EF}"/>
                </c:ext>
              </c:extLst>
            </c:dLbl>
            <c:dLbl>
              <c:idx val="1"/>
              <c:layout>
                <c:manualLayout>
                  <c:x val="-9.1276111915533416E-3"/>
                  <c:y val="0"/>
                </c:manualLayout>
              </c:layout>
              <c:tx>
                <c:rich>
                  <a:bodyPr/>
                  <a:lstStyle/>
                  <a:p>
                    <a:r>
                      <a:rPr lang="en-US" dirty="0"/>
                      <a:t>55,4%</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E876-4D3F-A8A5-F0B9F1A205EF}"/>
                </c:ext>
              </c:extLst>
            </c:dLbl>
            <c:dLbl>
              <c:idx val="2"/>
              <c:layout>
                <c:manualLayout>
                  <c:x val="2.5184618376179191E-3"/>
                  <c:y val="2.1136251600613384E-3"/>
                </c:manualLayout>
              </c:layout>
              <c:tx>
                <c:rich>
                  <a:bodyPr/>
                  <a:lstStyle/>
                  <a:p>
                    <a:r>
                      <a:rPr lang="en-US" dirty="0"/>
                      <a:t>54,6%</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292323019221754"/>
                      <c:h val="4.5231578425312641E-2"/>
                    </c:manualLayout>
                  </c15:layout>
                  <c15:showDataLabelsRange val="0"/>
                </c:ext>
                <c:ext xmlns:c16="http://schemas.microsoft.com/office/drawing/2014/chart" uri="{C3380CC4-5D6E-409C-BE32-E72D297353CC}">
                  <c16:uniqueId val="{00000002-E876-4D3F-A8A5-F0B9F1A205E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strRef>
              <c:f>Лист1!$B$1:$D$1</c:f>
              <c:strCache>
                <c:ptCount val="3"/>
                <c:pt idx="0">
                  <c:v>2026 год
(прогноз)</c:v>
                </c:pt>
                <c:pt idx="1">
                  <c:v>2027 год
(прогноз)</c:v>
                </c:pt>
                <c:pt idx="2">
                  <c:v>2028 год
(прогноз)</c:v>
                </c:pt>
              </c:strCache>
            </c:strRef>
          </c:cat>
          <c:val>
            <c:numRef>
              <c:f>Лист1!$B$2:$D$2</c:f>
              <c:numCache>
                <c:formatCode>#,##0.00</c:formatCode>
                <c:ptCount val="3"/>
                <c:pt idx="0">
                  <c:v>315176050.19999999</c:v>
                </c:pt>
                <c:pt idx="1">
                  <c:v>329979118.59999996</c:v>
                </c:pt>
                <c:pt idx="2">
                  <c:v>349243691.59999996</c:v>
                </c:pt>
              </c:numCache>
            </c:numRef>
          </c:val>
          <c:extLst>
            <c:ext xmlns:c16="http://schemas.microsoft.com/office/drawing/2014/chart" uri="{C3380CC4-5D6E-409C-BE32-E72D297353CC}">
              <c16:uniqueId val="{00000003-E876-4D3F-A8A5-F0B9F1A205EF}"/>
            </c:ext>
          </c:extLst>
        </c:ser>
        <c:ser>
          <c:idx val="2"/>
          <c:order val="2"/>
          <c:tx>
            <c:strRef>
              <c:f>Лист1!$A$4</c:f>
              <c:strCache>
                <c:ptCount val="1"/>
                <c:pt idx="0">
                  <c:v>Расходы в других отраслях</c:v>
                </c:pt>
              </c:strCache>
            </c:strRef>
          </c:tx>
          <c:spPr>
            <a:solidFill>
              <a:schemeClr val="accent6"/>
            </a:solidFill>
            <a:ln>
              <a:noFill/>
            </a:ln>
            <a:effectLst/>
            <a:scene3d>
              <a:camera prst="orthographicFront"/>
              <a:lightRig rig="threePt" dir="t"/>
            </a:scene3d>
            <a:sp3d>
              <a:bevelT/>
            </a:sp3d>
          </c:spPr>
          <c:invertIfNegative val="0"/>
          <c:dLbls>
            <c:dLbl>
              <c:idx val="0"/>
              <c:layout>
                <c:manualLayout>
                  <c:x val="-1.0915641990336128E-16"/>
                  <c:y val="4.2272503201226767E-3"/>
                </c:manualLayout>
              </c:layout>
              <c:tx>
                <c:rich>
                  <a:bodyPr/>
                  <a:lstStyle/>
                  <a:p>
                    <a:r>
                      <a:rPr lang="en-US" dirty="0"/>
                      <a:t>44,3%</a:t>
                    </a:r>
                  </a:p>
                </c:rich>
              </c:tx>
              <c:dLblPos val="ct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E876-4D3F-A8A5-F0B9F1A205EF}"/>
                </c:ext>
              </c:extLst>
            </c:dLbl>
            <c:dLbl>
              <c:idx val="1"/>
              <c:tx>
                <c:rich>
                  <a:bodyPr/>
                  <a:lstStyle/>
                  <a:p>
                    <a:r>
                      <a:rPr lang="en-US" dirty="0"/>
                      <a:t>42,3%</a:t>
                    </a:r>
                  </a:p>
                </c:rich>
              </c:tx>
              <c:dLblPos val="ct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E876-4D3F-A8A5-F0B9F1A205EF}"/>
                </c:ext>
              </c:extLst>
            </c:dLbl>
            <c:dLbl>
              <c:idx val="2"/>
              <c:layout>
                <c:manualLayout>
                  <c:x val="-9.1276111915533416E-3"/>
                  <c:y val="-9.6873367413404453E-18"/>
                </c:manualLayout>
              </c:layout>
              <c:tx>
                <c:rich>
                  <a:bodyPr/>
                  <a:lstStyle/>
                  <a:p>
                    <a:r>
                      <a:rPr lang="en-US" dirty="0"/>
                      <a:t>40,8%</a:t>
                    </a:r>
                  </a:p>
                </c:rich>
              </c:tx>
              <c:dLblPos val="ct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6-E876-4D3F-A8A5-F0B9F1A205E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Лист1!$B$1:$D$1</c:f>
              <c:strCache>
                <c:ptCount val="3"/>
                <c:pt idx="0">
                  <c:v>2026 год
(прогноз)</c:v>
                </c:pt>
                <c:pt idx="1">
                  <c:v>2027 год
(прогноз)</c:v>
                </c:pt>
                <c:pt idx="2">
                  <c:v>2028 год
(прогноз)</c:v>
                </c:pt>
              </c:strCache>
            </c:strRef>
          </c:cat>
          <c:val>
            <c:numRef>
              <c:f>Лист1!$B$4:$D$4</c:f>
              <c:numCache>
                <c:formatCode>#,##0.00</c:formatCode>
                <c:ptCount val="3"/>
                <c:pt idx="0">
                  <c:v>250889359.40000004</c:v>
                </c:pt>
                <c:pt idx="1">
                  <c:v>252051936.10000002</c:v>
                </c:pt>
                <c:pt idx="2">
                  <c:v>260733895.5</c:v>
                </c:pt>
              </c:numCache>
            </c:numRef>
          </c:val>
          <c:extLst>
            <c:ext xmlns:c16="http://schemas.microsoft.com/office/drawing/2014/chart" uri="{C3380CC4-5D6E-409C-BE32-E72D297353CC}">
              <c16:uniqueId val="{00000007-E876-4D3F-A8A5-F0B9F1A205EF}"/>
            </c:ext>
          </c:extLst>
        </c:ser>
        <c:ser>
          <c:idx val="4"/>
          <c:order val="4"/>
          <c:tx>
            <c:strRef>
              <c:f>Лист1!$A$6</c:f>
              <c:strCache>
                <c:ptCount val="1"/>
                <c:pt idx="0">
                  <c:v>Условно утвержденные расходы</c:v>
                </c:pt>
              </c:strCache>
            </c:strRef>
          </c:tx>
          <c:spPr>
            <a:solidFill>
              <a:schemeClr val="accent4"/>
            </a:solidFill>
            <a:ln>
              <a:noFill/>
            </a:ln>
            <a:effectLst/>
            <a:scene3d>
              <a:camera prst="orthographicFront"/>
              <a:lightRig rig="threePt" dir="t"/>
            </a:scene3d>
            <a:sp3d>
              <a:bevelT/>
            </a:sp3d>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876-4D3F-A8A5-F0B9F1A205EF}"/>
                </c:ext>
              </c:extLst>
            </c:dLbl>
            <c:dLbl>
              <c:idx val="1"/>
              <c:layout>
                <c:manualLayout>
                  <c:x val="-5.9540553211439289E-3"/>
                  <c:y val="0"/>
                </c:manualLayout>
              </c:layout>
              <c:tx>
                <c:rich>
                  <a:bodyPr/>
                  <a:lstStyle/>
                  <a:p>
                    <a:r>
                      <a:rPr lang="en-US" dirty="0"/>
                      <a:t>2,3%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876-4D3F-A8A5-F0B9F1A205EF}"/>
                </c:ext>
              </c:extLst>
            </c:dLbl>
            <c:dLbl>
              <c:idx val="2"/>
              <c:layout>
                <c:manualLayout>
                  <c:x val="4.465541490857837E-3"/>
                  <c:y val="4.2272503201226577E-3"/>
                </c:manualLayout>
              </c:layout>
              <c:tx>
                <c:rich>
                  <a:bodyPr/>
                  <a:lstStyle/>
                  <a:p>
                    <a:r>
                      <a:rPr lang="en-US" dirty="0"/>
                      <a:t>4,6%</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876-4D3F-A8A5-F0B9F1A205E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ru-RU"/>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Лист1!$B$1:$D$1</c:f>
              <c:strCache>
                <c:ptCount val="3"/>
                <c:pt idx="0">
                  <c:v>2026 год
(прогноз)</c:v>
                </c:pt>
                <c:pt idx="1">
                  <c:v>2027 год
(прогноз)</c:v>
                </c:pt>
                <c:pt idx="2">
                  <c:v>2028 год
(прогноз)</c:v>
                </c:pt>
              </c:strCache>
            </c:strRef>
          </c:cat>
          <c:val>
            <c:numRef>
              <c:f>Лист1!$B$6:$D$6</c:f>
              <c:numCache>
                <c:formatCode>#,##0.00</c:formatCode>
                <c:ptCount val="3"/>
                <c:pt idx="1">
                  <c:v>13850000</c:v>
                </c:pt>
                <c:pt idx="2">
                  <c:v>29700000</c:v>
                </c:pt>
              </c:numCache>
            </c:numRef>
          </c:val>
          <c:extLst>
            <c:ext xmlns:c16="http://schemas.microsoft.com/office/drawing/2014/chart" uri="{C3380CC4-5D6E-409C-BE32-E72D297353CC}">
              <c16:uniqueId val="{0000000B-E876-4D3F-A8A5-F0B9F1A205EF}"/>
            </c:ext>
          </c:extLst>
        </c:ser>
        <c:dLbls>
          <c:showLegendKey val="0"/>
          <c:showVal val="0"/>
          <c:showCatName val="0"/>
          <c:showSerName val="0"/>
          <c:showPercent val="0"/>
          <c:showBubbleSize val="0"/>
        </c:dLbls>
        <c:gapWidth val="50"/>
        <c:overlap val="100"/>
        <c:axId val="184816640"/>
        <c:axId val="134623168"/>
        <c:extLst>
          <c:ext xmlns:c15="http://schemas.microsoft.com/office/drawing/2012/chart" uri="{02D57815-91ED-43cb-92C2-25804820EDAC}">
            <c15:filteredBarSeries>
              <c15:ser>
                <c:idx val="1"/>
                <c:order val="1"/>
                <c:tx>
                  <c:strRef>
                    <c:extLst>
                      <c:ext uri="{02D57815-91ED-43cb-92C2-25804820EDAC}">
                        <c15:formulaRef>
                          <c15:sqref>Лист1!$A$3</c15:sqref>
                        </c15:formulaRef>
                      </c:ext>
                    </c:extLst>
                    <c:strCache>
                      <c:ptCount val="1"/>
                    </c:strCache>
                  </c:strRef>
                </c:tx>
                <c:spPr>
                  <a:solidFill>
                    <a:schemeClr val="accent2"/>
                  </a:solidFill>
                  <a:ln>
                    <a:noFill/>
                  </a:ln>
                  <a:effectLst/>
                </c:spPr>
                <c:invertIfNegative val="0"/>
                <c:cat>
                  <c:strRef>
                    <c:extLst>
                      <c:ext uri="{02D57815-91ED-43cb-92C2-25804820EDAC}">
                        <c15:formulaRef>
                          <c15:sqref>Лист1!$B$1:$D$1</c15:sqref>
                        </c15:formulaRef>
                      </c:ext>
                    </c:extLst>
                    <c:strCache>
                      <c:ptCount val="3"/>
                      <c:pt idx="0">
                        <c:v>2026 год
(прогноз)</c:v>
                      </c:pt>
                      <c:pt idx="1">
                        <c:v>2027 год
(прогноз)</c:v>
                      </c:pt>
                      <c:pt idx="2">
                        <c:v>2028 год
(прогноз)</c:v>
                      </c:pt>
                    </c:strCache>
                  </c:strRef>
                </c:cat>
                <c:val>
                  <c:numRef>
                    <c:extLst>
                      <c:ext uri="{02D57815-91ED-43cb-92C2-25804820EDAC}">
                        <c15:formulaRef>
                          <c15:sqref>Лист1!$B$3:$D$3</c15:sqref>
                        </c15:formulaRef>
                      </c:ext>
                    </c:extLst>
                    <c:numCache>
                      <c:formatCode>0.0%</c:formatCode>
                      <c:ptCount val="3"/>
                      <c:pt idx="0">
                        <c:v>0.55678380069666067</c:v>
                      </c:pt>
                      <c:pt idx="1">
                        <c:v>0.55376675596127145</c:v>
                      </c:pt>
                      <c:pt idx="2">
                        <c:v>0.54596831066617191</c:v>
                      </c:pt>
                    </c:numCache>
                  </c:numRef>
                </c:val>
                <c:extLst>
                  <c:ext xmlns:c16="http://schemas.microsoft.com/office/drawing/2014/chart" uri="{C3380CC4-5D6E-409C-BE32-E72D297353CC}">
                    <c16:uniqueId val="{0000000C-E876-4D3F-A8A5-F0B9F1A205E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Лист1!$A$5</c15:sqref>
                        </c15:formulaRef>
                      </c:ext>
                    </c:extLst>
                    <c:strCache>
                      <c:ptCount val="1"/>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Лист1!$B$1:$D$1</c15:sqref>
                        </c15:formulaRef>
                      </c:ext>
                    </c:extLst>
                    <c:strCache>
                      <c:ptCount val="3"/>
                      <c:pt idx="0">
                        <c:v>2026 год
(прогноз)</c:v>
                      </c:pt>
                      <c:pt idx="1">
                        <c:v>2027 год
(прогноз)</c:v>
                      </c:pt>
                      <c:pt idx="2">
                        <c:v>2028 год
(прогноз)</c:v>
                      </c:pt>
                    </c:strCache>
                  </c:strRef>
                </c:cat>
                <c:val>
                  <c:numRef>
                    <c:extLst xmlns:c15="http://schemas.microsoft.com/office/drawing/2012/chart">
                      <c:ext xmlns:c15="http://schemas.microsoft.com/office/drawing/2012/chart" uri="{02D57815-91ED-43cb-92C2-25804820EDAC}">
                        <c15:formulaRef>
                          <c15:sqref>Лист1!$B$5:$D$5</c15:sqref>
                        </c15:formulaRef>
                      </c:ext>
                    </c:extLst>
                    <c:numCache>
                      <c:formatCode>0.0%</c:formatCode>
                      <c:ptCount val="3"/>
                      <c:pt idx="0">
                        <c:v>0.44321619930333933</c:v>
                      </c:pt>
                      <c:pt idx="1">
                        <c:v>0.42299035035926275</c:v>
                      </c:pt>
                      <c:pt idx="2">
                        <c:v>0.40760204946689782</c:v>
                      </c:pt>
                    </c:numCache>
                  </c:numRef>
                </c:val>
                <c:extLst xmlns:c15="http://schemas.microsoft.com/office/drawing/2012/chart">
                  <c:ext xmlns:c16="http://schemas.microsoft.com/office/drawing/2014/chart" uri="{C3380CC4-5D6E-409C-BE32-E72D297353CC}">
                    <c16:uniqueId val="{0000000D-E876-4D3F-A8A5-F0B9F1A205E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Лист1!$A$7</c15:sqref>
                        </c15:formulaRef>
                      </c:ext>
                    </c:extLst>
                    <c:strCache>
                      <c:ptCount val="1"/>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Лист1!$B$1:$D$1</c15:sqref>
                        </c15:formulaRef>
                      </c:ext>
                    </c:extLst>
                    <c:strCache>
                      <c:ptCount val="3"/>
                      <c:pt idx="0">
                        <c:v>2026 год
(прогноз)</c:v>
                      </c:pt>
                      <c:pt idx="1">
                        <c:v>2027 год
(прогноз)</c:v>
                      </c:pt>
                      <c:pt idx="2">
                        <c:v>2028 год
(прогноз)</c:v>
                      </c:pt>
                    </c:strCache>
                  </c:strRef>
                </c:cat>
                <c:val>
                  <c:numRef>
                    <c:extLst xmlns:c15="http://schemas.microsoft.com/office/drawing/2012/chart">
                      <c:ext xmlns:c15="http://schemas.microsoft.com/office/drawing/2012/chart" uri="{02D57815-91ED-43cb-92C2-25804820EDAC}">
                        <c15:formulaRef>
                          <c15:sqref>Лист1!$B$7:$D$7</c15:sqref>
                        </c15:formulaRef>
                      </c:ext>
                    </c:extLst>
                    <c:numCache>
                      <c:formatCode>0.0%</c:formatCode>
                      <c:ptCount val="3"/>
                      <c:pt idx="1">
                        <c:v>2.3242893679465724E-2</c:v>
                      </c:pt>
                      <c:pt idx="2">
                        <c:v>4.6429639866930404E-2</c:v>
                      </c:pt>
                    </c:numCache>
                  </c:numRef>
                </c:val>
                <c:extLst xmlns:c15="http://schemas.microsoft.com/office/drawing/2012/chart">
                  <c:ext xmlns:c16="http://schemas.microsoft.com/office/drawing/2014/chart" uri="{C3380CC4-5D6E-409C-BE32-E72D297353CC}">
                    <c16:uniqueId val="{0000000E-E876-4D3F-A8A5-F0B9F1A205EF}"/>
                  </c:ext>
                </c:extLst>
              </c15:ser>
            </c15:filteredBarSeries>
          </c:ext>
        </c:extLst>
      </c:barChart>
      <c:catAx>
        <c:axId val="184816640"/>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crossAx val="134623168"/>
        <c:crosses val="autoZero"/>
        <c:auto val="1"/>
        <c:lblAlgn val="ctr"/>
        <c:lblOffset val="20"/>
        <c:noMultiLvlLbl val="0"/>
      </c:catAx>
      <c:valAx>
        <c:axId val="13462316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crossAx val="184816640"/>
        <c:crosses val="autoZero"/>
        <c:crossBetween val="between"/>
      </c:valAx>
      <c:spPr>
        <a:noFill/>
        <a:ln>
          <a:noFill/>
        </a:ln>
        <a:effectLst/>
      </c:spPr>
    </c:plotArea>
    <c:legend>
      <c:legendPos val="b"/>
      <c:layout>
        <c:manualLayout>
          <c:xMode val="edge"/>
          <c:yMode val="edge"/>
          <c:x val="0.216809423347398"/>
          <c:y val="0.6830600765498448"/>
          <c:w val="0.47707032348804501"/>
          <c:h val="0.20491778996690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c:spPr>
  <c:txPr>
    <a:bodyPr/>
    <a:lstStyle/>
    <a:p>
      <a:pPr>
        <a:defRPr>
          <a:solidFill>
            <a:schemeClr val="tx1"/>
          </a:solidFill>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9.0252571873461432E-2"/>
          <c:y val="9.5912868069020635E-2"/>
          <c:w val="0.92183573904959304"/>
          <c:h val="0.53233939917658168"/>
        </c:manualLayout>
      </c:layout>
      <c:bar3DChart>
        <c:barDir val="col"/>
        <c:grouping val="stacked"/>
        <c:varyColors val="0"/>
        <c:ser>
          <c:idx val="0"/>
          <c:order val="0"/>
          <c:tx>
            <c:strRef>
              <c:f>Лист1!$B$1</c:f>
              <c:strCache>
                <c:ptCount val="1"/>
                <c:pt idx="0">
                  <c:v>Кредиты из федерального бюджета</c:v>
                </c:pt>
              </c:strCache>
            </c:strRef>
          </c:tx>
          <c:spPr>
            <a:solidFill>
              <a:srgbClr val="39FF29"/>
            </a:solidFill>
            <a:scene3d>
              <a:camera prst="orthographicFront"/>
              <a:lightRig rig="threePt" dir="t"/>
            </a:scene3d>
            <a:sp3d>
              <a:bevelT/>
            </a:sp3d>
          </c:spPr>
          <c:invertIfNegative val="0"/>
          <c:dLbls>
            <c:dLbl>
              <c:idx val="0"/>
              <c:tx>
                <c:rich>
                  <a:bodyPr/>
                  <a:lstStyle/>
                  <a:p>
                    <a:r>
                      <a:rPr lang="en-US" dirty="0"/>
                      <a:t>90,4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06F-4073-BF87-4A4466667DE6}"/>
                </c:ext>
              </c:extLst>
            </c:dLbl>
            <c:spPr>
              <a:noFill/>
              <a:ln>
                <a:noFill/>
              </a:ln>
              <a:effectLst/>
            </c:spPr>
            <c:txPr>
              <a:bodyPr/>
              <a:lstStyle/>
              <a:p>
                <a:pPr>
                  <a:defRPr sz="2400" b="1">
                    <a:latin typeface="Arial" panose="020B0604020202020204" pitchFamily="34" charset="0"/>
                    <a:cs typeface="Arial" panose="020B0604020202020204"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на 01.01.25г.</c:v>
                </c:pt>
                <c:pt idx="1">
                  <c:v>на 01.01.26г.</c:v>
                </c:pt>
                <c:pt idx="2">
                  <c:v>прогноз
на 01.01.27г.</c:v>
                </c:pt>
                <c:pt idx="3">
                  <c:v>прогноз
на 01.01.28г.</c:v>
                </c:pt>
                <c:pt idx="4">
                  <c:v>прогноз
на 01.01.29г.</c:v>
                </c:pt>
              </c:strCache>
            </c:strRef>
          </c:cat>
          <c:val>
            <c:numRef>
              <c:f>Лист1!$B$2:$B$6</c:f>
              <c:numCache>
                <c:formatCode>#\ ##0.0</c:formatCode>
                <c:ptCount val="5"/>
                <c:pt idx="0">
                  <c:v>90.4</c:v>
                </c:pt>
                <c:pt idx="1">
                  <c:v>90.1</c:v>
                </c:pt>
                <c:pt idx="2">
                  <c:v>88.8</c:v>
                </c:pt>
                <c:pt idx="3">
                  <c:v>86.4</c:v>
                </c:pt>
                <c:pt idx="4">
                  <c:v>81.400000000000006</c:v>
                </c:pt>
              </c:numCache>
            </c:numRef>
          </c:val>
          <c:extLst>
            <c:ext xmlns:c16="http://schemas.microsoft.com/office/drawing/2014/chart" uri="{C3380CC4-5D6E-409C-BE32-E72D297353CC}">
              <c16:uniqueId val="{00000001-206F-4073-BF87-4A4466667DE6}"/>
            </c:ext>
          </c:extLst>
        </c:ser>
        <c:ser>
          <c:idx val="1"/>
          <c:order val="1"/>
          <c:tx>
            <c:strRef>
              <c:f>Лист1!$C$1</c:f>
              <c:strCache>
                <c:ptCount val="1"/>
                <c:pt idx="0">
                  <c:v>Государственные гарантии РТ</c:v>
                </c:pt>
              </c:strCache>
            </c:strRef>
          </c:tx>
          <c:spPr>
            <a:solidFill>
              <a:srgbClr val="65AEFF"/>
            </a:solidFill>
            <a:scene3d>
              <a:camera prst="orthographicFront"/>
              <a:lightRig rig="threePt" dir="t"/>
            </a:scene3d>
            <a:sp3d>
              <a:bevelT/>
            </a:sp3d>
          </c:spPr>
          <c:invertIfNegative val="0"/>
          <c:dLbls>
            <c:dLbl>
              <c:idx val="0"/>
              <c:layout>
                <c:manualLayout>
                  <c:x val="-4.9930794726511813E-3"/>
                  <c:y val="7.05951803688329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6F-4073-BF87-4A4466667DE6}"/>
                </c:ext>
              </c:extLst>
            </c:dLbl>
            <c:dLbl>
              <c:idx val="1"/>
              <c:layout>
                <c:manualLayout>
                  <c:x val="-2.8235564036584206E-3"/>
                  <c:y val="-2.28160341671534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6F-4073-BF87-4A4466667DE6}"/>
                </c:ext>
              </c:extLst>
            </c:dLbl>
            <c:dLbl>
              <c:idx val="2"/>
              <c:layout>
                <c:manualLayout>
                  <c:x val="7.8856978854201676E-4"/>
                  <c:y val="-4.91201635584714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6F-4073-BF87-4A4466667DE6}"/>
                </c:ext>
              </c:extLst>
            </c:dLbl>
            <c:dLbl>
              <c:idx val="3"/>
              <c:layout>
                <c:manualLayout>
                  <c:x val="9.8802765010340965E-3"/>
                  <c:y val="2.4403839537420762E-3"/>
                </c:manualLayout>
              </c:layout>
              <c:tx>
                <c:rich>
                  <a:bodyPr/>
                  <a:lstStyle/>
                  <a:p>
                    <a:r>
                      <a:rPr lang="en-US" dirty="0"/>
                      <a:t>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06F-4073-BF87-4A4466667DE6}"/>
                </c:ext>
              </c:extLst>
            </c:dLbl>
            <c:spPr>
              <a:noFill/>
              <a:ln>
                <a:noFill/>
              </a:ln>
              <a:effectLst/>
            </c:spPr>
            <c:txPr>
              <a:bodyPr/>
              <a:lstStyle/>
              <a:p>
                <a:pPr>
                  <a:defRPr sz="2400" b="1">
                    <a:latin typeface="Arial" panose="020B0604020202020204" pitchFamily="34" charset="0"/>
                    <a:cs typeface="Arial" panose="020B0604020202020204"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на 01.01.25г.</c:v>
                </c:pt>
                <c:pt idx="1">
                  <c:v>на 01.01.26г.</c:v>
                </c:pt>
                <c:pt idx="2">
                  <c:v>прогноз
на 01.01.27г.</c:v>
                </c:pt>
                <c:pt idx="3">
                  <c:v>прогноз
на 01.01.28г.</c:v>
                </c:pt>
                <c:pt idx="4">
                  <c:v>прогноз
на 01.01.29г.</c:v>
                </c:pt>
              </c:strCache>
            </c:strRef>
          </c:cat>
          <c:val>
            <c:numRef>
              <c:f>Лист1!$C$2:$C$6</c:f>
              <c:numCache>
                <c:formatCode>#\ ##0.0</c:formatCode>
                <c:ptCount val="5"/>
                <c:pt idx="0">
                  <c:v>21.7</c:v>
                </c:pt>
                <c:pt idx="1">
                  <c:v>7.9</c:v>
                </c:pt>
                <c:pt idx="2">
                  <c:v>8.4</c:v>
                </c:pt>
                <c:pt idx="3">
                  <c:v>7.8</c:v>
                </c:pt>
                <c:pt idx="4">
                  <c:v>7.1</c:v>
                </c:pt>
              </c:numCache>
            </c:numRef>
          </c:val>
          <c:extLst>
            <c:ext xmlns:c16="http://schemas.microsoft.com/office/drawing/2014/chart" uri="{C3380CC4-5D6E-409C-BE32-E72D297353CC}">
              <c16:uniqueId val="{00000006-206F-4073-BF87-4A4466667DE6}"/>
            </c:ext>
          </c:extLst>
        </c:ser>
        <c:dLbls>
          <c:showLegendKey val="0"/>
          <c:showVal val="0"/>
          <c:showCatName val="0"/>
          <c:showSerName val="0"/>
          <c:showPercent val="0"/>
          <c:showBubbleSize val="0"/>
        </c:dLbls>
        <c:gapWidth val="55"/>
        <c:gapDepth val="55"/>
        <c:shape val="box"/>
        <c:axId val="163249152"/>
        <c:axId val="235012672"/>
        <c:axId val="0"/>
      </c:bar3DChart>
      <c:catAx>
        <c:axId val="163249152"/>
        <c:scaling>
          <c:orientation val="minMax"/>
        </c:scaling>
        <c:delete val="0"/>
        <c:axPos val="b"/>
        <c:numFmt formatCode="General" sourceLinked="0"/>
        <c:majorTickMark val="none"/>
        <c:minorTickMark val="none"/>
        <c:tickLblPos val="nextTo"/>
        <c:txPr>
          <a:bodyPr/>
          <a:lstStyle/>
          <a:p>
            <a:pPr>
              <a:defRPr sz="1800" b="1">
                <a:latin typeface="Arial" panose="020B0604020202020204" pitchFamily="34" charset="0"/>
                <a:cs typeface="Arial" panose="020B0604020202020204" pitchFamily="34" charset="0"/>
              </a:defRPr>
            </a:pPr>
            <a:endParaRPr lang="ru-RU"/>
          </a:p>
        </c:txPr>
        <c:crossAx val="235012672"/>
        <c:crosses val="autoZero"/>
        <c:auto val="1"/>
        <c:lblAlgn val="ctr"/>
        <c:lblOffset val="100"/>
        <c:noMultiLvlLbl val="0"/>
      </c:catAx>
      <c:valAx>
        <c:axId val="235012672"/>
        <c:scaling>
          <c:orientation val="minMax"/>
          <c:max val="100"/>
          <c:min val="30"/>
        </c:scaling>
        <c:delete val="0"/>
        <c:axPos val="l"/>
        <c:majorGridlines/>
        <c:numFmt formatCode="General" sourceLinked="0"/>
        <c:majorTickMark val="none"/>
        <c:minorTickMark val="none"/>
        <c:tickLblPos val="nextTo"/>
        <c:txPr>
          <a:bodyPr/>
          <a:lstStyle/>
          <a:p>
            <a:pPr>
              <a:defRPr sz="2400" b="1">
                <a:latin typeface="Arial" panose="020B0604020202020204" pitchFamily="34" charset="0"/>
                <a:cs typeface="Arial" panose="020B0604020202020204" pitchFamily="34" charset="0"/>
              </a:defRPr>
            </a:pPr>
            <a:endParaRPr lang="ru-RU"/>
          </a:p>
        </c:txPr>
        <c:crossAx val="163249152"/>
        <c:crosses val="autoZero"/>
        <c:crossBetween val="between"/>
        <c:majorUnit val="15"/>
      </c:valAx>
    </c:plotArea>
    <c:legend>
      <c:legendPos val="b"/>
      <c:layout>
        <c:manualLayout>
          <c:xMode val="edge"/>
          <c:yMode val="edge"/>
          <c:x val="2.6166570860902485E-2"/>
          <c:y val="0.84476917701718401"/>
          <c:w val="0.94476469201674629"/>
          <c:h val="0.10329376266310344"/>
        </c:manualLayout>
      </c:layout>
      <c:overlay val="0"/>
      <c:txPr>
        <a:bodyPr/>
        <a:lstStyle/>
        <a:p>
          <a:pPr>
            <a:defRPr sz="1800" b="1">
              <a:latin typeface="Arial" panose="020B0604020202020204" pitchFamily="34" charset="0"/>
              <a:cs typeface="Arial" panose="020B0604020202020204" pitchFamily="34" charset="0"/>
            </a:defRPr>
          </a:pPr>
          <a:endParaRPr lang="ru-RU"/>
        </a:p>
      </c:txPr>
    </c:legend>
    <c:plotVisOnly val="1"/>
    <c:dispBlanksAs val="gap"/>
    <c:showDLblsOverMax val="0"/>
  </c:chart>
  <c:txPr>
    <a:bodyPr/>
    <a:lstStyle/>
    <a:p>
      <a:pPr>
        <a:defRPr sz="1800"/>
      </a:pPr>
      <a:endParaRPr lang="ru-RU"/>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69395441037751"/>
          <c:y val="0.12301565147165969"/>
          <c:w val="0.82626756693108128"/>
          <c:h val="0.56552863436123335"/>
        </c:manualLayout>
      </c:layout>
      <c:barChart>
        <c:barDir val="col"/>
        <c:grouping val="clustered"/>
        <c:varyColors val="1"/>
        <c:ser>
          <c:idx val="0"/>
          <c:order val="0"/>
          <c:tx>
            <c:strRef>
              <c:f>Лист1!$B$1</c:f>
              <c:strCache>
                <c:ptCount val="1"/>
                <c:pt idx="0">
                  <c:v>Государственный долг</c:v>
                </c:pt>
              </c:strCache>
            </c:strRef>
          </c:tx>
          <c:spPr>
            <a:solidFill>
              <a:srgbClr val="39FF29"/>
            </a:solidFill>
            <a:effectLst>
              <a:innerShdw blurRad="63500" dist="50800" dir="2700000">
                <a:prstClr val="black">
                  <a:alpha val="50000"/>
                </a:prstClr>
              </a:innerShdw>
            </a:effectLst>
            <a:scene3d>
              <a:camera prst="orthographicFront"/>
              <a:lightRig rig="threePt" dir="t"/>
            </a:scene3d>
            <a:sp3d>
              <a:bevelT/>
            </a:sp3d>
          </c:spPr>
          <c:invertIfNegative val="0"/>
          <c:dLbls>
            <c:dLbl>
              <c:idx val="2"/>
              <c:tx>
                <c:rich>
                  <a:bodyPr/>
                  <a:lstStyle/>
                  <a:p>
                    <a:r>
                      <a:rPr lang="en-US" dirty="0"/>
                      <a:t>125,7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01E-431D-A3C3-6715314992B1}"/>
                </c:ext>
              </c:extLst>
            </c:dLbl>
            <c:spPr>
              <a:noFill/>
              <a:ln>
                <a:noFill/>
              </a:ln>
              <a:effectLst/>
            </c:spPr>
            <c:txPr>
              <a:bodyPr vertOverflow="overflow" horzOverflow="overflow" wrap="square" lIns="38100" tIns="19050" rIns="38100" bIns="19050" anchor="ctr">
                <a:spAutoFit/>
              </a:bodyPr>
              <a:lstStyle/>
              <a:p>
                <a:pPr>
                  <a:defRPr sz="2400" b="1">
                    <a:latin typeface="Arial" panose="020B0604020202020204" pitchFamily="34" charset="0"/>
                    <a:cs typeface="Arial" panose="020B0604020202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Лист1!$A$2:$A$6</c:f>
              <c:numCache>
                <c:formatCode>m/d/yyyy</c:formatCode>
                <c:ptCount val="5"/>
                <c:pt idx="0">
                  <c:v>44562</c:v>
                </c:pt>
                <c:pt idx="1">
                  <c:v>44927</c:v>
                </c:pt>
                <c:pt idx="2">
                  <c:v>45292</c:v>
                </c:pt>
                <c:pt idx="3">
                  <c:v>45658</c:v>
                </c:pt>
                <c:pt idx="4">
                  <c:v>46023</c:v>
                </c:pt>
              </c:numCache>
            </c:numRef>
          </c:cat>
          <c:val>
            <c:numRef>
              <c:f>Лист1!$B$2:$B$6</c:f>
              <c:numCache>
                <c:formatCode>0.0</c:formatCode>
                <c:ptCount val="5"/>
                <c:pt idx="0">
                  <c:v>96.6</c:v>
                </c:pt>
                <c:pt idx="1">
                  <c:v>103.5</c:v>
                </c:pt>
                <c:pt idx="2">
                  <c:v>125.7</c:v>
                </c:pt>
                <c:pt idx="3">
                  <c:v>112.1</c:v>
                </c:pt>
                <c:pt idx="4">
                  <c:v>98</c:v>
                </c:pt>
              </c:numCache>
            </c:numRef>
          </c:val>
          <c:extLst>
            <c:ext xmlns:c16="http://schemas.microsoft.com/office/drawing/2014/chart" uri="{C3380CC4-5D6E-409C-BE32-E72D297353CC}">
              <c16:uniqueId val="{00000001-8800-4DD6-AE99-65F661964204}"/>
            </c:ext>
          </c:extLst>
        </c:ser>
        <c:ser>
          <c:idx val="1"/>
          <c:order val="1"/>
          <c:tx>
            <c:strRef>
              <c:f>Лист1!$C$1</c:f>
              <c:strCache>
                <c:ptCount val="1"/>
                <c:pt idx="0">
                  <c:v>налоговые и неналоговые доходы за год</c:v>
                </c:pt>
              </c:strCache>
            </c:strRef>
          </c:tx>
          <c:spPr>
            <a:solidFill>
              <a:srgbClr val="FFFF00"/>
            </a:solidFill>
          </c:spPr>
          <c:invertIfNegative val="0"/>
          <c:dPt>
            <c:idx val="0"/>
            <c:invertIfNegative val="0"/>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3-8800-4DD6-AE99-65F661964204}"/>
              </c:ext>
            </c:extLst>
          </c:dPt>
          <c:dPt>
            <c:idx val="1"/>
            <c:invertIfNegative val="0"/>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5-8800-4DD6-AE99-65F661964204}"/>
              </c:ext>
            </c:extLst>
          </c:dPt>
          <c:dPt>
            <c:idx val="2"/>
            <c:invertIfNegative val="0"/>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7-8800-4DD6-AE99-65F661964204}"/>
              </c:ext>
            </c:extLst>
          </c:dPt>
          <c:dLbls>
            <c:dLbl>
              <c:idx val="1"/>
              <c:layout>
                <c:manualLayout>
                  <c:x val="1.4905905590688762E-3"/>
                  <c:y val="6.08327176840415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00-4DD6-AE99-65F661964204}"/>
                </c:ext>
              </c:extLst>
            </c:dLbl>
            <c:dLbl>
              <c:idx val="2"/>
              <c:layout>
                <c:manualLayout>
                  <c:x val="-1.4905905590689855E-3"/>
                  <c:y val="8.0947644036270708E-2"/>
                </c:manualLayout>
              </c:layout>
              <c:tx>
                <c:rich>
                  <a:bodyPr/>
                  <a:lstStyle/>
                  <a:p>
                    <a:r>
                      <a:rPr lang="en-US" dirty="0"/>
                      <a:t>407,2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800-4DD6-AE99-65F661964204}"/>
                </c:ext>
              </c:extLst>
            </c:dLbl>
            <c:dLbl>
              <c:idx val="3"/>
              <c:layout>
                <c:manualLayout>
                  <c:x val="2.9811811181377525E-3"/>
                  <c:y val="6.84283011689002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00-4DD6-AE99-65F661964204}"/>
                </c:ext>
              </c:extLst>
            </c:dLbl>
            <c:dLbl>
              <c:idx val="4"/>
              <c:layout>
                <c:manualLayout>
                  <c:x val="0"/>
                  <c:y val="0.1027896446409370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00-4DD6-AE99-65F661964204}"/>
                </c:ext>
              </c:extLst>
            </c:dLbl>
            <c:spPr>
              <a:noFill/>
              <a:ln>
                <a:noFill/>
              </a:ln>
              <a:effectLst/>
            </c:spPr>
            <c:txPr>
              <a:bodyPr wrap="square" lIns="38100" tIns="19050" rIns="38100" bIns="19050" anchor="ctr" anchorCtr="0">
                <a:spAutoFit/>
              </a:bodyPr>
              <a:lstStyle/>
              <a:p>
                <a:pPr>
                  <a:defRPr sz="2400" b="1">
                    <a:latin typeface="Arial" panose="020B0604020202020204" pitchFamily="34" charset="0"/>
                    <a:cs typeface="Arial" panose="020B0604020202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m/d/yyyy</c:formatCode>
                <c:ptCount val="5"/>
                <c:pt idx="0">
                  <c:v>44562</c:v>
                </c:pt>
                <c:pt idx="1">
                  <c:v>44927</c:v>
                </c:pt>
                <c:pt idx="2">
                  <c:v>45292</c:v>
                </c:pt>
                <c:pt idx="3">
                  <c:v>45658</c:v>
                </c:pt>
                <c:pt idx="4">
                  <c:v>46023</c:v>
                </c:pt>
              </c:numCache>
            </c:numRef>
          </c:cat>
          <c:val>
            <c:numRef>
              <c:f>Лист1!$C$2:$C$6</c:f>
              <c:numCache>
                <c:formatCode>0.0</c:formatCode>
                <c:ptCount val="5"/>
                <c:pt idx="0">
                  <c:v>280.2</c:v>
                </c:pt>
                <c:pt idx="1">
                  <c:v>366.6</c:v>
                </c:pt>
                <c:pt idx="2">
                  <c:v>407.2</c:v>
                </c:pt>
                <c:pt idx="3">
                  <c:v>499.1</c:v>
                </c:pt>
                <c:pt idx="4">
                  <c:v>493.2</c:v>
                </c:pt>
              </c:numCache>
            </c:numRef>
          </c:val>
          <c:extLst>
            <c:ext xmlns:c16="http://schemas.microsoft.com/office/drawing/2014/chart" uri="{C3380CC4-5D6E-409C-BE32-E72D297353CC}">
              <c16:uniqueId val="{0000000B-8800-4DD6-AE99-65F661964204}"/>
            </c:ext>
          </c:extLst>
        </c:ser>
        <c:dLbls>
          <c:showLegendKey val="0"/>
          <c:showVal val="0"/>
          <c:showCatName val="0"/>
          <c:showSerName val="0"/>
          <c:showPercent val="0"/>
          <c:showBubbleSize val="0"/>
        </c:dLbls>
        <c:gapWidth val="30"/>
        <c:axId val="163693056"/>
        <c:axId val="235014400"/>
      </c:barChart>
      <c:lineChart>
        <c:grouping val="stacked"/>
        <c:varyColors val="1"/>
        <c:ser>
          <c:idx val="2"/>
          <c:order val="2"/>
          <c:tx>
            <c:strRef>
              <c:f>Лист1!$D$1</c:f>
              <c:strCache>
                <c:ptCount val="1"/>
                <c:pt idx="0">
                  <c:v>Долговая нагрузка</c:v>
                </c:pt>
              </c:strCache>
            </c:strRef>
          </c:tx>
          <c:spPr>
            <a:ln w="50800">
              <a:solidFill>
                <a:schemeClr val="accent2"/>
              </a:solidFill>
            </a:ln>
          </c:spPr>
          <c:marker>
            <c:symbol val="square"/>
            <c:size val="11"/>
            <c:spPr>
              <a:solidFill>
                <a:schemeClr val="accent2"/>
              </a:solidFill>
              <a:ln>
                <a:solidFill>
                  <a:schemeClr val="accent2"/>
                </a:solidFill>
              </a:ln>
            </c:spPr>
          </c:marker>
          <c:dLbls>
            <c:dLbl>
              <c:idx val="2"/>
              <c:tx>
                <c:rich>
                  <a:bodyPr/>
                  <a:lstStyle/>
                  <a:p>
                    <a:r>
                      <a:rPr lang="en-US" dirty="0"/>
                      <a:t>30,9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01E-431D-A3C3-6715314992B1}"/>
                </c:ext>
              </c:extLst>
            </c:dLbl>
            <c:spPr>
              <a:noFill/>
              <a:ln>
                <a:noFill/>
              </a:ln>
              <a:effectLst/>
            </c:spPr>
            <c:txPr>
              <a:bodyPr wrap="square" lIns="38100" tIns="19050" rIns="38100" bIns="19050" anchor="ctr">
                <a:spAutoFit/>
              </a:bodyPr>
              <a:lstStyle/>
              <a:p>
                <a:pPr>
                  <a:defRPr sz="2400" b="1">
                    <a:solidFill>
                      <a:schemeClr val="accent2"/>
                    </a:solidFill>
                    <a:latin typeface="Arial" panose="020B0604020202020204" pitchFamily="34" charset="0"/>
                    <a:cs typeface="Arial" panose="020B0604020202020204" pitchFamily="34"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Лист1!$A$2:$A$6</c:f>
              <c:numCache>
                <c:formatCode>m/d/yyyy</c:formatCode>
                <c:ptCount val="5"/>
                <c:pt idx="0">
                  <c:v>44562</c:v>
                </c:pt>
                <c:pt idx="1">
                  <c:v>44927</c:v>
                </c:pt>
                <c:pt idx="2">
                  <c:v>45292</c:v>
                </c:pt>
                <c:pt idx="3">
                  <c:v>45658</c:v>
                </c:pt>
                <c:pt idx="4">
                  <c:v>46023</c:v>
                </c:pt>
              </c:numCache>
            </c:numRef>
          </c:cat>
          <c:val>
            <c:numRef>
              <c:f>Лист1!$D$2:$D$6</c:f>
              <c:numCache>
                <c:formatCode>General</c:formatCode>
                <c:ptCount val="5"/>
                <c:pt idx="0" formatCode="0.0">
                  <c:v>34.5</c:v>
                </c:pt>
                <c:pt idx="1">
                  <c:v>28.2</c:v>
                </c:pt>
                <c:pt idx="2">
                  <c:v>30.9</c:v>
                </c:pt>
                <c:pt idx="3" formatCode="0.0">
                  <c:v>22.5</c:v>
                </c:pt>
                <c:pt idx="4">
                  <c:v>19.899999999999999</c:v>
                </c:pt>
              </c:numCache>
            </c:numRef>
          </c:val>
          <c:smooth val="1"/>
          <c:extLst>
            <c:ext xmlns:c16="http://schemas.microsoft.com/office/drawing/2014/chart" uri="{C3380CC4-5D6E-409C-BE32-E72D297353CC}">
              <c16:uniqueId val="{0000000D-8800-4DD6-AE99-65F661964204}"/>
            </c:ext>
          </c:extLst>
        </c:ser>
        <c:dLbls>
          <c:showLegendKey val="0"/>
          <c:showVal val="0"/>
          <c:showCatName val="0"/>
          <c:showSerName val="0"/>
          <c:showPercent val="0"/>
          <c:showBubbleSize val="0"/>
        </c:dLbls>
        <c:marker val="1"/>
        <c:smooth val="0"/>
        <c:axId val="163693568"/>
        <c:axId val="235014976"/>
      </c:lineChart>
      <c:catAx>
        <c:axId val="163693056"/>
        <c:scaling>
          <c:orientation val="minMax"/>
        </c:scaling>
        <c:delete val="0"/>
        <c:axPos val="b"/>
        <c:numFmt formatCode="m/d/yyyy"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ru-RU"/>
          </a:p>
        </c:txPr>
        <c:crossAx val="235014400"/>
        <c:crosses val="autoZero"/>
        <c:auto val="0"/>
        <c:lblAlgn val="ctr"/>
        <c:lblOffset val="100"/>
        <c:noMultiLvlLbl val="0"/>
      </c:catAx>
      <c:valAx>
        <c:axId val="235014400"/>
        <c:scaling>
          <c:orientation val="minMax"/>
          <c:min val="0"/>
        </c:scaling>
        <c:delete val="0"/>
        <c:axPos val="l"/>
        <c:majorGridlines/>
        <c:numFmt formatCode="0.0"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ru-RU"/>
          </a:p>
        </c:txPr>
        <c:crossAx val="163693056"/>
        <c:crosses val="autoZero"/>
        <c:crossBetween val="between"/>
        <c:majorUnit val="50"/>
      </c:valAx>
      <c:valAx>
        <c:axId val="235014976"/>
        <c:scaling>
          <c:orientation val="minMax"/>
          <c:max val="80"/>
        </c:scaling>
        <c:delete val="0"/>
        <c:axPos val="r"/>
        <c:numFmt formatCode="0.0" sourceLinked="1"/>
        <c:majorTickMark val="out"/>
        <c:minorTickMark val="none"/>
        <c:tickLblPos val="nextTo"/>
        <c:txPr>
          <a:bodyPr/>
          <a:lstStyle/>
          <a:p>
            <a:pPr>
              <a:defRPr sz="2000" b="1">
                <a:solidFill>
                  <a:schemeClr val="accent2"/>
                </a:solidFill>
                <a:latin typeface="Arial" panose="020B0604020202020204" pitchFamily="34" charset="0"/>
                <a:cs typeface="Arial" panose="020B0604020202020204" pitchFamily="34" charset="0"/>
              </a:defRPr>
            </a:pPr>
            <a:endParaRPr lang="ru-RU"/>
          </a:p>
        </c:txPr>
        <c:crossAx val="163693568"/>
        <c:crosses val="max"/>
        <c:crossBetween val="between"/>
      </c:valAx>
      <c:dateAx>
        <c:axId val="163693568"/>
        <c:scaling>
          <c:orientation val="minMax"/>
        </c:scaling>
        <c:delete val="1"/>
        <c:axPos val="b"/>
        <c:numFmt formatCode="m/d/yyyy" sourceLinked="1"/>
        <c:majorTickMark val="out"/>
        <c:minorTickMark val="none"/>
        <c:tickLblPos val="nextTo"/>
        <c:crossAx val="235014976"/>
        <c:crosses val="autoZero"/>
        <c:auto val="1"/>
        <c:lblOffset val="100"/>
        <c:baseTimeUnit val="years"/>
      </c:dateAx>
    </c:plotArea>
    <c:legend>
      <c:legendPos val="b"/>
      <c:overlay val="0"/>
      <c:txPr>
        <a:bodyPr/>
        <a:lstStyle/>
        <a:p>
          <a:pPr>
            <a:defRPr sz="2000" b="1">
              <a:latin typeface="Arial" panose="020B0604020202020204" pitchFamily="34" charset="0"/>
              <a:cs typeface="Arial" panose="020B0604020202020204" pitchFamily="34" charset="0"/>
            </a:defRPr>
          </a:pPr>
          <a:endParaRPr lang="ru-RU"/>
        </a:p>
      </c:txPr>
    </c:legend>
    <c:plotVisOnly val="1"/>
    <c:dispBlanksAs val="gap"/>
    <c:showDLblsOverMax val="0"/>
  </c:chart>
  <c:spPr>
    <a:scene3d>
      <a:camera prst="orthographicFront"/>
      <a:lightRig rig="threePt" dir="t"/>
    </a:scene3d>
    <a:sp3d>
      <a:bevelB/>
    </a:sp3d>
  </c:spPr>
  <c:txPr>
    <a:bodyPr/>
    <a:lstStyle/>
    <a:p>
      <a:pPr>
        <a:defRPr sz="1800"/>
      </a:pPr>
      <a:endParaRPr lang="ru-RU"/>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9E07DD-A5B0-427A-BADB-480EADEE3644}"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ru-RU"/>
        </a:p>
      </dgm:t>
    </dgm:pt>
    <dgm:pt modelId="{70FEB5CF-0BB8-4776-89A5-BC193BFCFEF9}">
      <dgm:prSet phldrT="[Текст]" custT="1"/>
      <dgm:spPr/>
      <dgm:t>
        <a:bodyPr/>
        <a:lstStyle/>
        <a:p>
          <a:r>
            <a:rPr lang="ru-RU" sz="1400" dirty="0">
              <a:latin typeface="Arial Narrow" panose="020B0606020202030204" pitchFamily="34" charset="0"/>
            </a:rPr>
            <a:t>Национальные проекты</a:t>
          </a:r>
        </a:p>
      </dgm:t>
    </dgm:pt>
    <dgm:pt modelId="{A0982890-4A15-4706-95B5-8205F15F4B05}" type="parTrans" cxnId="{A6D6E14F-9938-406A-8EFC-B0A510089865}">
      <dgm:prSet/>
      <dgm:spPr/>
      <dgm:t>
        <a:bodyPr/>
        <a:lstStyle/>
        <a:p>
          <a:endParaRPr lang="ru-RU" sz="1400">
            <a:latin typeface="Arial Narrow" panose="020B0606020202030204" pitchFamily="34" charset="0"/>
          </a:endParaRPr>
        </a:p>
      </dgm:t>
    </dgm:pt>
    <dgm:pt modelId="{FB9B2E7E-006F-4421-95BB-F1F97E76D496}" type="sibTrans" cxnId="{A6D6E14F-9938-406A-8EFC-B0A510089865}">
      <dgm:prSet/>
      <dgm:spPr/>
      <dgm:t>
        <a:bodyPr/>
        <a:lstStyle/>
        <a:p>
          <a:endParaRPr lang="ru-RU" sz="1400">
            <a:latin typeface="Arial Narrow" panose="020B0606020202030204" pitchFamily="34" charset="0"/>
          </a:endParaRPr>
        </a:p>
      </dgm:t>
    </dgm:pt>
    <dgm:pt modelId="{20469BF1-2626-49C1-BD99-197326E59B57}">
      <dgm:prSet phldrT="[Текст]" custT="1"/>
      <dgm:spPr/>
      <dgm:t>
        <a:bodyPr/>
        <a:lstStyle/>
        <a:p>
          <a:r>
            <a:rPr lang="ru-RU" sz="1200" dirty="0">
              <a:latin typeface="Arial Narrow" panose="020B0606020202030204" pitchFamily="34" charset="0"/>
            </a:rPr>
            <a:t>Продолжительная активная жизнь</a:t>
          </a:r>
        </a:p>
      </dgm:t>
    </dgm:pt>
    <dgm:pt modelId="{D191030B-9FD7-4612-A3A3-7D84775EEDE9}" type="parTrans" cxnId="{4D44555A-EB03-4845-BA58-4A4CBAD62F1F}">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341C09F-2873-419A-B77C-FFDA810A0CB3}" type="sibTrans" cxnId="{4D44555A-EB03-4845-BA58-4A4CBAD62F1F}">
      <dgm:prSet/>
      <dgm:spPr/>
      <dgm:t>
        <a:bodyPr/>
        <a:lstStyle/>
        <a:p>
          <a:endParaRPr lang="ru-RU" sz="1400">
            <a:latin typeface="Arial Narrow" panose="020B0606020202030204" pitchFamily="34" charset="0"/>
          </a:endParaRPr>
        </a:p>
      </dgm:t>
    </dgm:pt>
    <dgm:pt modelId="{5E3D8E66-8863-42D7-B322-E5602B7764AD}">
      <dgm:prSet custT="1"/>
      <dgm:spPr/>
      <dgm:t>
        <a:bodyPr/>
        <a:lstStyle/>
        <a:p>
          <a:r>
            <a:rPr lang="ru-RU" sz="1200" dirty="0">
              <a:latin typeface="Arial Narrow" panose="020B0606020202030204" pitchFamily="34" charset="0"/>
            </a:rPr>
            <a:t>Семья</a:t>
          </a:r>
        </a:p>
      </dgm:t>
    </dgm:pt>
    <dgm:pt modelId="{A179B136-F490-4BDE-8B05-254FB94F8D52}" type="parTrans" cxnId="{876A411F-6A61-44B1-8D6D-00BFFBE443EE}">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6C7E28FA-D199-405E-8CED-4631875F5C10}" type="sibTrans" cxnId="{876A411F-6A61-44B1-8D6D-00BFFBE443EE}">
      <dgm:prSet/>
      <dgm:spPr/>
      <dgm:t>
        <a:bodyPr/>
        <a:lstStyle/>
        <a:p>
          <a:endParaRPr lang="ru-RU" sz="1400">
            <a:latin typeface="Arial Narrow" panose="020B0606020202030204" pitchFamily="34" charset="0"/>
          </a:endParaRPr>
        </a:p>
      </dgm:t>
    </dgm:pt>
    <dgm:pt modelId="{EAA85B16-D9B2-47E6-8316-C1E37F507C9F}">
      <dgm:prSet custT="1"/>
      <dgm:spPr/>
      <dgm:t>
        <a:bodyPr/>
        <a:lstStyle/>
        <a:p>
          <a:r>
            <a:rPr lang="ru-RU" sz="1200" dirty="0">
              <a:latin typeface="Arial Narrow" panose="020B0606020202030204" pitchFamily="34" charset="0"/>
            </a:rPr>
            <a:t>Кадры</a:t>
          </a:r>
        </a:p>
      </dgm:t>
    </dgm:pt>
    <dgm:pt modelId="{7C54958C-904A-4034-B9B0-5E1F2B488415}" type="parTrans" cxnId="{CE39E68D-8147-48A7-802F-2592A7B2D120}">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3B0ECAB-BD0C-4BE5-AF6B-0F9052FBB588}" type="sibTrans" cxnId="{CE39E68D-8147-48A7-802F-2592A7B2D120}">
      <dgm:prSet/>
      <dgm:spPr/>
      <dgm:t>
        <a:bodyPr/>
        <a:lstStyle/>
        <a:p>
          <a:endParaRPr lang="ru-RU" sz="1400">
            <a:latin typeface="Arial Narrow" panose="020B0606020202030204" pitchFamily="34" charset="0"/>
          </a:endParaRPr>
        </a:p>
      </dgm:t>
    </dgm:pt>
    <dgm:pt modelId="{2AF386F0-9E07-420A-8C21-97E999FA6082}">
      <dgm:prSet custT="1"/>
      <dgm:spPr/>
      <dgm:t>
        <a:bodyPr/>
        <a:lstStyle/>
        <a:p>
          <a:r>
            <a:rPr lang="ru-RU" sz="1200" dirty="0">
              <a:latin typeface="Arial Narrow" panose="020B0606020202030204" pitchFamily="34" charset="0"/>
            </a:rPr>
            <a:t>Молодежь и дети</a:t>
          </a:r>
        </a:p>
      </dgm:t>
    </dgm:pt>
    <dgm:pt modelId="{55241DA5-4723-4576-A068-CF37ADDE3407}" type="parTrans" cxnId="{E96C1742-02A0-4153-A49C-5C3581CB0A17}">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8294628A-4F2D-4435-8C12-BB868F6C66FC}" type="sibTrans" cxnId="{E96C1742-02A0-4153-A49C-5C3581CB0A17}">
      <dgm:prSet/>
      <dgm:spPr/>
      <dgm:t>
        <a:bodyPr/>
        <a:lstStyle/>
        <a:p>
          <a:endParaRPr lang="ru-RU" sz="1400">
            <a:latin typeface="Arial Narrow" panose="020B0606020202030204" pitchFamily="34" charset="0"/>
          </a:endParaRPr>
        </a:p>
      </dgm:t>
    </dgm:pt>
    <dgm:pt modelId="{785BED81-37ED-4A7C-BAF7-713CF3C5596E}">
      <dgm:prSet custT="1"/>
      <dgm:spPr/>
      <dgm:t>
        <a:bodyPr/>
        <a:lstStyle/>
        <a:p>
          <a:r>
            <a:rPr lang="ru-RU" sz="1200" dirty="0">
              <a:latin typeface="Arial Narrow" panose="020B0606020202030204" pitchFamily="34" charset="0"/>
            </a:rPr>
            <a:t>Туризм и гостеприимство</a:t>
          </a:r>
        </a:p>
      </dgm:t>
    </dgm:pt>
    <dgm:pt modelId="{317F107E-F919-4B34-B2B7-AE9DFF6DDC7D}" type="parTrans" cxnId="{26DF4F7D-73C0-40D5-813C-0DBF683D0600}">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124F5364-8FD6-4CAE-B32E-BCF4E4AD8AD2}" type="sibTrans" cxnId="{26DF4F7D-73C0-40D5-813C-0DBF683D0600}">
      <dgm:prSet/>
      <dgm:spPr/>
      <dgm:t>
        <a:bodyPr/>
        <a:lstStyle/>
        <a:p>
          <a:endParaRPr lang="ru-RU" sz="1400">
            <a:latin typeface="Arial Narrow" panose="020B0606020202030204" pitchFamily="34" charset="0"/>
          </a:endParaRPr>
        </a:p>
      </dgm:t>
    </dgm:pt>
    <dgm:pt modelId="{73469D9E-8C37-4A72-A0D7-935E526B29A1}">
      <dgm:prSet custT="1"/>
      <dgm:spPr/>
      <dgm:t>
        <a:bodyPr/>
        <a:lstStyle/>
        <a:p>
          <a:r>
            <a:rPr lang="ru-RU" sz="1200" dirty="0">
              <a:latin typeface="Arial Narrow" panose="020B0606020202030204" pitchFamily="34" charset="0"/>
            </a:rPr>
            <a:t>Инфраструктура для жизни</a:t>
          </a:r>
        </a:p>
      </dgm:t>
    </dgm:pt>
    <dgm:pt modelId="{A03B4353-4DDF-493D-9A64-F9C65582F1B4}" type="parTrans" cxnId="{2279AF2B-39D3-489E-9B46-E6BC3E23228D}">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C51F7838-FD22-4DC1-933B-C511C206B563}" type="sibTrans" cxnId="{2279AF2B-39D3-489E-9B46-E6BC3E23228D}">
      <dgm:prSet/>
      <dgm:spPr/>
      <dgm:t>
        <a:bodyPr/>
        <a:lstStyle/>
        <a:p>
          <a:endParaRPr lang="ru-RU" sz="1400">
            <a:latin typeface="Arial Narrow" panose="020B0606020202030204" pitchFamily="34" charset="0"/>
          </a:endParaRPr>
        </a:p>
      </dgm:t>
    </dgm:pt>
    <dgm:pt modelId="{A6201C63-CCCE-4299-B791-B6C7D8E9E178}">
      <dgm:prSet custT="1"/>
      <dgm:spPr/>
      <dgm:t>
        <a:bodyPr/>
        <a:lstStyle/>
        <a:p>
          <a:r>
            <a:rPr lang="ru-RU" sz="1200" dirty="0">
              <a:latin typeface="Arial Narrow" panose="020B0606020202030204" pitchFamily="34" charset="0"/>
            </a:rPr>
            <a:t>Беспилотные авиационный системы</a:t>
          </a:r>
        </a:p>
      </dgm:t>
    </dgm:pt>
    <dgm:pt modelId="{3ACF6BAD-3D2E-41CF-8874-D72E54FED96C}" type="parTrans" cxnId="{126AB0CD-7C3D-442E-BD41-74C1AE0687C4}">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E321EE6-51D4-4AC2-90EF-E3E8225617CC}" type="sibTrans" cxnId="{126AB0CD-7C3D-442E-BD41-74C1AE0687C4}">
      <dgm:prSet/>
      <dgm:spPr/>
      <dgm:t>
        <a:bodyPr/>
        <a:lstStyle/>
        <a:p>
          <a:endParaRPr lang="ru-RU" sz="1400">
            <a:latin typeface="Arial Narrow" panose="020B0606020202030204" pitchFamily="34" charset="0"/>
          </a:endParaRPr>
        </a:p>
      </dgm:t>
    </dgm:pt>
    <dgm:pt modelId="{9CE0E37B-54E6-4322-86A0-4FFF055B2941}">
      <dgm:prSet custT="1"/>
      <dgm:spPr/>
      <dgm:t>
        <a:bodyPr/>
        <a:lstStyle/>
        <a:p>
          <a:r>
            <a:rPr lang="ru-RU" sz="1200" dirty="0">
              <a:latin typeface="Arial Narrow" panose="020B0606020202030204" pitchFamily="34" charset="0"/>
            </a:rPr>
            <a:t>Экологическое благополучие</a:t>
          </a:r>
        </a:p>
      </dgm:t>
    </dgm:pt>
    <dgm:pt modelId="{8366455A-9D8E-4889-8DE5-43375E8E4ED5}" type="parTrans" cxnId="{085729E4-0659-49A3-BC9F-0EA249E8ABEC}">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65F0722D-1E18-416A-BCDB-63F37150AE6F}" type="sibTrans" cxnId="{085729E4-0659-49A3-BC9F-0EA249E8ABEC}">
      <dgm:prSet/>
      <dgm:spPr/>
      <dgm:t>
        <a:bodyPr/>
        <a:lstStyle/>
        <a:p>
          <a:endParaRPr lang="ru-RU" sz="1400">
            <a:latin typeface="Arial Narrow" panose="020B0606020202030204" pitchFamily="34" charset="0"/>
          </a:endParaRPr>
        </a:p>
      </dgm:t>
    </dgm:pt>
    <dgm:pt modelId="{F00040BC-240C-47B1-9631-5856AA18525D}">
      <dgm:prSet custT="1"/>
      <dgm:spPr/>
      <dgm:t>
        <a:bodyPr/>
        <a:lstStyle/>
        <a:p>
          <a:r>
            <a:rPr lang="ru-RU" sz="1200" dirty="0">
              <a:latin typeface="Arial Narrow" panose="020B0606020202030204" pitchFamily="34" charset="0"/>
            </a:rPr>
            <a:t>Технологическое обеспечение продовольственной безопасности</a:t>
          </a:r>
        </a:p>
      </dgm:t>
    </dgm:pt>
    <dgm:pt modelId="{BC485765-7957-4FE8-B650-B852092D4532}" type="parTrans" cxnId="{248C26E1-6DB0-4ABD-B389-BF3A4A5235C1}">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457F7F8-7C21-4AB6-8AE1-8CBF4E2F3E3D}" type="sibTrans" cxnId="{248C26E1-6DB0-4ABD-B389-BF3A4A5235C1}">
      <dgm:prSet/>
      <dgm:spPr/>
      <dgm:t>
        <a:bodyPr/>
        <a:lstStyle/>
        <a:p>
          <a:endParaRPr lang="ru-RU" sz="1400">
            <a:latin typeface="Arial Narrow" panose="020B0606020202030204" pitchFamily="34" charset="0"/>
          </a:endParaRPr>
        </a:p>
      </dgm:t>
    </dgm:pt>
    <dgm:pt modelId="{C4D8171A-2F8D-420A-AC83-5991D7F847A1}">
      <dgm:prSet custT="1"/>
      <dgm:spPr/>
      <dgm:t>
        <a:bodyPr/>
        <a:lstStyle/>
        <a:p>
          <a:r>
            <a:rPr lang="ru-RU" sz="1200" dirty="0">
              <a:latin typeface="Arial Narrow" panose="020B0606020202030204" pitchFamily="34" charset="0"/>
            </a:rPr>
            <a:t>Эффективная конкурентная экономика</a:t>
          </a:r>
        </a:p>
      </dgm:t>
    </dgm:pt>
    <dgm:pt modelId="{8CA2C64B-5137-4013-94EB-09D617D42F7F}" type="parTrans" cxnId="{71B4212E-E8E1-4073-A327-C8302776A845}">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E312ADA0-6559-4303-AFED-42DA302714E0}" type="sibTrans" cxnId="{71B4212E-E8E1-4073-A327-C8302776A845}">
      <dgm:prSet/>
      <dgm:spPr/>
      <dgm:t>
        <a:bodyPr/>
        <a:lstStyle/>
        <a:p>
          <a:endParaRPr lang="ru-RU" sz="1400">
            <a:latin typeface="Arial Narrow" panose="020B0606020202030204" pitchFamily="34" charset="0"/>
          </a:endParaRPr>
        </a:p>
      </dgm:t>
    </dgm:pt>
    <dgm:pt modelId="{C703676C-0375-45BF-9F26-00DB24E54CC7}">
      <dgm:prSet custT="1"/>
      <dgm:spPr/>
      <dgm:t>
        <a:bodyPr/>
        <a:lstStyle/>
        <a:p>
          <a:r>
            <a:rPr lang="ru-RU" sz="1200" dirty="0">
              <a:latin typeface="Arial Narrow" panose="020B0606020202030204" pitchFamily="34" charset="0"/>
            </a:rPr>
            <a:t>Экономика данных и цифровая трансформация государства</a:t>
          </a:r>
        </a:p>
      </dgm:t>
    </dgm:pt>
    <dgm:pt modelId="{5486726E-E8F7-4A90-BEC6-F4210A6932F7}" type="parTrans" cxnId="{DC4CE0BC-E8C3-4826-A6B3-4F07CA61FB8A}">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96A939C3-C748-437C-985D-4003AE3FE0F2}" type="sibTrans" cxnId="{DC4CE0BC-E8C3-4826-A6B3-4F07CA61FB8A}">
      <dgm:prSet/>
      <dgm:spPr/>
      <dgm:t>
        <a:bodyPr/>
        <a:lstStyle/>
        <a:p>
          <a:endParaRPr lang="ru-RU" sz="1400">
            <a:latin typeface="Arial Narrow" panose="020B0606020202030204" pitchFamily="34" charset="0"/>
          </a:endParaRPr>
        </a:p>
      </dgm:t>
    </dgm:pt>
    <dgm:pt modelId="{817C3D88-64C0-43DB-8AE6-435906A379AF}">
      <dgm:prSet custT="1"/>
      <dgm:spPr/>
      <dgm:t>
        <a:bodyPr/>
        <a:lstStyle/>
        <a:p>
          <a:r>
            <a:rPr lang="ru-RU" sz="1200" dirty="0">
              <a:latin typeface="Arial Narrow" panose="020B0606020202030204" pitchFamily="34" charset="0"/>
            </a:rPr>
            <a:t>Международная кооперация и экспорт</a:t>
          </a:r>
        </a:p>
      </dgm:t>
    </dgm:pt>
    <dgm:pt modelId="{FFDCF838-9011-4167-BFB7-BFC588ADC76A}" type="parTrans" cxnId="{0D377FC3-AC13-47C3-9E0D-2DF096025BDE}">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B40A8585-B645-40E1-8710-E59093631129}" type="sibTrans" cxnId="{0D377FC3-AC13-47C3-9E0D-2DF096025BDE}">
      <dgm:prSet/>
      <dgm:spPr/>
      <dgm:t>
        <a:bodyPr/>
        <a:lstStyle/>
        <a:p>
          <a:endParaRPr lang="ru-RU" sz="1400">
            <a:latin typeface="Arial Narrow" panose="020B0606020202030204" pitchFamily="34" charset="0"/>
          </a:endParaRPr>
        </a:p>
      </dgm:t>
    </dgm:pt>
    <dgm:pt modelId="{C629BDB1-DD7C-4472-B843-36416104CC25}" type="pres">
      <dgm:prSet presAssocID="{849E07DD-A5B0-427A-BADB-480EADEE3644}" presName="cycle" presStyleCnt="0">
        <dgm:presLayoutVars>
          <dgm:chMax val="1"/>
          <dgm:dir/>
          <dgm:animLvl val="ctr"/>
          <dgm:resizeHandles val="exact"/>
        </dgm:presLayoutVars>
      </dgm:prSet>
      <dgm:spPr/>
    </dgm:pt>
    <dgm:pt modelId="{42094000-3D12-47F3-968E-652346C6A38C}" type="pres">
      <dgm:prSet presAssocID="{70FEB5CF-0BB8-4776-89A5-BC193BFCFEF9}" presName="centerShape" presStyleLbl="node0" presStyleIdx="0" presStyleCnt="1" custScaleX="236509" custScaleY="192383"/>
      <dgm:spPr/>
    </dgm:pt>
    <dgm:pt modelId="{385156A3-897D-4C52-A686-DE6CBF04F256}" type="pres">
      <dgm:prSet presAssocID="{D191030B-9FD7-4612-A3A3-7D84775EEDE9}" presName="Name9" presStyleLbl="parChTrans1D2" presStyleIdx="0" presStyleCnt="12"/>
      <dgm:spPr/>
    </dgm:pt>
    <dgm:pt modelId="{A1CA1A89-994E-4C92-AC8E-6B5D95DBDF6B}" type="pres">
      <dgm:prSet presAssocID="{D191030B-9FD7-4612-A3A3-7D84775EEDE9}" presName="connTx" presStyleLbl="parChTrans1D2" presStyleIdx="0" presStyleCnt="12"/>
      <dgm:spPr/>
    </dgm:pt>
    <dgm:pt modelId="{DA738CA4-1A3D-41AE-9C37-13F83B191D41}" type="pres">
      <dgm:prSet presAssocID="{20469BF1-2626-49C1-BD99-197326E59B57}" presName="node" presStyleLbl="node1" presStyleIdx="0" presStyleCnt="12" custScaleX="233028" custScaleY="110299" custRadScaleRad="99412" custRadScaleInc="36512">
        <dgm:presLayoutVars>
          <dgm:bulletEnabled val="1"/>
        </dgm:presLayoutVars>
      </dgm:prSet>
      <dgm:spPr/>
    </dgm:pt>
    <dgm:pt modelId="{22D347F2-F936-450A-9BE0-AA63419A3256}" type="pres">
      <dgm:prSet presAssocID="{A179B136-F490-4BDE-8B05-254FB94F8D52}" presName="Name9" presStyleLbl="parChTrans1D2" presStyleIdx="1" presStyleCnt="12"/>
      <dgm:spPr/>
    </dgm:pt>
    <dgm:pt modelId="{26D61185-9154-4027-9CD3-C2F8AE4441B7}" type="pres">
      <dgm:prSet presAssocID="{A179B136-F490-4BDE-8B05-254FB94F8D52}" presName="connTx" presStyleLbl="parChTrans1D2" presStyleIdx="1" presStyleCnt="12"/>
      <dgm:spPr/>
    </dgm:pt>
    <dgm:pt modelId="{738A5433-B1CC-47C6-8EEC-43FB9F1D8C45}" type="pres">
      <dgm:prSet presAssocID="{5E3D8E66-8863-42D7-B322-E5602B7764AD}" presName="node" presStyleLbl="node1" presStyleIdx="1" presStyleCnt="12" custScaleX="206146" custScaleY="108506" custRadScaleRad="141054" custRadScaleInc="147806">
        <dgm:presLayoutVars>
          <dgm:bulletEnabled val="1"/>
        </dgm:presLayoutVars>
      </dgm:prSet>
      <dgm:spPr/>
    </dgm:pt>
    <dgm:pt modelId="{C609E844-81F7-4E42-8018-148A87A3B319}" type="pres">
      <dgm:prSet presAssocID="{7C54958C-904A-4034-B9B0-5E1F2B488415}" presName="Name9" presStyleLbl="parChTrans1D2" presStyleIdx="2" presStyleCnt="12"/>
      <dgm:spPr/>
    </dgm:pt>
    <dgm:pt modelId="{0C7AFC2D-FCDC-442D-A42E-254821CF394E}" type="pres">
      <dgm:prSet presAssocID="{7C54958C-904A-4034-B9B0-5E1F2B488415}" presName="connTx" presStyleLbl="parChTrans1D2" presStyleIdx="2" presStyleCnt="12"/>
      <dgm:spPr/>
    </dgm:pt>
    <dgm:pt modelId="{0DCA6255-9DCF-494E-B439-EAE851D246D7}" type="pres">
      <dgm:prSet presAssocID="{EAA85B16-D9B2-47E6-8316-C1E37F507C9F}" presName="node" presStyleLbl="node1" presStyleIdx="2" presStyleCnt="12" custScaleX="201207" custRadScaleRad="182501" custRadScaleInc="95584">
        <dgm:presLayoutVars>
          <dgm:bulletEnabled val="1"/>
        </dgm:presLayoutVars>
      </dgm:prSet>
      <dgm:spPr/>
    </dgm:pt>
    <dgm:pt modelId="{7DB5B6BD-122D-4B6A-B58A-C5DF1DFBA5B5}" type="pres">
      <dgm:prSet presAssocID="{55241DA5-4723-4576-A068-CF37ADDE3407}" presName="Name9" presStyleLbl="parChTrans1D2" presStyleIdx="3" presStyleCnt="12"/>
      <dgm:spPr/>
    </dgm:pt>
    <dgm:pt modelId="{820A06E9-A490-4CD4-88EC-6D0BBFD5E9C3}" type="pres">
      <dgm:prSet presAssocID="{55241DA5-4723-4576-A068-CF37ADDE3407}" presName="connTx" presStyleLbl="parChTrans1D2" presStyleIdx="3" presStyleCnt="12"/>
      <dgm:spPr/>
    </dgm:pt>
    <dgm:pt modelId="{D5BAB8E3-222C-437C-A71B-0CD48876BA8E}" type="pres">
      <dgm:prSet presAssocID="{2AF386F0-9E07-420A-8C21-97E999FA6082}" presName="node" presStyleLbl="node1" presStyleIdx="3" presStyleCnt="12" custScaleX="248115" custRadScaleRad="181757" custRadScaleInc="-18227">
        <dgm:presLayoutVars>
          <dgm:bulletEnabled val="1"/>
        </dgm:presLayoutVars>
      </dgm:prSet>
      <dgm:spPr/>
    </dgm:pt>
    <dgm:pt modelId="{F0654DB0-B38E-4BB1-A5DE-FC2296F68B90}" type="pres">
      <dgm:prSet presAssocID="{317F107E-F919-4B34-B2B7-AE9DFF6DDC7D}" presName="Name9" presStyleLbl="parChTrans1D2" presStyleIdx="4" presStyleCnt="12"/>
      <dgm:spPr/>
    </dgm:pt>
    <dgm:pt modelId="{ABD42B14-3386-4256-8334-4CD775679F32}" type="pres">
      <dgm:prSet presAssocID="{317F107E-F919-4B34-B2B7-AE9DFF6DDC7D}" presName="connTx" presStyleLbl="parChTrans1D2" presStyleIdx="4" presStyleCnt="12"/>
      <dgm:spPr/>
    </dgm:pt>
    <dgm:pt modelId="{33F6D1DE-AF01-4953-BCAD-5B414EB7C5D6}" type="pres">
      <dgm:prSet presAssocID="{785BED81-37ED-4A7C-BAF7-713CF3C5596E}" presName="node" presStyleLbl="node1" presStyleIdx="4" presStyleCnt="12" custScaleX="234441" custScaleY="127240" custRadScaleRad="167921" custRadScaleInc="-106787">
        <dgm:presLayoutVars>
          <dgm:bulletEnabled val="1"/>
        </dgm:presLayoutVars>
      </dgm:prSet>
      <dgm:spPr/>
    </dgm:pt>
    <dgm:pt modelId="{F7CAD477-280B-4584-8AAF-9C55D5D6A508}" type="pres">
      <dgm:prSet presAssocID="{A03B4353-4DDF-493D-9A64-F9C65582F1B4}" presName="Name9" presStyleLbl="parChTrans1D2" presStyleIdx="5" presStyleCnt="12"/>
      <dgm:spPr/>
    </dgm:pt>
    <dgm:pt modelId="{3153C598-8437-4C46-9CA8-A55218F5FD3C}" type="pres">
      <dgm:prSet presAssocID="{A03B4353-4DDF-493D-9A64-F9C65582F1B4}" presName="connTx" presStyleLbl="parChTrans1D2" presStyleIdx="5" presStyleCnt="12"/>
      <dgm:spPr/>
    </dgm:pt>
    <dgm:pt modelId="{58BC006F-2188-4A6B-BFEF-0115DF3355CC}" type="pres">
      <dgm:prSet presAssocID="{73469D9E-8C37-4A72-A0D7-935E526B29A1}" presName="node" presStyleLbl="node1" presStyleIdx="5" presStyleCnt="12" custScaleX="199043" custScaleY="83018" custRadScaleRad="145046" custRadScaleInc="-180221">
        <dgm:presLayoutVars>
          <dgm:bulletEnabled val="1"/>
        </dgm:presLayoutVars>
      </dgm:prSet>
      <dgm:spPr/>
    </dgm:pt>
    <dgm:pt modelId="{A3A39B2B-1AE6-4ACB-9DC2-2CD79F1992B2}" type="pres">
      <dgm:prSet presAssocID="{3ACF6BAD-3D2E-41CF-8874-D72E54FED96C}" presName="Name9" presStyleLbl="parChTrans1D2" presStyleIdx="6" presStyleCnt="12"/>
      <dgm:spPr/>
    </dgm:pt>
    <dgm:pt modelId="{14DC1315-69E7-4856-AAE5-B90EB70C6EEC}" type="pres">
      <dgm:prSet presAssocID="{3ACF6BAD-3D2E-41CF-8874-D72E54FED96C}" presName="connTx" presStyleLbl="parChTrans1D2" presStyleIdx="6" presStyleCnt="12"/>
      <dgm:spPr/>
    </dgm:pt>
    <dgm:pt modelId="{EB3ECBFF-8EC7-4749-9142-D7438D33D80C}" type="pres">
      <dgm:prSet presAssocID="{A6201C63-CCCE-4299-B791-B6C7D8E9E178}" presName="node" presStyleLbl="node1" presStyleIdx="6" presStyleCnt="12" custScaleX="284724" custRadScaleRad="102830" custRadScaleInc="-121199">
        <dgm:presLayoutVars>
          <dgm:bulletEnabled val="1"/>
        </dgm:presLayoutVars>
      </dgm:prSet>
      <dgm:spPr/>
    </dgm:pt>
    <dgm:pt modelId="{9AA99FC1-CB8C-4604-9291-8434CCC832A0}" type="pres">
      <dgm:prSet presAssocID="{8366455A-9D8E-4889-8DE5-43375E8E4ED5}" presName="Name9" presStyleLbl="parChTrans1D2" presStyleIdx="7" presStyleCnt="12"/>
      <dgm:spPr/>
    </dgm:pt>
    <dgm:pt modelId="{9FC839F3-44AF-4917-97F0-F7B170F9B781}" type="pres">
      <dgm:prSet presAssocID="{8366455A-9D8E-4889-8DE5-43375E8E4ED5}" presName="connTx" presStyleLbl="parChTrans1D2" presStyleIdx="7" presStyleCnt="12"/>
      <dgm:spPr/>
    </dgm:pt>
    <dgm:pt modelId="{350988F3-CEC3-44BD-9BB0-85C1DB83B191}" type="pres">
      <dgm:prSet presAssocID="{9CE0E37B-54E6-4322-86A0-4FFF055B2941}" presName="node" presStyleLbl="node1" presStyleIdx="7" presStyleCnt="12" custScaleX="195820" custRadScaleRad="104390" custRadScaleInc="49034">
        <dgm:presLayoutVars>
          <dgm:bulletEnabled val="1"/>
        </dgm:presLayoutVars>
      </dgm:prSet>
      <dgm:spPr/>
    </dgm:pt>
    <dgm:pt modelId="{F8FA18B0-DE3E-40BD-9FEC-CB7304A076BA}" type="pres">
      <dgm:prSet presAssocID="{BC485765-7957-4FE8-B650-B852092D4532}" presName="Name9" presStyleLbl="parChTrans1D2" presStyleIdx="8" presStyleCnt="12"/>
      <dgm:spPr/>
    </dgm:pt>
    <dgm:pt modelId="{BB91333B-F362-41D2-B216-EAE2FDECAD3E}" type="pres">
      <dgm:prSet presAssocID="{BC485765-7957-4FE8-B650-B852092D4532}" presName="connTx" presStyleLbl="parChTrans1D2" presStyleIdx="8" presStyleCnt="12"/>
      <dgm:spPr/>
    </dgm:pt>
    <dgm:pt modelId="{2D7B8238-6A25-4271-B07B-C135EACE3571}" type="pres">
      <dgm:prSet presAssocID="{F00040BC-240C-47B1-9631-5856AA18525D}" presName="node" presStyleLbl="node1" presStyleIdx="8" presStyleCnt="12" custScaleX="329695" custScaleY="138143" custRadScaleRad="137320" custRadScaleInc="86004">
        <dgm:presLayoutVars>
          <dgm:bulletEnabled val="1"/>
        </dgm:presLayoutVars>
      </dgm:prSet>
      <dgm:spPr/>
    </dgm:pt>
    <dgm:pt modelId="{F05955F0-AB2E-45AC-8AAB-B42AF3700347}" type="pres">
      <dgm:prSet presAssocID="{8CA2C64B-5137-4013-94EB-09D617D42F7F}" presName="Name9" presStyleLbl="parChTrans1D2" presStyleIdx="9" presStyleCnt="12"/>
      <dgm:spPr/>
    </dgm:pt>
    <dgm:pt modelId="{27305DC6-7D79-4FB0-B825-B2FF8436D89D}" type="pres">
      <dgm:prSet presAssocID="{8CA2C64B-5137-4013-94EB-09D617D42F7F}" presName="connTx" presStyleLbl="parChTrans1D2" presStyleIdx="9" presStyleCnt="12"/>
      <dgm:spPr/>
    </dgm:pt>
    <dgm:pt modelId="{D03FE1D1-5932-4145-A343-717BA214BA60}" type="pres">
      <dgm:prSet presAssocID="{C4D8171A-2F8D-420A-AC83-5991D7F847A1}" presName="node" presStyleLbl="node1" presStyleIdx="9" presStyleCnt="12" custScaleX="235213" custRadScaleRad="143851" custRadScaleInc="46688">
        <dgm:presLayoutVars>
          <dgm:bulletEnabled val="1"/>
        </dgm:presLayoutVars>
      </dgm:prSet>
      <dgm:spPr/>
    </dgm:pt>
    <dgm:pt modelId="{B6486FED-0968-4B39-AE4C-9872FA24AD4E}" type="pres">
      <dgm:prSet presAssocID="{5486726E-E8F7-4A90-BEC6-F4210A6932F7}" presName="Name9" presStyleLbl="parChTrans1D2" presStyleIdx="10" presStyleCnt="12"/>
      <dgm:spPr/>
    </dgm:pt>
    <dgm:pt modelId="{B5AE84AF-DA45-4589-8434-FB541CBF48D7}" type="pres">
      <dgm:prSet presAssocID="{5486726E-E8F7-4A90-BEC6-F4210A6932F7}" presName="connTx" presStyleLbl="parChTrans1D2" presStyleIdx="10" presStyleCnt="12"/>
      <dgm:spPr/>
    </dgm:pt>
    <dgm:pt modelId="{FEA3C195-481F-4ED0-92A0-ED747D3EC226}" type="pres">
      <dgm:prSet presAssocID="{C703676C-0375-45BF-9F26-00DB24E54CC7}" presName="node" presStyleLbl="node1" presStyleIdx="10" presStyleCnt="12" custScaleX="299779" custScaleY="116424" custRadScaleRad="164644" custRadScaleInc="-47949">
        <dgm:presLayoutVars>
          <dgm:bulletEnabled val="1"/>
        </dgm:presLayoutVars>
      </dgm:prSet>
      <dgm:spPr/>
    </dgm:pt>
    <dgm:pt modelId="{4A99264E-FF3B-488A-80A1-374CDD82E392}" type="pres">
      <dgm:prSet presAssocID="{FFDCF838-9011-4167-BFB7-BFC588ADC76A}" presName="Name9" presStyleLbl="parChTrans1D2" presStyleIdx="11" presStyleCnt="12"/>
      <dgm:spPr/>
    </dgm:pt>
    <dgm:pt modelId="{B45A4163-5484-4683-8B3B-59320F432F2E}" type="pres">
      <dgm:prSet presAssocID="{FFDCF838-9011-4167-BFB7-BFC588ADC76A}" presName="connTx" presStyleLbl="parChTrans1D2" presStyleIdx="11" presStyleCnt="12"/>
      <dgm:spPr/>
    </dgm:pt>
    <dgm:pt modelId="{18699D8A-DFF7-4438-A3C3-265088E309D0}" type="pres">
      <dgm:prSet presAssocID="{817C3D88-64C0-43DB-8AE6-435906A379AF}" presName="node" presStyleLbl="node1" presStyleIdx="11" presStyleCnt="12" custScaleX="236104" custRadScaleRad="138038" custRadScaleInc="-86460">
        <dgm:presLayoutVars>
          <dgm:bulletEnabled val="1"/>
        </dgm:presLayoutVars>
      </dgm:prSet>
      <dgm:spPr/>
    </dgm:pt>
  </dgm:ptLst>
  <dgm:cxnLst>
    <dgm:cxn modelId="{288C3302-3A80-4AAC-9222-77129AC1DE51}" type="presOf" srcId="{A179B136-F490-4BDE-8B05-254FB94F8D52}" destId="{22D347F2-F936-450A-9BE0-AA63419A3256}" srcOrd="0" destOrd="0" presId="urn:microsoft.com/office/officeart/2005/8/layout/radial1"/>
    <dgm:cxn modelId="{6260D907-EEE0-4F39-A707-09BDF2BA979B}" type="presOf" srcId="{8366455A-9D8E-4889-8DE5-43375E8E4ED5}" destId="{9FC839F3-44AF-4917-97F0-F7B170F9B781}" srcOrd="1" destOrd="0" presId="urn:microsoft.com/office/officeart/2005/8/layout/radial1"/>
    <dgm:cxn modelId="{C6D5F30F-6F91-4D62-8C53-D62C1A670A60}" type="presOf" srcId="{9CE0E37B-54E6-4322-86A0-4FFF055B2941}" destId="{350988F3-CEC3-44BD-9BB0-85C1DB83B191}" srcOrd="0" destOrd="0" presId="urn:microsoft.com/office/officeart/2005/8/layout/radial1"/>
    <dgm:cxn modelId="{34C77715-F289-49E1-B2CD-6F23FA76767D}" type="presOf" srcId="{A03B4353-4DDF-493D-9A64-F9C65582F1B4}" destId="{3153C598-8437-4C46-9CA8-A55218F5FD3C}" srcOrd="1" destOrd="0" presId="urn:microsoft.com/office/officeart/2005/8/layout/radial1"/>
    <dgm:cxn modelId="{60032117-58A1-4AD0-B03C-0C1ECC743D0C}" type="presOf" srcId="{8366455A-9D8E-4889-8DE5-43375E8E4ED5}" destId="{9AA99FC1-CB8C-4604-9291-8434CCC832A0}" srcOrd="0" destOrd="0" presId="urn:microsoft.com/office/officeart/2005/8/layout/radial1"/>
    <dgm:cxn modelId="{64378A18-9AE3-4EDB-B715-CA0928BF40B6}" type="presOf" srcId="{8CA2C64B-5137-4013-94EB-09D617D42F7F}" destId="{F05955F0-AB2E-45AC-8AAB-B42AF3700347}" srcOrd="0" destOrd="0" presId="urn:microsoft.com/office/officeart/2005/8/layout/radial1"/>
    <dgm:cxn modelId="{8255101F-4DFA-4925-9AEC-CC4EBF7472DC}" type="presOf" srcId="{BC485765-7957-4FE8-B650-B852092D4532}" destId="{BB91333B-F362-41D2-B216-EAE2FDECAD3E}" srcOrd="1" destOrd="0" presId="urn:microsoft.com/office/officeart/2005/8/layout/radial1"/>
    <dgm:cxn modelId="{876A411F-6A61-44B1-8D6D-00BFFBE443EE}" srcId="{70FEB5CF-0BB8-4776-89A5-BC193BFCFEF9}" destId="{5E3D8E66-8863-42D7-B322-E5602B7764AD}" srcOrd="1" destOrd="0" parTransId="{A179B136-F490-4BDE-8B05-254FB94F8D52}" sibTransId="{6C7E28FA-D199-405E-8CED-4631875F5C10}"/>
    <dgm:cxn modelId="{A31EAE22-00C5-42FB-8564-F29544DA58A8}" type="presOf" srcId="{2AF386F0-9E07-420A-8C21-97E999FA6082}" destId="{D5BAB8E3-222C-437C-A71B-0CD48876BA8E}" srcOrd="0" destOrd="0" presId="urn:microsoft.com/office/officeart/2005/8/layout/radial1"/>
    <dgm:cxn modelId="{0E70C528-6778-4AF7-88AA-52230244A26B}" type="presOf" srcId="{5E3D8E66-8863-42D7-B322-E5602B7764AD}" destId="{738A5433-B1CC-47C6-8EEC-43FB9F1D8C45}" srcOrd="0" destOrd="0" presId="urn:microsoft.com/office/officeart/2005/8/layout/radial1"/>
    <dgm:cxn modelId="{D3B2FF29-5D4F-46C9-B287-7D52D4B633F4}" type="presOf" srcId="{FFDCF838-9011-4167-BFB7-BFC588ADC76A}" destId="{B45A4163-5484-4683-8B3B-59320F432F2E}" srcOrd="1" destOrd="0" presId="urn:microsoft.com/office/officeart/2005/8/layout/radial1"/>
    <dgm:cxn modelId="{2279AF2B-39D3-489E-9B46-E6BC3E23228D}" srcId="{70FEB5CF-0BB8-4776-89A5-BC193BFCFEF9}" destId="{73469D9E-8C37-4A72-A0D7-935E526B29A1}" srcOrd="5" destOrd="0" parTransId="{A03B4353-4DDF-493D-9A64-F9C65582F1B4}" sibTransId="{C51F7838-FD22-4DC1-933B-C511C206B563}"/>
    <dgm:cxn modelId="{870F022D-8901-4AA2-A139-15CD435AA788}" type="presOf" srcId="{8CA2C64B-5137-4013-94EB-09D617D42F7F}" destId="{27305DC6-7D79-4FB0-B825-B2FF8436D89D}" srcOrd="1" destOrd="0" presId="urn:microsoft.com/office/officeart/2005/8/layout/radial1"/>
    <dgm:cxn modelId="{71B4212E-E8E1-4073-A327-C8302776A845}" srcId="{70FEB5CF-0BB8-4776-89A5-BC193BFCFEF9}" destId="{C4D8171A-2F8D-420A-AC83-5991D7F847A1}" srcOrd="9" destOrd="0" parTransId="{8CA2C64B-5137-4013-94EB-09D617D42F7F}" sibTransId="{E312ADA0-6559-4303-AFED-42DA302714E0}"/>
    <dgm:cxn modelId="{C4FF442F-8F3E-4FE1-8EE0-8C716EEAE2A8}" type="presOf" srcId="{55241DA5-4723-4576-A068-CF37ADDE3407}" destId="{820A06E9-A490-4CD4-88EC-6D0BBFD5E9C3}" srcOrd="1" destOrd="0" presId="urn:microsoft.com/office/officeart/2005/8/layout/radial1"/>
    <dgm:cxn modelId="{09A9462F-B4BB-4752-84A5-6E39BB84D851}" type="presOf" srcId="{F00040BC-240C-47B1-9631-5856AA18525D}" destId="{2D7B8238-6A25-4271-B07B-C135EACE3571}" srcOrd="0" destOrd="0" presId="urn:microsoft.com/office/officeart/2005/8/layout/radial1"/>
    <dgm:cxn modelId="{8C43F033-B3C5-4892-A567-C8A5F4E5C709}" type="presOf" srcId="{C4D8171A-2F8D-420A-AC83-5991D7F847A1}" destId="{D03FE1D1-5932-4145-A343-717BA214BA60}" srcOrd="0" destOrd="0" presId="urn:microsoft.com/office/officeart/2005/8/layout/radial1"/>
    <dgm:cxn modelId="{9F69ED38-E940-4B5D-945C-D061C30A4B10}" type="presOf" srcId="{A03B4353-4DDF-493D-9A64-F9C65582F1B4}" destId="{F7CAD477-280B-4584-8AAF-9C55D5D6A508}" srcOrd="0" destOrd="0" presId="urn:microsoft.com/office/officeart/2005/8/layout/radial1"/>
    <dgm:cxn modelId="{3172A33F-4CA8-4542-BD44-B456C361B8A6}" type="presOf" srcId="{7C54958C-904A-4034-B9B0-5E1F2B488415}" destId="{C609E844-81F7-4E42-8018-148A87A3B319}" srcOrd="0" destOrd="0" presId="urn:microsoft.com/office/officeart/2005/8/layout/radial1"/>
    <dgm:cxn modelId="{2A6F705C-D74E-4748-9D86-A4B9E7602C33}" type="presOf" srcId="{5486726E-E8F7-4A90-BEC6-F4210A6932F7}" destId="{B5AE84AF-DA45-4589-8434-FB541CBF48D7}" srcOrd="1" destOrd="0" presId="urn:microsoft.com/office/officeart/2005/8/layout/radial1"/>
    <dgm:cxn modelId="{E96C1742-02A0-4153-A49C-5C3581CB0A17}" srcId="{70FEB5CF-0BB8-4776-89A5-BC193BFCFEF9}" destId="{2AF386F0-9E07-420A-8C21-97E999FA6082}" srcOrd="3" destOrd="0" parTransId="{55241DA5-4723-4576-A068-CF37ADDE3407}" sibTransId="{8294628A-4F2D-4435-8C12-BB868F6C66FC}"/>
    <dgm:cxn modelId="{4EC2A765-0624-4272-885E-F8FDE459D008}" type="presOf" srcId="{7C54958C-904A-4034-B9B0-5E1F2B488415}" destId="{0C7AFC2D-FCDC-442D-A42E-254821CF394E}" srcOrd="1" destOrd="0" presId="urn:microsoft.com/office/officeart/2005/8/layout/radial1"/>
    <dgm:cxn modelId="{404DB065-C019-4CB7-A848-D09F000A2918}" type="presOf" srcId="{A179B136-F490-4BDE-8B05-254FB94F8D52}" destId="{26D61185-9154-4027-9CD3-C2F8AE4441B7}" srcOrd="1" destOrd="0" presId="urn:microsoft.com/office/officeart/2005/8/layout/radial1"/>
    <dgm:cxn modelId="{A6D6E14F-9938-406A-8EFC-B0A510089865}" srcId="{849E07DD-A5B0-427A-BADB-480EADEE3644}" destId="{70FEB5CF-0BB8-4776-89A5-BC193BFCFEF9}" srcOrd="0" destOrd="0" parTransId="{A0982890-4A15-4706-95B5-8205F15F4B05}" sibTransId="{FB9B2E7E-006F-4421-95BB-F1F97E76D496}"/>
    <dgm:cxn modelId="{05BEC959-8877-465D-8963-DED90E8AC238}" type="presOf" srcId="{FFDCF838-9011-4167-BFB7-BFC588ADC76A}" destId="{4A99264E-FF3B-488A-80A1-374CDD82E392}" srcOrd="0" destOrd="0" presId="urn:microsoft.com/office/officeart/2005/8/layout/radial1"/>
    <dgm:cxn modelId="{4D44555A-EB03-4845-BA58-4A4CBAD62F1F}" srcId="{70FEB5CF-0BB8-4776-89A5-BC193BFCFEF9}" destId="{20469BF1-2626-49C1-BD99-197326E59B57}" srcOrd="0" destOrd="0" parTransId="{D191030B-9FD7-4612-A3A3-7D84775EEDE9}" sibTransId="{4341C09F-2873-419A-B77C-FFDA810A0CB3}"/>
    <dgm:cxn modelId="{26DF4F7D-73C0-40D5-813C-0DBF683D0600}" srcId="{70FEB5CF-0BB8-4776-89A5-BC193BFCFEF9}" destId="{785BED81-37ED-4A7C-BAF7-713CF3C5596E}" srcOrd="4" destOrd="0" parTransId="{317F107E-F919-4B34-B2B7-AE9DFF6DDC7D}" sibTransId="{124F5364-8FD6-4CAE-B32E-BCF4E4AD8AD2}"/>
    <dgm:cxn modelId="{72968083-4233-4CCE-87F1-16E1F3A32BE4}" type="presOf" srcId="{3ACF6BAD-3D2E-41CF-8874-D72E54FED96C}" destId="{A3A39B2B-1AE6-4ACB-9DC2-2CD79F1992B2}" srcOrd="0" destOrd="0" presId="urn:microsoft.com/office/officeart/2005/8/layout/radial1"/>
    <dgm:cxn modelId="{D716DB8A-A7D7-4CC4-A2D6-8589C910FC3B}" type="presOf" srcId="{73469D9E-8C37-4A72-A0D7-935E526B29A1}" destId="{58BC006F-2188-4A6B-BFEF-0115DF3355CC}" srcOrd="0" destOrd="0" presId="urn:microsoft.com/office/officeart/2005/8/layout/radial1"/>
    <dgm:cxn modelId="{E56C208B-B543-4FB5-B2F1-ABC15EF9B438}" type="presOf" srcId="{20469BF1-2626-49C1-BD99-197326E59B57}" destId="{DA738CA4-1A3D-41AE-9C37-13F83B191D41}" srcOrd="0" destOrd="0" presId="urn:microsoft.com/office/officeart/2005/8/layout/radial1"/>
    <dgm:cxn modelId="{29D83F8C-6B19-4D21-9FE1-1DAB04951570}" type="presOf" srcId="{3ACF6BAD-3D2E-41CF-8874-D72E54FED96C}" destId="{14DC1315-69E7-4856-AAE5-B90EB70C6EEC}" srcOrd="1" destOrd="0" presId="urn:microsoft.com/office/officeart/2005/8/layout/radial1"/>
    <dgm:cxn modelId="{CE39E68D-8147-48A7-802F-2592A7B2D120}" srcId="{70FEB5CF-0BB8-4776-89A5-BC193BFCFEF9}" destId="{EAA85B16-D9B2-47E6-8316-C1E37F507C9F}" srcOrd="2" destOrd="0" parTransId="{7C54958C-904A-4034-B9B0-5E1F2B488415}" sibTransId="{43B0ECAB-BD0C-4BE5-AF6B-0F9052FBB588}"/>
    <dgm:cxn modelId="{0B9A3E94-C3E2-4095-8D2F-19E4CE4284DC}" type="presOf" srcId="{A6201C63-CCCE-4299-B791-B6C7D8E9E178}" destId="{EB3ECBFF-8EC7-4749-9142-D7438D33D80C}" srcOrd="0" destOrd="0" presId="urn:microsoft.com/office/officeart/2005/8/layout/radial1"/>
    <dgm:cxn modelId="{FB95BD9B-F58D-4AE2-B6A9-DC8650CE1DED}" type="presOf" srcId="{D191030B-9FD7-4612-A3A3-7D84775EEDE9}" destId="{385156A3-897D-4C52-A686-DE6CBF04F256}" srcOrd="0" destOrd="0" presId="urn:microsoft.com/office/officeart/2005/8/layout/radial1"/>
    <dgm:cxn modelId="{2D1971A6-1F06-466D-BFDD-90F46DDE05C9}" type="presOf" srcId="{C703676C-0375-45BF-9F26-00DB24E54CC7}" destId="{FEA3C195-481F-4ED0-92A0-ED747D3EC226}" srcOrd="0" destOrd="0" presId="urn:microsoft.com/office/officeart/2005/8/layout/radial1"/>
    <dgm:cxn modelId="{243CFAA8-0C13-4A6D-B1D6-6792784F7DF1}" type="presOf" srcId="{785BED81-37ED-4A7C-BAF7-713CF3C5596E}" destId="{33F6D1DE-AF01-4953-BCAD-5B414EB7C5D6}" srcOrd="0" destOrd="0" presId="urn:microsoft.com/office/officeart/2005/8/layout/radial1"/>
    <dgm:cxn modelId="{49E553AB-B9E9-43DA-928C-0C2079787EDD}" type="presOf" srcId="{317F107E-F919-4B34-B2B7-AE9DFF6DDC7D}" destId="{F0654DB0-B38E-4BB1-A5DE-FC2296F68B90}" srcOrd="0" destOrd="0" presId="urn:microsoft.com/office/officeart/2005/8/layout/radial1"/>
    <dgm:cxn modelId="{4BE6ECB6-F559-4AC9-8B65-AFEF62CA0D95}" type="presOf" srcId="{70FEB5CF-0BB8-4776-89A5-BC193BFCFEF9}" destId="{42094000-3D12-47F3-968E-652346C6A38C}" srcOrd="0" destOrd="0" presId="urn:microsoft.com/office/officeart/2005/8/layout/radial1"/>
    <dgm:cxn modelId="{66E036B9-D11A-4BC7-9CFA-6B7B5B139FFA}" type="presOf" srcId="{EAA85B16-D9B2-47E6-8316-C1E37F507C9F}" destId="{0DCA6255-9DCF-494E-B439-EAE851D246D7}" srcOrd="0" destOrd="0" presId="urn:microsoft.com/office/officeart/2005/8/layout/radial1"/>
    <dgm:cxn modelId="{DC4CE0BC-E8C3-4826-A6B3-4F07CA61FB8A}" srcId="{70FEB5CF-0BB8-4776-89A5-BC193BFCFEF9}" destId="{C703676C-0375-45BF-9F26-00DB24E54CC7}" srcOrd="10" destOrd="0" parTransId="{5486726E-E8F7-4A90-BEC6-F4210A6932F7}" sibTransId="{96A939C3-C748-437C-985D-4003AE3FE0F2}"/>
    <dgm:cxn modelId="{F5E57FC0-77C2-4D61-AA6B-8880040B1D88}" type="presOf" srcId="{817C3D88-64C0-43DB-8AE6-435906A379AF}" destId="{18699D8A-DFF7-4438-A3C3-265088E309D0}" srcOrd="0" destOrd="0" presId="urn:microsoft.com/office/officeart/2005/8/layout/radial1"/>
    <dgm:cxn modelId="{0D377FC3-AC13-47C3-9E0D-2DF096025BDE}" srcId="{70FEB5CF-0BB8-4776-89A5-BC193BFCFEF9}" destId="{817C3D88-64C0-43DB-8AE6-435906A379AF}" srcOrd="11" destOrd="0" parTransId="{FFDCF838-9011-4167-BFB7-BFC588ADC76A}" sibTransId="{B40A8585-B645-40E1-8710-E59093631129}"/>
    <dgm:cxn modelId="{126AB0CD-7C3D-442E-BD41-74C1AE0687C4}" srcId="{70FEB5CF-0BB8-4776-89A5-BC193BFCFEF9}" destId="{A6201C63-CCCE-4299-B791-B6C7D8E9E178}" srcOrd="6" destOrd="0" parTransId="{3ACF6BAD-3D2E-41CF-8874-D72E54FED96C}" sibTransId="{4E321EE6-51D4-4AC2-90EF-E3E8225617CC}"/>
    <dgm:cxn modelId="{FD48FFD5-E2C6-4CF2-BCB5-BF2116E88E4F}" type="presOf" srcId="{849E07DD-A5B0-427A-BADB-480EADEE3644}" destId="{C629BDB1-DD7C-4472-B843-36416104CC25}" srcOrd="0" destOrd="0" presId="urn:microsoft.com/office/officeart/2005/8/layout/radial1"/>
    <dgm:cxn modelId="{46CC3AD7-843A-4D50-9BAB-2199CF95EEA7}" type="presOf" srcId="{D191030B-9FD7-4612-A3A3-7D84775EEDE9}" destId="{A1CA1A89-994E-4C92-AC8E-6B5D95DBDF6B}" srcOrd="1" destOrd="0" presId="urn:microsoft.com/office/officeart/2005/8/layout/radial1"/>
    <dgm:cxn modelId="{AE1BC9E0-BB7F-4367-9A07-648CA587CA68}" type="presOf" srcId="{BC485765-7957-4FE8-B650-B852092D4532}" destId="{F8FA18B0-DE3E-40BD-9FEC-CB7304A076BA}" srcOrd="0" destOrd="0" presId="urn:microsoft.com/office/officeart/2005/8/layout/radial1"/>
    <dgm:cxn modelId="{248C26E1-6DB0-4ABD-B389-BF3A4A5235C1}" srcId="{70FEB5CF-0BB8-4776-89A5-BC193BFCFEF9}" destId="{F00040BC-240C-47B1-9631-5856AA18525D}" srcOrd="8" destOrd="0" parTransId="{BC485765-7957-4FE8-B650-B852092D4532}" sibTransId="{4457F7F8-7C21-4AB6-8AE1-8CBF4E2F3E3D}"/>
    <dgm:cxn modelId="{A328FCE3-15C3-4980-9D6A-47CDFB8BA704}" type="presOf" srcId="{55241DA5-4723-4576-A068-CF37ADDE3407}" destId="{7DB5B6BD-122D-4B6A-B58A-C5DF1DFBA5B5}" srcOrd="0" destOrd="0" presId="urn:microsoft.com/office/officeart/2005/8/layout/radial1"/>
    <dgm:cxn modelId="{085729E4-0659-49A3-BC9F-0EA249E8ABEC}" srcId="{70FEB5CF-0BB8-4776-89A5-BC193BFCFEF9}" destId="{9CE0E37B-54E6-4322-86A0-4FFF055B2941}" srcOrd="7" destOrd="0" parTransId="{8366455A-9D8E-4889-8DE5-43375E8E4ED5}" sibTransId="{65F0722D-1E18-416A-BCDB-63F37150AE6F}"/>
    <dgm:cxn modelId="{A8C4F8E9-20B6-4B87-B832-C602EE6434E1}" type="presOf" srcId="{317F107E-F919-4B34-B2B7-AE9DFF6DDC7D}" destId="{ABD42B14-3386-4256-8334-4CD775679F32}" srcOrd="1" destOrd="0" presId="urn:microsoft.com/office/officeart/2005/8/layout/radial1"/>
    <dgm:cxn modelId="{9B5947F2-6D06-480F-8744-0180292092D7}" type="presOf" srcId="{5486726E-E8F7-4A90-BEC6-F4210A6932F7}" destId="{B6486FED-0968-4B39-AE4C-9872FA24AD4E}" srcOrd="0" destOrd="0" presId="urn:microsoft.com/office/officeart/2005/8/layout/radial1"/>
    <dgm:cxn modelId="{895E898B-2211-4230-9D99-7BFC6DD0BB81}" type="presParOf" srcId="{C629BDB1-DD7C-4472-B843-36416104CC25}" destId="{42094000-3D12-47F3-968E-652346C6A38C}" srcOrd="0" destOrd="0" presId="urn:microsoft.com/office/officeart/2005/8/layout/radial1"/>
    <dgm:cxn modelId="{9B3CDDC0-7490-4B58-BB24-E08EC9CCAF5D}" type="presParOf" srcId="{C629BDB1-DD7C-4472-B843-36416104CC25}" destId="{385156A3-897D-4C52-A686-DE6CBF04F256}" srcOrd="1" destOrd="0" presId="urn:microsoft.com/office/officeart/2005/8/layout/radial1"/>
    <dgm:cxn modelId="{DA040E48-90A3-4825-B018-2457EF7D7A34}" type="presParOf" srcId="{385156A3-897D-4C52-A686-DE6CBF04F256}" destId="{A1CA1A89-994E-4C92-AC8E-6B5D95DBDF6B}" srcOrd="0" destOrd="0" presId="urn:microsoft.com/office/officeart/2005/8/layout/radial1"/>
    <dgm:cxn modelId="{2D5C7BB0-9384-4F86-86AA-2A88F7CD75A9}" type="presParOf" srcId="{C629BDB1-DD7C-4472-B843-36416104CC25}" destId="{DA738CA4-1A3D-41AE-9C37-13F83B191D41}" srcOrd="2" destOrd="0" presId="urn:microsoft.com/office/officeart/2005/8/layout/radial1"/>
    <dgm:cxn modelId="{CD24472F-4AA2-4289-95E4-E75FD2F2D647}" type="presParOf" srcId="{C629BDB1-DD7C-4472-B843-36416104CC25}" destId="{22D347F2-F936-450A-9BE0-AA63419A3256}" srcOrd="3" destOrd="0" presId="urn:microsoft.com/office/officeart/2005/8/layout/radial1"/>
    <dgm:cxn modelId="{2C8D0485-B877-4B2D-8B6D-00DD9EDFD0ED}" type="presParOf" srcId="{22D347F2-F936-450A-9BE0-AA63419A3256}" destId="{26D61185-9154-4027-9CD3-C2F8AE4441B7}" srcOrd="0" destOrd="0" presId="urn:microsoft.com/office/officeart/2005/8/layout/radial1"/>
    <dgm:cxn modelId="{327160D6-A92B-40C9-AF26-4CDB6548A332}" type="presParOf" srcId="{C629BDB1-DD7C-4472-B843-36416104CC25}" destId="{738A5433-B1CC-47C6-8EEC-43FB9F1D8C45}" srcOrd="4" destOrd="0" presId="urn:microsoft.com/office/officeart/2005/8/layout/radial1"/>
    <dgm:cxn modelId="{A6E3848C-53AD-4109-8EC3-460D5585F81D}" type="presParOf" srcId="{C629BDB1-DD7C-4472-B843-36416104CC25}" destId="{C609E844-81F7-4E42-8018-148A87A3B319}" srcOrd="5" destOrd="0" presId="urn:microsoft.com/office/officeart/2005/8/layout/radial1"/>
    <dgm:cxn modelId="{529174BF-6873-46F2-80B6-D51AC7AED43F}" type="presParOf" srcId="{C609E844-81F7-4E42-8018-148A87A3B319}" destId="{0C7AFC2D-FCDC-442D-A42E-254821CF394E}" srcOrd="0" destOrd="0" presId="urn:microsoft.com/office/officeart/2005/8/layout/radial1"/>
    <dgm:cxn modelId="{944297C0-C066-4CDA-B347-E7C6025A44E9}" type="presParOf" srcId="{C629BDB1-DD7C-4472-B843-36416104CC25}" destId="{0DCA6255-9DCF-494E-B439-EAE851D246D7}" srcOrd="6" destOrd="0" presId="urn:microsoft.com/office/officeart/2005/8/layout/radial1"/>
    <dgm:cxn modelId="{4A0A02C8-92CF-464F-8940-1220860E8EC9}" type="presParOf" srcId="{C629BDB1-DD7C-4472-B843-36416104CC25}" destId="{7DB5B6BD-122D-4B6A-B58A-C5DF1DFBA5B5}" srcOrd="7" destOrd="0" presId="urn:microsoft.com/office/officeart/2005/8/layout/radial1"/>
    <dgm:cxn modelId="{FA067443-401D-4B15-B6B8-42D7A0FE372E}" type="presParOf" srcId="{7DB5B6BD-122D-4B6A-B58A-C5DF1DFBA5B5}" destId="{820A06E9-A490-4CD4-88EC-6D0BBFD5E9C3}" srcOrd="0" destOrd="0" presId="urn:microsoft.com/office/officeart/2005/8/layout/radial1"/>
    <dgm:cxn modelId="{ADBE4D2D-3E88-4E74-8A1A-612059D2BECF}" type="presParOf" srcId="{C629BDB1-DD7C-4472-B843-36416104CC25}" destId="{D5BAB8E3-222C-437C-A71B-0CD48876BA8E}" srcOrd="8" destOrd="0" presId="urn:microsoft.com/office/officeart/2005/8/layout/radial1"/>
    <dgm:cxn modelId="{679D25DE-D958-41BA-87DE-C6548DA5EE3F}" type="presParOf" srcId="{C629BDB1-DD7C-4472-B843-36416104CC25}" destId="{F0654DB0-B38E-4BB1-A5DE-FC2296F68B90}" srcOrd="9" destOrd="0" presId="urn:microsoft.com/office/officeart/2005/8/layout/radial1"/>
    <dgm:cxn modelId="{42497C3D-7AF5-45F1-B194-7092241B4AC3}" type="presParOf" srcId="{F0654DB0-B38E-4BB1-A5DE-FC2296F68B90}" destId="{ABD42B14-3386-4256-8334-4CD775679F32}" srcOrd="0" destOrd="0" presId="urn:microsoft.com/office/officeart/2005/8/layout/radial1"/>
    <dgm:cxn modelId="{BF4CA639-EBA1-4B7D-A20C-0FEDAC4FC75A}" type="presParOf" srcId="{C629BDB1-DD7C-4472-B843-36416104CC25}" destId="{33F6D1DE-AF01-4953-BCAD-5B414EB7C5D6}" srcOrd="10" destOrd="0" presId="urn:microsoft.com/office/officeart/2005/8/layout/radial1"/>
    <dgm:cxn modelId="{7A397D71-6E27-4344-B23E-4423D1471A47}" type="presParOf" srcId="{C629BDB1-DD7C-4472-B843-36416104CC25}" destId="{F7CAD477-280B-4584-8AAF-9C55D5D6A508}" srcOrd="11" destOrd="0" presId="urn:microsoft.com/office/officeart/2005/8/layout/radial1"/>
    <dgm:cxn modelId="{E0B9F901-6C08-4A08-A2FF-B09D4C46F58C}" type="presParOf" srcId="{F7CAD477-280B-4584-8AAF-9C55D5D6A508}" destId="{3153C598-8437-4C46-9CA8-A55218F5FD3C}" srcOrd="0" destOrd="0" presId="urn:microsoft.com/office/officeart/2005/8/layout/radial1"/>
    <dgm:cxn modelId="{9E821427-F1D3-413B-B7C4-4AF8D6897755}" type="presParOf" srcId="{C629BDB1-DD7C-4472-B843-36416104CC25}" destId="{58BC006F-2188-4A6B-BFEF-0115DF3355CC}" srcOrd="12" destOrd="0" presId="urn:microsoft.com/office/officeart/2005/8/layout/radial1"/>
    <dgm:cxn modelId="{56DB4B49-D675-4BDD-A12A-BF8014808541}" type="presParOf" srcId="{C629BDB1-DD7C-4472-B843-36416104CC25}" destId="{A3A39B2B-1AE6-4ACB-9DC2-2CD79F1992B2}" srcOrd="13" destOrd="0" presId="urn:microsoft.com/office/officeart/2005/8/layout/radial1"/>
    <dgm:cxn modelId="{7DAEFB4A-9BC0-458A-963D-90A7C7030C46}" type="presParOf" srcId="{A3A39B2B-1AE6-4ACB-9DC2-2CD79F1992B2}" destId="{14DC1315-69E7-4856-AAE5-B90EB70C6EEC}" srcOrd="0" destOrd="0" presId="urn:microsoft.com/office/officeart/2005/8/layout/radial1"/>
    <dgm:cxn modelId="{9D53AA43-38EA-4891-AEC3-B771BF4E79D9}" type="presParOf" srcId="{C629BDB1-DD7C-4472-B843-36416104CC25}" destId="{EB3ECBFF-8EC7-4749-9142-D7438D33D80C}" srcOrd="14" destOrd="0" presId="urn:microsoft.com/office/officeart/2005/8/layout/radial1"/>
    <dgm:cxn modelId="{1123C7B5-902D-43FC-9E77-03B842D0D507}" type="presParOf" srcId="{C629BDB1-DD7C-4472-B843-36416104CC25}" destId="{9AA99FC1-CB8C-4604-9291-8434CCC832A0}" srcOrd="15" destOrd="0" presId="urn:microsoft.com/office/officeart/2005/8/layout/radial1"/>
    <dgm:cxn modelId="{93331FC3-7C58-4ABC-959C-C85E9070A4B5}" type="presParOf" srcId="{9AA99FC1-CB8C-4604-9291-8434CCC832A0}" destId="{9FC839F3-44AF-4917-97F0-F7B170F9B781}" srcOrd="0" destOrd="0" presId="urn:microsoft.com/office/officeart/2005/8/layout/radial1"/>
    <dgm:cxn modelId="{CBC1FBEB-E0CD-42CE-B8F4-81BF5B6B32B3}" type="presParOf" srcId="{C629BDB1-DD7C-4472-B843-36416104CC25}" destId="{350988F3-CEC3-44BD-9BB0-85C1DB83B191}" srcOrd="16" destOrd="0" presId="urn:microsoft.com/office/officeart/2005/8/layout/radial1"/>
    <dgm:cxn modelId="{201BDF9F-BE4C-4074-8CA5-8D8927A4098C}" type="presParOf" srcId="{C629BDB1-DD7C-4472-B843-36416104CC25}" destId="{F8FA18B0-DE3E-40BD-9FEC-CB7304A076BA}" srcOrd="17" destOrd="0" presId="urn:microsoft.com/office/officeart/2005/8/layout/radial1"/>
    <dgm:cxn modelId="{C6F09F7F-D96F-4059-8CFF-BE1E6A2B5DA4}" type="presParOf" srcId="{F8FA18B0-DE3E-40BD-9FEC-CB7304A076BA}" destId="{BB91333B-F362-41D2-B216-EAE2FDECAD3E}" srcOrd="0" destOrd="0" presId="urn:microsoft.com/office/officeart/2005/8/layout/radial1"/>
    <dgm:cxn modelId="{BE30869C-B0B3-40A2-966A-77396C787E4D}" type="presParOf" srcId="{C629BDB1-DD7C-4472-B843-36416104CC25}" destId="{2D7B8238-6A25-4271-B07B-C135EACE3571}" srcOrd="18" destOrd="0" presId="urn:microsoft.com/office/officeart/2005/8/layout/radial1"/>
    <dgm:cxn modelId="{072E8218-C107-4667-82D6-F64AAD695FE3}" type="presParOf" srcId="{C629BDB1-DD7C-4472-B843-36416104CC25}" destId="{F05955F0-AB2E-45AC-8AAB-B42AF3700347}" srcOrd="19" destOrd="0" presId="urn:microsoft.com/office/officeart/2005/8/layout/radial1"/>
    <dgm:cxn modelId="{F538DFC2-971D-4B4B-A05C-6457B6FDF5A7}" type="presParOf" srcId="{F05955F0-AB2E-45AC-8AAB-B42AF3700347}" destId="{27305DC6-7D79-4FB0-B825-B2FF8436D89D}" srcOrd="0" destOrd="0" presId="urn:microsoft.com/office/officeart/2005/8/layout/radial1"/>
    <dgm:cxn modelId="{BB187724-589E-4B68-B9F1-92031CA65196}" type="presParOf" srcId="{C629BDB1-DD7C-4472-B843-36416104CC25}" destId="{D03FE1D1-5932-4145-A343-717BA214BA60}" srcOrd="20" destOrd="0" presId="urn:microsoft.com/office/officeart/2005/8/layout/radial1"/>
    <dgm:cxn modelId="{E128AAEA-BB72-43B0-B4B9-D817CE9DEB56}" type="presParOf" srcId="{C629BDB1-DD7C-4472-B843-36416104CC25}" destId="{B6486FED-0968-4B39-AE4C-9872FA24AD4E}" srcOrd="21" destOrd="0" presId="urn:microsoft.com/office/officeart/2005/8/layout/radial1"/>
    <dgm:cxn modelId="{B9CE9645-078E-4B2C-893D-3ADEF9DE9D28}" type="presParOf" srcId="{B6486FED-0968-4B39-AE4C-9872FA24AD4E}" destId="{B5AE84AF-DA45-4589-8434-FB541CBF48D7}" srcOrd="0" destOrd="0" presId="urn:microsoft.com/office/officeart/2005/8/layout/radial1"/>
    <dgm:cxn modelId="{618B9E87-80CD-49A2-B90E-4875BA057F93}" type="presParOf" srcId="{C629BDB1-DD7C-4472-B843-36416104CC25}" destId="{FEA3C195-481F-4ED0-92A0-ED747D3EC226}" srcOrd="22" destOrd="0" presId="urn:microsoft.com/office/officeart/2005/8/layout/radial1"/>
    <dgm:cxn modelId="{1592E59B-D6C2-4C37-B78F-BF4BFC66F694}" type="presParOf" srcId="{C629BDB1-DD7C-4472-B843-36416104CC25}" destId="{4A99264E-FF3B-488A-80A1-374CDD82E392}" srcOrd="23" destOrd="0" presId="urn:microsoft.com/office/officeart/2005/8/layout/radial1"/>
    <dgm:cxn modelId="{1BAFF861-6604-4FF2-84C6-7C83E08E9318}" type="presParOf" srcId="{4A99264E-FF3B-488A-80A1-374CDD82E392}" destId="{B45A4163-5484-4683-8B3B-59320F432F2E}" srcOrd="0" destOrd="0" presId="urn:microsoft.com/office/officeart/2005/8/layout/radial1"/>
    <dgm:cxn modelId="{886AAFCB-06E4-4B50-BF0F-02CD72BBAF16}" type="presParOf" srcId="{C629BDB1-DD7C-4472-B843-36416104CC25}" destId="{18699D8A-DFF7-4438-A3C3-265088E309D0}" srcOrd="2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94000-3D12-47F3-968E-652346C6A38C}">
      <dsp:nvSpPr>
        <dsp:cNvPr id="0" name=""/>
        <dsp:cNvSpPr/>
      </dsp:nvSpPr>
      <dsp:spPr>
        <a:xfrm>
          <a:off x="3415060" y="1536379"/>
          <a:ext cx="1727484" cy="14051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Arial Narrow" panose="020B0606020202030204" pitchFamily="34" charset="0"/>
            </a:rPr>
            <a:t>Национальные проекты</a:t>
          </a:r>
        </a:p>
      </dsp:txBody>
      <dsp:txXfrm>
        <a:off x="3668044" y="1742163"/>
        <a:ext cx="1221516" cy="993616"/>
      </dsp:txXfrm>
    </dsp:sp>
    <dsp:sp modelId="{385156A3-897D-4C52-A686-DE6CBF04F256}">
      <dsp:nvSpPr>
        <dsp:cNvPr id="0" name=""/>
        <dsp:cNvSpPr/>
      </dsp:nvSpPr>
      <dsp:spPr>
        <a:xfrm rot="16528608">
          <a:off x="4020958" y="1173121"/>
          <a:ext cx="718594" cy="15456"/>
        </a:xfrm>
        <a:custGeom>
          <a:avLst/>
          <a:gdLst/>
          <a:ahLst/>
          <a:cxnLst/>
          <a:rect l="0" t="0" r="0" b="0"/>
          <a:pathLst>
            <a:path>
              <a:moveTo>
                <a:pt x="0" y="7728"/>
              </a:moveTo>
              <a:lnTo>
                <a:pt x="718594"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4362291" y="1162885"/>
        <a:ext cx="35929" cy="35929"/>
      </dsp:txXfrm>
    </dsp:sp>
    <dsp:sp modelId="{DA738CA4-1A3D-41AE-9C37-13F83B191D41}">
      <dsp:nvSpPr>
        <dsp:cNvPr id="0" name=""/>
        <dsp:cNvSpPr/>
      </dsp:nvSpPr>
      <dsp:spPr>
        <a:xfrm>
          <a:off x="3602101" y="17972"/>
          <a:ext cx="1702059" cy="80563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Продолжительная активная жизнь</a:t>
          </a:r>
        </a:p>
      </dsp:txBody>
      <dsp:txXfrm>
        <a:off x="3851362" y="135954"/>
        <a:ext cx="1203537" cy="569670"/>
      </dsp:txXfrm>
    </dsp:sp>
    <dsp:sp modelId="{22D347F2-F936-450A-9BE0-AA63419A3256}">
      <dsp:nvSpPr>
        <dsp:cNvPr id="0" name=""/>
        <dsp:cNvSpPr/>
      </dsp:nvSpPr>
      <dsp:spPr>
        <a:xfrm rot="19330254">
          <a:off x="4770574" y="1357950"/>
          <a:ext cx="1265781" cy="15456"/>
        </a:xfrm>
        <a:custGeom>
          <a:avLst/>
          <a:gdLst/>
          <a:ahLst/>
          <a:cxnLst/>
          <a:rect l="0" t="0" r="0" b="0"/>
          <a:pathLst>
            <a:path>
              <a:moveTo>
                <a:pt x="0" y="7728"/>
              </a:moveTo>
              <a:lnTo>
                <a:pt x="1265781"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371820" y="1334034"/>
        <a:ext cx="63289" cy="63289"/>
      </dsp:txXfrm>
    </dsp:sp>
    <dsp:sp modelId="{738A5433-B1CC-47C6-8EEC-43FB9F1D8C45}">
      <dsp:nvSpPr>
        <dsp:cNvPr id="0" name=""/>
        <dsp:cNvSpPr/>
      </dsp:nvSpPr>
      <dsp:spPr>
        <a:xfrm>
          <a:off x="5572920" y="253241"/>
          <a:ext cx="1505710" cy="79253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Семья</a:t>
          </a:r>
        </a:p>
      </dsp:txBody>
      <dsp:txXfrm>
        <a:off x="5793426" y="369306"/>
        <a:ext cx="1064698" cy="560408"/>
      </dsp:txXfrm>
    </dsp:sp>
    <dsp:sp modelId="{C609E844-81F7-4E42-8018-148A87A3B319}">
      <dsp:nvSpPr>
        <dsp:cNvPr id="0" name=""/>
        <dsp:cNvSpPr/>
      </dsp:nvSpPr>
      <dsp:spPr>
        <a:xfrm rot="20660256">
          <a:off x="5061229" y="1753866"/>
          <a:ext cx="1840370" cy="15456"/>
        </a:xfrm>
        <a:custGeom>
          <a:avLst/>
          <a:gdLst/>
          <a:ahLst/>
          <a:cxnLst/>
          <a:rect l="0" t="0" r="0" b="0"/>
          <a:pathLst>
            <a:path>
              <a:moveTo>
                <a:pt x="0" y="7728"/>
              </a:moveTo>
              <a:lnTo>
                <a:pt x="1840370"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935405" y="1715585"/>
        <a:ext cx="92018" cy="92018"/>
      </dsp:txXfrm>
    </dsp:sp>
    <dsp:sp modelId="{0DCA6255-9DCF-494E-B439-EAE851D246D7}">
      <dsp:nvSpPr>
        <dsp:cNvPr id="0" name=""/>
        <dsp:cNvSpPr/>
      </dsp:nvSpPr>
      <dsp:spPr>
        <a:xfrm>
          <a:off x="6772613" y="968525"/>
          <a:ext cx="1469635" cy="73040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Кадры</a:t>
          </a:r>
        </a:p>
      </dsp:txBody>
      <dsp:txXfrm>
        <a:off x="6987836" y="1075491"/>
        <a:ext cx="1039189" cy="516477"/>
      </dsp:txXfrm>
    </dsp:sp>
    <dsp:sp modelId="{7DB5B6BD-122D-4B6A-B58A-C5DF1DFBA5B5}">
      <dsp:nvSpPr>
        <dsp:cNvPr id="0" name=""/>
        <dsp:cNvSpPr/>
      </dsp:nvSpPr>
      <dsp:spPr>
        <a:xfrm rot="21435229">
          <a:off x="5140151" y="2152497"/>
          <a:ext cx="1560664" cy="15456"/>
        </a:xfrm>
        <a:custGeom>
          <a:avLst/>
          <a:gdLst/>
          <a:ahLst/>
          <a:cxnLst/>
          <a:rect l="0" t="0" r="0" b="0"/>
          <a:pathLst>
            <a:path>
              <a:moveTo>
                <a:pt x="0" y="7728"/>
              </a:moveTo>
              <a:lnTo>
                <a:pt x="1560664"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881466" y="2121208"/>
        <a:ext cx="78033" cy="78033"/>
      </dsp:txXfrm>
    </dsp:sp>
    <dsp:sp modelId="{D5BAB8E3-222C-437C-A71B-0CD48876BA8E}">
      <dsp:nvSpPr>
        <dsp:cNvPr id="0" name=""/>
        <dsp:cNvSpPr/>
      </dsp:nvSpPr>
      <dsp:spPr>
        <a:xfrm>
          <a:off x="6693569" y="1714474"/>
          <a:ext cx="1812256" cy="73040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Молодежь и дети</a:t>
          </a:r>
        </a:p>
      </dsp:txBody>
      <dsp:txXfrm>
        <a:off x="6958968" y="1821440"/>
        <a:ext cx="1281458" cy="516477"/>
      </dsp:txXfrm>
    </dsp:sp>
    <dsp:sp modelId="{F0654DB0-B38E-4BB1-A5DE-FC2296F68B90}">
      <dsp:nvSpPr>
        <dsp:cNvPr id="0" name=""/>
        <dsp:cNvSpPr/>
      </dsp:nvSpPr>
      <dsp:spPr>
        <a:xfrm rot="838917">
          <a:off x="5083501" y="2609906"/>
          <a:ext cx="1432156" cy="15456"/>
        </a:xfrm>
        <a:custGeom>
          <a:avLst/>
          <a:gdLst/>
          <a:ahLst/>
          <a:cxnLst/>
          <a:rect l="0" t="0" r="0" b="0"/>
          <a:pathLst>
            <a:path>
              <a:moveTo>
                <a:pt x="0" y="7728"/>
              </a:moveTo>
              <a:lnTo>
                <a:pt x="1432156"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763775" y="2581831"/>
        <a:ext cx="71607" cy="71607"/>
      </dsp:txXfrm>
    </dsp:sp>
    <dsp:sp modelId="{33F6D1DE-AF01-4953-BCAD-5B414EB7C5D6}">
      <dsp:nvSpPr>
        <dsp:cNvPr id="0" name=""/>
        <dsp:cNvSpPr/>
      </dsp:nvSpPr>
      <dsp:spPr>
        <a:xfrm>
          <a:off x="6416454" y="2519731"/>
          <a:ext cx="1712379" cy="929373"/>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Туризм и гостеприимство</a:t>
          </a:r>
        </a:p>
      </dsp:txBody>
      <dsp:txXfrm>
        <a:off x="6667226" y="2655835"/>
        <a:ext cx="1210835" cy="657165"/>
      </dsp:txXfrm>
    </dsp:sp>
    <dsp:sp modelId="{F7CAD477-280B-4584-8AAF-9C55D5D6A508}">
      <dsp:nvSpPr>
        <dsp:cNvPr id="0" name=""/>
        <dsp:cNvSpPr/>
      </dsp:nvSpPr>
      <dsp:spPr>
        <a:xfrm rot="1978011">
          <a:off x="4842128" y="3047822"/>
          <a:ext cx="1391379" cy="15456"/>
        </a:xfrm>
        <a:custGeom>
          <a:avLst/>
          <a:gdLst/>
          <a:ahLst/>
          <a:cxnLst/>
          <a:rect l="0" t="0" r="0" b="0"/>
          <a:pathLst>
            <a:path>
              <a:moveTo>
                <a:pt x="0" y="7728"/>
              </a:moveTo>
              <a:lnTo>
                <a:pt x="1391379"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503034" y="3020766"/>
        <a:ext cx="69568" cy="69568"/>
      </dsp:txXfrm>
    </dsp:sp>
    <dsp:sp modelId="{58BC006F-2188-4A6B-BFEF-0115DF3355CC}">
      <dsp:nvSpPr>
        <dsp:cNvPr id="0" name=""/>
        <dsp:cNvSpPr/>
      </dsp:nvSpPr>
      <dsp:spPr>
        <a:xfrm>
          <a:off x="5787754" y="3385936"/>
          <a:ext cx="1453829" cy="6063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Инфраструктура для жизни</a:t>
          </a:r>
        </a:p>
      </dsp:txBody>
      <dsp:txXfrm>
        <a:off x="6000662" y="3474737"/>
        <a:ext cx="1028013" cy="428769"/>
      </dsp:txXfrm>
    </dsp:sp>
    <dsp:sp modelId="{A3A39B2B-1AE6-4ACB-9DC2-2CD79F1992B2}">
      <dsp:nvSpPr>
        <dsp:cNvPr id="0" name=""/>
        <dsp:cNvSpPr/>
      </dsp:nvSpPr>
      <dsp:spPr>
        <a:xfrm rot="4309209">
          <a:off x="4228921" y="3286743"/>
          <a:ext cx="793002" cy="15456"/>
        </a:xfrm>
        <a:custGeom>
          <a:avLst/>
          <a:gdLst/>
          <a:ahLst/>
          <a:cxnLst/>
          <a:rect l="0" t="0" r="0" b="0"/>
          <a:pathLst>
            <a:path>
              <a:moveTo>
                <a:pt x="0" y="7728"/>
              </a:moveTo>
              <a:lnTo>
                <a:pt x="793002"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4605597" y="3274646"/>
        <a:ext cx="39650" cy="39650"/>
      </dsp:txXfrm>
    </dsp:sp>
    <dsp:sp modelId="{EB3ECBFF-8EC7-4749-9142-D7438D33D80C}">
      <dsp:nvSpPr>
        <dsp:cNvPr id="0" name=""/>
        <dsp:cNvSpPr/>
      </dsp:nvSpPr>
      <dsp:spPr>
        <a:xfrm>
          <a:off x="3828446" y="3668775"/>
          <a:ext cx="2079651" cy="73040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Беспилотные авиационный системы</a:t>
          </a:r>
        </a:p>
      </dsp:txBody>
      <dsp:txXfrm>
        <a:off x="4133004" y="3775741"/>
        <a:ext cx="1470535" cy="516477"/>
      </dsp:txXfrm>
    </dsp:sp>
    <dsp:sp modelId="{9AA99FC1-CB8C-4604-9291-8434CCC832A0}">
      <dsp:nvSpPr>
        <dsp:cNvPr id="0" name=""/>
        <dsp:cNvSpPr/>
      </dsp:nvSpPr>
      <dsp:spPr>
        <a:xfrm rot="7641306">
          <a:off x="3229487" y="3121849"/>
          <a:ext cx="739001" cy="15456"/>
        </a:xfrm>
        <a:custGeom>
          <a:avLst/>
          <a:gdLst/>
          <a:ahLst/>
          <a:cxnLst/>
          <a:rect l="0" t="0" r="0" b="0"/>
          <a:pathLst>
            <a:path>
              <a:moveTo>
                <a:pt x="0" y="7728"/>
              </a:moveTo>
              <a:lnTo>
                <a:pt x="739001"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3580513" y="3111102"/>
        <a:ext cx="36950" cy="36950"/>
      </dsp:txXfrm>
    </dsp:sp>
    <dsp:sp modelId="{350988F3-CEC3-44BD-9BB0-85C1DB83B191}">
      <dsp:nvSpPr>
        <dsp:cNvPr id="0" name=""/>
        <dsp:cNvSpPr/>
      </dsp:nvSpPr>
      <dsp:spPr>
        <a:xfrm>
          <a:off x="2399917" y="3398352"/>
          <a:ext cx="1430288" cy="73040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Экологическое благополучие</a:t>
          </a:r>
        </a:p>
      </dsp:txBody>
      <dsp:txXfrm>
        <a:off x="2609378" y="3505318"/>
        <a:ext cx="1011366" cy="516477"/>
      </dsp:txXfrm>
    </dsp:sp>
    <dsp:sp modelId="{F8FA18B0-DE3E-40BD-9FEC-CB7304A076BA}">
      <dsp:nvSpPr>
        <dsp:cNvPr id="0" name=""/>
        <dsp:cNvSpPr/>
      </dsp:nvSpPr>
      <dsp:spPr>
        <a:xfrm rot="9774036">
          <a:off x="2823242" y="2577143"/>
          <a:ext cx="662301" cy="15456"/>
        </a:xfrm>
        <a:custGeom>
          <a:avLst/>
          <a:gdLst/>
          <a:ahLst/>
          <a:cxnLst/>
          <a:rect l="0" t="0" r="0" b="0"/>
          <a:pathLst>
            <a:path>
              <a:moveTo>
                <a:pt x="0" y="7728"/>
              </a:moveTo>
              <a:lnTo>
                <a:pt x="662301"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3137835" y="2568314"/>
        <a:ext cx="33115" cy="33115"/>
      </dsp:txXfrm>
    </dsp:sp>
    <dsp:sp modelId="{2D7B8238-6A25-4271-B07B-C135EACE3571}">
      <dsp:nvSpPr>
        <dsp:cNvPr id="0" name=""/>
        <dsp:cNvSpPr/>
      </dsp:nvSpPr>
      <dsp:spPr>
        <a:xfrm>
          <a:off x="663254" y="2476308"/>
          <a:ext cx="2408124" cy="100900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Технологическое обеспечение продовольственной безопасности</a:t>
          </a:r>
        </a:p>
      </dsp:txBody>
      <dsp:txXfrm>
        <a:off x="1015916" y="2624074"/>
        <a:ext cx="1702800" cy="713477"/>
      </dsp:txXfrm>
    </dsp:sp>
    <dsp:sp modelId="{F05955F0-AB2E-45AC-8AAB-B42AF3700347}">
      <dsp:nvSpPr>
        <dsp:cNvPr id="0" name=""/>
        <dsp:cNvSpPr/>
      </dsp:nvSpPr>
      <dsp:spPr>
        <a:xfrm rot="11220192">
          <a:off x="2477216" y="2068349"/>
          <a:ext cx="951075" cy="15456"/>
        </a:xfrm>
        <a:custGeom>
          <a:avLst/>
          <a:gdLst/>
          <a:ahLst/>
          <a:cxnLst/>
          <a:rect l="0" t="0" r="0" b="0"/>
          <a:pathLst>
            <a:path>
              <a:moveTo>
                <a:pt x="0" y="7728"/>
              </a:moveTo>
              <a:lnTo>
                <a:pt x="951075"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2928977" y="2052301"/>
        <a:ext cx="47553" cy="47553"/>
      </dsp:txXfrm>
    </dsp:sp>
    <dsp:sp modelId="{D03FE1D1-5932-4145-A343-717BA214BA60}">
      <dsp:nvSpPr>
        <dsp:cNvPr id="0" name=""/>
        <dsp:cNvSpPr/>
      </dsp:nvSpPr>
      <dsp:spPr>
        <a:xfrm>
          <a:off x="796503" y="1551518"/>
          <a:ext cx="1718018" cy="73040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Эффективная конкурентная экономика</a:t>
          </a:r>
        </a:p>
      </dsp:txBody>
      <dsp:txXfrm>
        <a:off x="1048101" y="1658484"/>
        <a:ext cx="1214822" cy="516477"/>
      </dsp:txXfrm>
    </dsp:sp>
    <dsp:sp modelId="{B6486FED-0968-4B39-AE4C-9872FA24AD4E}">
      <dsp:nvSpPr>
        <dsp:cNvPr id="0" name=""/>
        <dsp:cNvSpPr/>
      </dsp:nvSpPr>
      <dsp:spPr>
        <a:xfrm rot="12168459">
          <a:off x="2178851" y="1639782"/>
          <a:ext cx="1386894" cy="15456"/>
        </a:xfrm>
        <a:custGeom>
          <a:avLst/>
          <a:gdLst/>
          <a:ahLst/>
          <a:cxnLst/>
          <a:rect l="0" t="0" r="0" b="0"/>
          <a:pathLst>
            <a:path>
              <a:moveTo>
                <a:pt x="0" y="7728"/>
              </a:moveTo>
              <a:lnTo>
                <a:pt x="1386894"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2837626" y="1612838"/>
        <a:ext cx="69344" cy="69344"/>
      </dsp:txXfrm>
    </dsp:sp>
    <dsp:sp modelId="{FEA3C195-481F-4ED0-92A0-ED747D3EC226}">
      <dsp:nvSpPr>
        <dsp:cNvPr id="0" name=""/>
        <dsp:cNvSpPr/>
      </dsp:nvSpPr>
      <dsp:spPr>
        <a:xfrm>
          <a:off x="395476" y="641162"/>
          <a:ext cx="2189614" cy="85037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Экономика данных и цифровая трансформация государства</a:t>
          </a:r>
        </a:p>
      </dsp:txBody>
      <dsp:txXfrm>
        <a:off x="716138" y="765696"/>
        <a:ext cx="1548290" cy="601304"/>
      </dsp:txXfrm>
    </dsp:sp>
    <dsp:sp modelId="{4A99264E-FF3B-488A-80A1-374CDD82E392}">
      <dsp:nvSpPr>
        <dsp:cNvPr id="0" name=""/>
        <dsp:cNvSpPr/>
      </dsp:nvSpPr>
      <dsp:spPr>
        <a:xfrm rot="13621860">
          <a:off x="2658558" y="1193207"/>
          <a:ext cx="1306619" cy="15456"/>
        </a:xfrm>
        <a:custGeom>
          <a:avLst/>
          <a:gdLst/>
          <a:ahLst/>
          <a:cxnLst/>
          <a:rect l="0" t="0" r="0" b="0"/>
          <a:pathLst>
            <a:path>
              <a:moveTo>
                <a:pt x="0" y="7728"/>
              </a:moveTo>
              <a:lnTo>
                <a:pt x="1306619"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3279202" y="1168270"/>
        <a:ext cx="65330" cy="65330"/>
      </dsp:txXfrm>
    </dsp:sp>
    <dsp:sp modelId="{18699D8A-DFF7-4438-A3C3-265088E309D0}">
      <dsp:nvSpPr>
        <dsp:cNvPr id="0" name=""/>
        <dsp:cNvSpPr/>
      </dsp:nvSpPr>
      <dsp:spPr>
        <a:xfrm>
          <a:off x="1687855" y="17968"/>
          <a:ext cx="1724526" cy="73040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Международная кооперация и экспорт</a:t>
          </a:r>
        </a:p>
      </dsp:txBody>
      <dsp:txXfrm>
        <a:off x="1940406" y="124934"/>
        <a:ext cx="1219424" cy="51647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drawing1.xml><?xml version="1.0" encoding="utf-8"?>
<c:userShapes xmlns:c="http://schemas.openxmlformats.org/drawingml/2006/chart">
  <cdr:relSizeAnchor xmlns:cdr="http://schemas.openxmlformats.org/drawingml/2006/chartDrawing">
    <cdr:from>
      <cdr:x>0.27179</cdr:x>
      <cdr:y>0.24741</cdr:y>
    </cdr:from>
    <cdr:to>
      <cdr:x>0.30101</cdr:x>
      <cdr:y>0.27619</cdr:y>
    </cdr:to>
    <cdr:sp macro="" textlink="">
      <cdr:nvSpPr>
        <cdr:cNvPr id="2" name="Правая фигурная скобка 1"/>
        <cdr:cNvSpPr/>
      </cdr:nvSpPr>
      <cdr:spPr>
        <a:xfrm xmlns:a="http://schemas.openxmlformats.org/drawingml/2006/main" rot="16200000">
          <a:off x="2341952" y="1290416"/>
          <a:ext cx="155448" cy="246888"/>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0.10833</cdr:x>
      <cdr:y>0.74389</cdr:y>
    </cdr:from>
    <cdr:to>
      <cdr:x>0.90833</cdr:x>
      <cdr:y>0.91332</cdr:y>
    </cdr:to>
    <cdr:sp macro="" textlink="">
      <cdr:nvSpPr>
        <cdr:cNvPr id="5" name="TextBox 4"/>
        <cdr:cNvSpPr txBox="1"/>
      </cdr:nvSpPr>
      <cdr:spPr>
        <a:xfrm xmlns:a="http://schemas.openxmlformats.org/drawingml/2006/main">
          <a:off x="936104" y="4014763"/>
          <a:ext cx="691276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latin typeface="Arial" panose="020B0604020202020204" pitchFamily="34" charset="0"/>
          </a:endParaRPr>
        </a:p>
      </cdr:txBody>
    </cdr:sp>
  </cdr:relSizeAnchor>
  <cdr:relSizeAnchor xmlns:cdr="http://schemas.openxmlformats.org/drawingml/2006/chartDrawing">
    <cdr:from>
      <cdr:x>0.03824</cdr:x>
      <cdr:y>0.75723</cdr:y>
    </cdr:from>
    <cdr:to>
      <cdr:x>0.95833</cdr:x>
      <cdr:y>0.85063</cdr:y>
    </cdr:to>
    <cdr:sp macro="" textlink="">
      <cdr:nvSpPr>
        <cdr:cNvPr id="6" name="TextBox 5"/>
        <cdr:cNvSpPr txBox="1"/>
      </cdr:nvSpPr>
      <cdr:spPr>
        <a:xfrm xmlns:a="http://schemas.openxmlformats.org/drawingml/2006/main">
          <a:off x="330432" y="4086771"/>
          <a:ext cx="7950487"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latin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0.01141</cdr:x>
      <cdr:y>0.02493</cdr:y>
    </cdr:from>
    <cdr:to>
      <cdr:x>0.15657</cdr:x>
      <cdr:y>0.08822</cdr:y>
    </cdr:to>
    <cdr:sp macro="" textlink="">
      <cdr:nvSpPr>
        <cdr:cNvPr id="2" name="TextBox 1"/>
        <cdr:cNvSpPr txBox="1"/>
      </cdr:nvSpPr>
      <cdr:spPr>
        <a:xfrm xmlns:a="http://schemas.openxmlformats.org/drawingml/2006/main">
          <a:off x="97210" y="137751"/>
          <a:ext cx="1236780" cy="34974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ru-RU" sz="2000" b="1" i="1" u="sng" dirty="0">
              <a:latin typeface="Arial" panose="020B0604020202020204" pitchFamily="34" charset="0"/>
              <a:cs typeface="Arial" panose="020B0604020202020204" pitchFamily="34" charset="0"/>
            </a:rPr>
            <a:t>млрд. руб</a:t>
          </a:r>
          <a:r>
            <a:rPr lang="ru-RU" sz="2000" b="1" i="1" u="sng" dirty="0">
              <a:latin typeface="Arial" panose="020B0604020202020204" pitchFamily="34" charset="0"/>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1" y="20"/>
            <a:ext cx="2946400" cy="498475"/>
          </a:xfrm>
          <a:prstGeom prst="rect">
            <a:avLst/>
          </a:prstGeom>
        </p:spPr>
        <p:txBody>
          <a:bodyPr vert="horz" lIns="91265" tIns="45634" rIns="91265" bIns="45634" rtlCol="0"/>
          <a:lstStyle>
            <a:lvl1pPr algn="l">
              <a:defRPr sz="1200"/>
            </a:lvl1pPr>
          </a:lstStyle>
          <a:p>
            <a:endParaRPr lang="ru-RU"/>
          </a:p>
        </p:txBody>
      </p:sp>
      <p:sp>
        <p:nvSpPr>
          <p:cNvPr id="3" name="Дата 2"/>
          <p:cNvSpPr>
            <a:spLocks noGrp="1"/>
          </p:cNvSpPr>
          <p:nvPr>
            <p:ph type="dt" sz="quarter" idx="1"/>
          </p:nvPr>
        </p:nvSpPr>
        <p:spPr>
          <a:xfrm>
            <a:off x="3849695" y="20"/>
            <a:ext cx="2946400" cy="498475"/>
          </a:xfrm>
          <a:prstGeom prst="rect">
            <a:avLst/>
          </a:prstGeom>
        </p:spPr>
        <p:txBody>
          <a:bodyPr vert="horz" lIns="91265" tIns="45634" rIns="91265" bIns="45634" rtlCol="0"/>
          <a:lstStyle>
            <a:lvl1pPr algn="r">
              <a:defRPr sz="1200"/>
            </a:lvl1pPr>
          </a:lstStyle>
          <a:p>
            <a:fld id="{D4373EE2-D04A-4BFE-8F6E-E70650417D14}" type="datetimeFigureOut">
              <a:rPr lang="ru-RU" smtClean="0"/>
              <a:pPr/>
              <a:t>13.05.2026</a:t>
            </a:fld>
            <a:endParaRPr lang="ru-RU"/>
          </a:p>
        </p:txBody>
      </p:sp>
      <p:sp>
        <p:nvSpPr>
          <p:cNvPr id="4" name="Нижний колонтитул 3"/>
          <p:cNvSpPr>
            <a:spLocks noGrp="1"/>
          </p:cNvSpPr>
          <p:nvPr>
            <p:ph type="ftr" sz="quarter" idx="2"/>
          </p:nvPr>
        </p:nvSpPr>
        <p:spPr>
          <a:xfrm>
            <a:off x="11" y="9429774"/>
            <a:ext cx="2946400" cy="498475"/>
          </a:xfrm>
          <a:prstGeom prst="rect">
            <a:avLst/>
          </a:prstGeom>
        </p:spPr>
        <p:txBody>
          <a:bodyPr vert="horz" lIns="91265" tIns="45634" rIns="91265" bIns="45634" rtlCol="0" anchor="b"/>
          <a:lstStyle>
            <a:lvl1pPr algn="l">
              <a:defRPr sz="1200"/>
            </a:lvl1pPr>
          </a:lstStyle>
          <a:p>
            <a:endParaRPr lang="ru-RU"/>
          </a:p>
        </p:txBody>
      </p:sp>
      <p:sp>
        <p:nvSpPr>
          <p:cNvPr id="5" name="Номер слайда 4"/>
          <p:cNvSpPr>
            <a:spLocks noGrp="1"/>
          </p:cNvSpPr>
          <p:nvPr>
            <p:ph type="sldNum" sz="quarter" idx="3"/>
          </p:nvPr>
        </p:nvSpPr>
        <p:spPr>
          <a:xfrm>
            <a:off x="3849695" y="9429774"/>
            <a:ext cx="2946400" cy="498475"/>
          </a:xfrm>
          <a:prstGeom prst="rect">
            <a:avLst/>
          </a:prstGeom>
        </p:spPr>
        <p:txBody>
          <a:bodyPr vert="horz" lIns="91265" tIns="45634" rIns="91265" bIns="45634" rtlCol="0" anchor="b"/>
          <a:lstStyle>
            <a:lvl1pPr algn="r">
              <a:defRPr sz="1200"/>
            </a:lvl1pPr>
          </a:lstStyle>
          <a:p>
            <a:fld id="{328CE669-232C-4296-A2E0-AD849B2A5428}" type="slidenum">
              <a:rPr lang="ru-RU" smtClean="0"/>
              <a:pPr/>
              <a:t>‹#›</a:t>
            </a:fld>
            <a:endParaRPr lang="ru-RU"/>
          </a:p>
        </p:txBody>
      </p:sp>
    </p:spTree>
    <p:extLst>
      <p:ext uri="{BB962C8B-B14F-4D97-AF65-F5344CB8AC3E}">
        <p14:creationId xmlns:p14="http://schemas.microsoft.com/office/powerpoint/2010/main" val="3117484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7" y="6"/>
            <a:ext cx="2945659" cy="498135"/>
          </a:xfrm>
          <a:prstGeom prst="rect">
            <a:avLst/>
          </a:prstGeom>
        </p:spPr>
        <p:txBody>
          <a:bodyPr vert="horz" lIns="91265" tIns="45634" rIns="91265" bIns="45634" rtlCol="0"/>
          <a:lstStyle>
            <a:lvl1pPr algn="l">
              <a:defRPr sz="1200"/>
            </a:lvl1pPr>
          </a:lstStyle>
          <a:p>
            <a:endParaRPr lang="ru-RU"/>
          </a:p>
        </p:txBody>
      </p:sp>
      <p:sp>
        <p:nvSpPr>
          <p:cNvPr id="3" name="Дата 2"/>
          <p:cNvSpPr>
            <a:spLocks noGrp="1"/>
          </p:cNvSpPr>
          <p:nvPr>
            <p:ph type="dt" idx="1"/>
          </p:nvPr>
        </p:nvSpPr>
        <p:spPr>
          <a:xfrm>
            <a:off x="3850472" y="6"/>
            <a:ext cx="2945659" cy="498135"/>
          </a:xfrm>
          <a:prstGeom prst="rect">
            <a:avLst/>
          </a:prstGeom>
        </p:spPr>
        <p:txBody>
          <a:bodyPr vert="horz" lIns="91265" tIns="45634" rIns="91265" bIns="45634" rtlCol="0"/>
          <a:lstStyle>
            <a:lvl1pPr algn="r">
              <a:defRPr sz="1200"/>
            </a:lvl1pPr>
          </a:lstStyle>
          <a:p>
            <a:fld id="{E63DC4C7-2454-44C7-8585-B677AF5396A9}" type="datetimeFigureOut">
              <a:rPr lang="ru-RU" smtClean="0"/>
              <a:pPr/>
              <a:t>13.05.2026</a:t>
            </a:fld>
            <a:endParaRPr lang="ru-RU"/>
          </a:p>
        </p:txBody>
      </p:sp>
      <p:sp>
        <p:nvSpPr>
          <p:cNvPr id="4" name="Образ слайда 3"/>
          <p:cNvSpPr>
            <a:spLocks noGrp="1" noRot="1" noChangeAspect="1"/>
          </p:cNvSpPr>
          <p:nvPr>
            <p:ph type="sldImg" idx="2"/>
          </p:nvPr>
        </p:nvSpPr>
        <p:spPr>
          <a:xfrm>
            <a:off x="1166813" y="1239838"/>
            <a:ext cx="4464050" cy="3348037"/>
          </a:xfrm>
          <a:prstGeom prst="rect">
            <a:avLst/>
          </a:prstGeom>
          <a:noFill/>
          <a:ln w="12700">
            <a:solidFill>
              <a:prstClr val="black"/>
            </a:solidFill>
          </a:ln>
        </p:spPr>
        <p:txBody>
          <a:bodyPr vert="horz" lIns="91265" tIns="45634" rIns="91265" bIns="45634" rtlCol="0" anchor="ctr"/>
          <a:lstStyle/>
          <a:p>
            <a:endParaRPr lang="ru-RU"/>
          </a:p>
        </p:txBody>
      </p:sp>
      <p:sp>
        <p:nvSpPr>
          <p:cNvPr id="5" name="Заметки 4"/>
          <p:cNvSpPr>
            <a:spLocks noGrp="1"/>
          </p:cNvSpPr>
          <p:nvPr>
            <p:ph type="body" sz="quarter" idx="3"/>
          </p:nvPr>
        </p:nvSpPr>
        <p:spPr>
          <a:xfrm>
            <a:off x="679768" y="4777982"/>
            <a:ext cx="5438140" cy="3909239"/>
          </a:xfrm>
          <a:prstGeom prst="rect">
            <a:avLst/>
          </a:prstGeom>
        </p:spPr>
        <p:txBody>
          <a:bodyPr vert="horz" lIns="91265" tIns="45634" rIns="91265" bIns="45634"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7" y="9430109"/>
            <a:ext cx="2945659" cy="498134"/>
          </a:xfrm>
          <a:prstGeom prst="rect">
            <a:avLst/>
          </a:prstGeom>
        </p:spPr>
        <p:txBody>
          <a:bodyPr vert="horz" lIns="91265" tIns="45634" rIns="91265" bIns="45634" rtlCol="0" anchor="b"/>
          <a:lstStyle>
            <a:lvl1pPr algn="l">
              <a:defRPr sz="1200"/>
            </a:lvl1pPr>
          </a:lstStyle>
          <a:p>
            <a:endParaRPr lang="ru-RU"/>
          </a:p>
        </p:txBody>
      </p:sp>
      <p:sp>
        <p:nvSpPr>
          <p:cNvPr id="7" name="Номер слайда 6"/>
          <p:cNvSpPr>
            <a:spLocks noGrp="1"/>
          </p:cNvSpPr>
          <p:nvPr>
            <p:ph type="sldNum" sz="quarter" idx="5"/>
          </p:nvPr>
        </p:nvSpPr>
        <p:spPr>
          <a:xfrm>
            <a:off x="3850472" y="9430109"/>
            <a:ext cx="2945659" cy="498134"/>
          </a:xfrm>
          <a:prstGeom prst="rect">
            <a:avLst/>
          </a:prstGeom>
        </p:spPr>
        <p:txBody>
          <a:bodyPr vert="horz" lIns="91265" tIns="45634" rIns="91265" bIns="45634" rtlCol="0" anchor="b"/>
          <a:lstStyle>
            <a:lvl1pPr algn="r">
              <a:defRPr sz="1200"/>
            </a:lvl1pPr>
          </a:lstStyle>
          <a:p>
            <a:fld id="{849F7FE9-D755-4687-8750-6635378F626B}" type="slidenum">
              <a:rPr lang="ru-RU" smtClean="0"/>
              <a:pPr/>
              <a:t>‹#›</a:t>
            </a:fld>
            <a:endParaRPr lang="ru-RU"/>
          </a:p>
        </p:txBody>
      </p:sp>
    </p:spTree>
    <p:extLst>
      <p:ext uri="{BB962C8B-B14F-4D97-AF65-F5344CB8AC3E}">
        <p14:creationId xmlns:p14="http://schemas.microsoft.com/office/powerpoint/2010/main" val="398742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Обращение Министра</a:t>
            </a:r>
          </a:p>
        </p:txBody>
      </p:sp>
      <p:sp>
        <p:nvSpPr>
          <p:cNvPr id="4" name="Номер слайда 3"/>
          <p:cNvSpPr>
            <a:spLocks noGrp="1"/>
          </p:cNvSpPr>
          <p:nvPr>
            <p:ph type="sldNum" sz="quarter" idx="10"/>
          </p:nvPr>
        </p:nvSpPr>
        <p:spPr/>
        <p:txBody>
          <a:bodyPr/>
          <a:lstStyle/>
          <a:p>
            <a:fld id="{849F7FE9-D755-4687-8750-6635378F626B}" type="slidenum">
              <a:rPr lang="ru-RU" smtClean="0"/>
              <a:pPr/>
              <a:t>2</a:t>
            </a:fld>
            <a:endParaRPr lang="ru-RU"/>
          </a:p>
        </p:txBody>
      </p:sp>
    </p:spTree>
    <p:extLst>
      <p:ext uri="{BB962C8B-B14F-4D97-AF65-F5344CB8AC3E}">
        <p14:creationId xmlns:p14="http://schemas.microsoft.com/office/powerpoint/2010/main" val="414390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Обращение Министра</a:t>
            </a:r>
          </a:p>
        </p:txBody>
      </p:sp>
      <p:sp>
        <p:nvSpPr>
          <p:cNvPr id="4" name="Номер слайда 3"/>
          <p:cNvSpPr>
            <a:spLocks noGrp="1"/>
          </p:cNvSpPr>
          <p:nvPr>
            <p:ph type="sldNum" sz="quarter" idx="10"/>
          </p:nvPr>
        </p:nvSpPr>
        <p:spPr/>
        <p:txBody>
          <a:bodyPr/>
          <a:lstStyle/>
          <a:p>
            <a:fld id="{849F7FE9-D755-4687-8750-6635378F626B}" type="slidenum">
              <a:rPr lang="ru-RU" smtClean="0"/>
              <a:pPr/>
              <a:t>3</a:t>
            </a:fld>
            <a:endParaRPr lang="ru-RU"/>
          </a:p>
        </p:txBody>
      </p:sp>
    </p:spTree>
    <p:extLst>
      <p:ext uri="{BB962C8B-B14F-4D97-AF65-F5344CB8AC3E}">
        <p14:creationId xmlns:p14="http://schemas.microsoft.com/office/powerpoint/2010/main" val="108842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13</a:t>
            </a:fld>
            <a:endParaRPr lang="ru-RU" dirty="0"/>
          </a:p>
        </p:txBody>
      </p:sp>
    </p:spTree>
    <p:extLst>
      <p:ext uri="{BB962C8B-B14F-4D97-AF65-F5344CB8AC3E}">
        <p14:creationId xmlns:p14="http://schemas.microsoft.com/office/powerpoint/2010/main" val="110779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15</a:t>
            </a:fld>
            <a:endParaRPr lang="ru-RU"/>
          </a:p>
        </p:txBody>
      </p:sp>
    </p:spTree>
    <p:extLst>
      <p:ext uri="{BB962C8B-B14F-4D97-AF65-F5344CB8AC3E}">
        <p14:creationId xmlns:p14="http://schemas.microsoft.com/office/powerpoint/2010/main" val="85888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94</a:t>
            </a:fld>
            <a:endParaRPr lang="ru-RU"/>
          </a:p>
        </p:txBody>
      </p:sp>
    </p:spTree>
    <p:extLst>
      <p:ext uri="{BB962C8B-B14F-4D97-AF65-F5344CB8AC3E}">
        <p14:creationId xmlns:p14="http://schemas.microsoft.com/office/powerpoint/2010/main" val="390825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95</a:t>
            </a:fld>
            <a:endParaRPr lang="ru-RU"/>
          </a:p>
        </p:txBody>
      </p:sp>
    </p:spTree>
    <p:extLst>
      <p:ext uri="{BB962C8B-B14F-4D97-AF65-F5344CB8AC3E}">
        <p14:creationId xmlns:p14="http://schemas.microsoft.com/office/powerpoint/2010/main" val="95124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116</a:t>
            </a:fld>
            <a:endParaRPr lang="ru-RU"/>
          </a:p>
        </p:txBody>
      </p:sp>
    </p:spTree>
    <p:extLst>
      <p:ext uri="{BB962C8B-B14F-4D97-AF65-F5344CB8AC3E}">
        <p14:creationId xmlns:p14="http://schemas.microsoft.com/office/powerpoint/2010/main" val="3809755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117</a:t>
            </a:fld>
            <a:endParaRPr lang="ru-RU"/>
          </a:p>
        </p:txBody>
      </p:sp>
    </p:spTree>
    <p:extLst>
      <p:ext uri="{BB962C8B-B14F-4D97-AF65-F5344CB8AC3E}">
        <p14:creationId xmlns:p14="http://schemas.microsoft.com/office/powerpoint/2010/main" val="354210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10.bin"/><Relationship Id="rId18" Type="http://schemas.openxmlformats.org/officeDocument/2006/relationships/oleObject" Target="../embeddings/oleObject15.bin"/><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9.bin"/><Relationship Id="rId17" Type="http://schemas.openxmlformats.org/officeDocument/2006/relationships/oleObject" Target="../embeddings/oleObject14.bin"/><Relationship Id="rId2" Type="http://schemas.openxmlformats.org/officeDocument/2006/relationships/slideMaster" Target="../slideMasters/slideMaster1.xml"/><Relationship Id="rId16" Type="http://schemas.openxmlformats.org/officeDocument/2006/relationships/oleObject" Target="../embeddings/oleObject13.bin"/><Relationship Id="rId20" Type="http://schemas.openxmlformats.org/officeDocument/2006/relationships/image" Target="../media/image2.emf"/><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5" Type="http://schemas.openxmlformats.org/officeDocument/2006/relationships/oleObject" Target="../embeddings/oleObject12.bin"/><Relationship Id="rId10" Type="http://schemas.openxmlformats.org/officeDocument/2006/relationships/oleObject" Target="../embeddings/oleObject7.bin"/><Relationship Id="rId19" Type="http://schemas.openxmlformats.org/officeDocument/2006/relationships/oleObject" Target="../embeddings/oleObject16.bin"/><Relationship Id="rId4" Type="http://schemas.openxmlformats.org/officeDocument/2006/relationships/image" Target="../media/image1.emf"/><Relationship Id="rId9" Type="http://schemas.openxmlformats.org/officeDocument/2006/relationships/oleObject" Target="../embeddings/oleObject6.bin"/><Relationship Id="rId14" Type="http://schemas.openxmlformats.org/officeDocument/2006/relationships/oleObject" Target="../embeddings/oleObject11.bin"/></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oleObject" Target="../embeddings/oleObject26.bin"/><Relationship Id="rId18" Type="http://schemas.openxmlformats.org/officeDocument/2006/relationships/oleObject" Target="../embeddings/oleObject31.bin"/><Relationship Id="rId3" Type="http://schemas.openxmlformats.org/officeDocument/2006/relationships/oleObject" Target="../embeddings/oleObject17.bin"/><Relationship Id="rId7" Type="http://schemas.openxmlformats.org/officeDocument/2006/relationships/oleObject" Target="../embeddings/oleObject20.bin"/><Relationship Id="rId12" Type="http://schemas.openxmlformats.org/officeDocument/2006/relationships/oleObject" Target="../embeddings/oleObject25.bin"/><Relationship Id="rId17" Type="http://schemas.openxmlformats.org/officeDocument/2006/relationships/oleObject" Target="../embeddings/oleObject30.bin"/><Relationship Id="rId2" Type="http://schemas.openxmlformats.org/officeDocument/2006/relationships/slideMaster" Target="../slideMasters/slideMaster1.xml"/><Relationship Id="rId16" Type="http://schemas.openxmlformats.org/officeDocument/2006/relationships/oleObject" Target="../embeddings/oleObject29.bin"/><Relationship Id="rId20" Type="http://schemas.openxmlformats.org/officeDocument/2006/relationships/image" Target="../media/image2.emf"/><Relationship Id="rId1" Type="http://schemas.openxmlformats.org/officeDocument/2006/relationships/vmlDrawing" Target="../drawings/vmlDrawing2.vml"/><Relationship Id="rId6" Type="http://schemas.openxmlformats.org/officeDocument/2006/relationships/oleObject" Target="../embeddings/oleObject19.bin"/><Relationship Id="rId11" Type="http://schemas.openxmlformats.org/officeDocument/2006/relationships/oleObject" Target="../embeddings/oleObject24.bin"/><Relationship Id="rId5" Type="http://schemas.openxmlformats.org/officeDocument/2006/relationships/oleObject" Target="../embeddings/oleObject18.bin"/><Relationship Id="rId15" Type="http://schemas.openxmlformats.org/officeDocument/2006/relationships/oleObject" Target="../embeddings/oleObject28.bin"/><Relationship Id="rId10" Type="http://schemas.openxmlformats.org/officeDocument/2006/relationships/oleObject" Target="../embeddings/oleObject23.bin"/><Relationship Id="rId19" Type="http://schemas.openxmlformats.org/officeDocument/2006/relationships/oleObject" Target="../embeddings/oleObject32.bin"/><Relationship Id="rId4" Type="http://schemas.openxmlformats.org/officeDocument/2006/relationships/image" Target="../media/image1.emf"/><Relationship Id="rId9" Type="http://schemas.openxmlformats.org/officeDocument/2006/relationships/oleObject" Target="../embeddings/oleObject22.bin"/><Relationship Id="rId14" Type="http://schemas.openxmlformats.org/officeDocument/2006/relationships/oleObject" Target="../embeddings/oleObject27.bin"/></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oleObject" Target="../embeddings/oleObject42.bin"/><Relationship Id="rId18" Type="http://schemas.openxmlformats.org/officeDocument/2006/relationships/oleObject" Target="../embeddings/oleObject47.bin"/><Relationship Id="rId3" Type="http://schemas.openxmlformats.org/officeDocument/2006/relationships/oleObject" Target="../embeddings/oleObject33.bin"/><Relationship Id="rId7" Type="http://schemas.openxmlformats.org/officeDocument/2006/relationships/oleObject" Target="../embeddings/oleObject36.bin"/><Relationship Id="rId12" Type="http://schemas.openxmlformats.org/officeDocument/2006/relationships/oleObject" Target="../embeddings/oleObject41.bin"/><Relationship Id="rId17" Type="http://schemas.openxmlformats.org/officeDocument/2006/relationships/oleObject" Target="../embeddings/oleObject46.bin"/><Relationship Id="rId2" Type="http://schemas.openxmlformats.org/officeDocument/2006/relationships/slideMaster" Target="../slideMasters/slideMaster1.xml"/><Relationship Id="rId16" Type="http://schemas.openxmlformats.org/officeDocument/2006/relationships/oleObject" Target="../embeddings/oleObject45.bin"/><Relationship Id="rId20" Type="http://schemas.openxmlformats.org/officeDocument/2006/relationships/image" Target="../media/image2.emf"/><Relationship Id="rId1" Type="http://schemas.openxmlformats.org/officeDocument/2006/relationships/vmlDrawing" Target="../drawings/vmlDrawing3.vml"/><Relationship Id="rId6" Type="http://schemas.openxmlformats.org/officeDocument/2006/relationships/oleObject" Target="../embeddings/oleObject35.bin"/><Relationship Id="rId11" Type="http://schemas.openxmlformats.org/officeDocument/2006/relationships/oleObject" Target="../embeddings/oleObject40.bin"/><Relationship Id="rId5" Type="http://schemas.openxmlformats.org/officeDocument/2006/relationships/oleObject" Target="../embeddings/oleObject34.bin"/><Relationship Id="rId15" Type="http://schemas.openxmlformats.org/officeDocument/2006/relationships/oleObject" Target="../embeddings/oleObject44.bin"/><Relationship Id="rId10" Type="http://schemas.openxmlformats.org/officeDocument/2006/relationships/oleObject" Target="../embeddings/oleObject39.bin"/><Relationship Id="rId19" Type="http://schemas.openxmlformats.org/officeDocument/2006/relationships/oleObject" Target="../embeddings/oleObject48.bin"/><Relationship Id="rId4" Type="http://schemas.openxmlformats.org/officeDocument/2006/relationships/image" Target="../media/image1.emf"/><Relationship Id="rId9" Type="http://schemas.openxmlformats.org/officeDocument/2006/relationships/oleObject" Target="../embeddings/oleObject38.bin"/><Relationship Id="rId14" Type="http://schemas.openxmlformats.org/officeDocument/2006/relationships/oleObject" Target="../embeddings/oleObject43.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46539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110919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85006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Титульный слайд МФ РТ 2015">
    <p:spTree>
      <p:nvGrpSpPr>
        <p:cNvPr id="1" name=""/>
        <p:cNvGrpSpPr/>
        <p:nvPr/>
      </p:nvGrpSpPr>
      <p:grpSpPr>
        <a:xfrm>
          <a:off x="0" y="0"/>
          <a:ext cx="0" cy="0"/>
          <a:chOff x="0" y="0"/>
          <a:chExt cx="0" cy="0"/>
        </a:xfrm>
      </p:grpSpPr>
      <p:grpSp>
        <p:nvGrpSpPr>
          <p:cNvPr id="7" name="Группа 6"/>
          <p:cNvGrpSpPr/>
          <p:nvPr userDrawn="1"/>
        </p:nvGrpSpPr>
        <p:grpSpPr>
          <a:xfrm>
            <a:off x="53266" y="0"/>
            <a:ext cx="399495" cy="6858000"/>
            <a:chOff x="0" y="0"/>
            <a:chExt cx="380929" cy="6593882"/>
          </a:xfrm>
        </p:grpSpPr>
        <p:graphicFrame>
          <p:nvGraphicFramePr>
            <p:cNvPr id="8" name="Объект 7"/>
            <p:cNvGraphicFramePr>
              <a:graphicFrameLocks noChangeAspect="1"/>
            </p:cNvGraphicFramePr>
            <p:nvPr>
              <p:extLst>
                <p:ext uri="{D42A27DB-BD31-4B8C-83A1-F6EECF244321}">
                  <p14:modId xmlns:p14="http://schemas.microsoft.com/office/powerpoint/2010/main" val="1088080092"/>
                </p:ext>
              </p:extLst>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222754" r:id="rId3" imgW="1388213" imgH="1856520" progId="">
                    <p:embed/>
                  </p:oleObj>
                </mc:Choice>
                <mc:Fallback>
                  <p:oleObj r:id="rId3" imgW="1388213" imgH="1856520" progId="">
                    <p:embed/>
                    <p:pic>
                      <p:nvPicPr>
                        <p:cNvPr id="0" name="Picture 8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3597040311"/>
                </p:ext>
              </p:extLst>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222755" r:id="rId5" imgW="1388213" imgH="1856520" progId="">
                    <p:embed/>
                  </p:oleObj>
                </mc:Choice>
                <mc:Fallback>
                  <p:oleObj r:id="rId5" imgW="1388213" imgH="1856520" progId="">
                    <p:embed/>
                    <p:pic>
                      <p:nvPicPr>
                        <p:cNvPr id="0" name="Picture 8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3268869210"/>
                </p:ext>
              </p:extLst>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222756" r:id="rId6" imgW="1388213" imgH="1856520" progId="">
                    <p:embed/>
                  </p:oleObj>
                </mc:Choice>
                <mc:Fallback>
                  <p:oleObj r:id="rId6" imgW="1388213" imgH="1856520" progId="">
                    <p:embed/>
                    <p:pic>
                      <p:nvPicPr>
                        <p:cNvPr id="0" name="Picture 8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3020261216"/>
                </p:ext>
              </p:extLst>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222757" r:id="rId7" imgW="1388213" imgH="1856520" progId="">
                    <p:embed/>
                  </p:oleObj>
                </mc:Choice>
                <mc:Fallback>
                  <p:oleObj r:id="rId7" imgW="1388213" imgH="1856520" progId="">
                    <p:embed/>
                    <p:pic>
                      <p:nvPicPr>
                        <p:cNvPr id="0" name="Picture 8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2397539862"/>
                </p:ext>
              </p:extLst>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222758" r:id="rId8" imgW="1388213" imgH="1856520" progId="">
                    <p:embed/>
                  </p:oleObj>
                </mc:Choice>
                <mc:Fallback>
                  <p:oleObj r:id="rId8" imgW="1388213" imgH="1856520" progId="">
                    <p:embed/>
                    <p:pic>
                      <p:nvPicPr>
                        <p:cNvPr id="0" name="Picture 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313844075"/>
                </p:ext>
              </p:extLst>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222759" r:id="rId9" imgW="1388213" imgH="1856520" progId="">
                    <p:embed/>
                  </p:oleObj>
                </mc:Choice>
                <mc:Fallback>
                  <p:oleObj r:id="rId9" imgW="1388213" imgH="1856520" progId="">
                    <p:embed/>
                    <p:pic>
                      <p:nvPicPr>
                        <p:cNvPr id="0" name="Picture 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2163633722"/>
                </p:ext>
              </p:extLst>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222760" r:id="rId10" imgW="1388213" imgH="1856520" progId="">
                    <p:embed/>
                  </p:oleObj>
                </mc:Choice>
                <mc:Fallback>
                  <p:oleObj r:id="rId10" imgW="1388213" imgH="1856520" progId="">
                    <p:embed/>
                    <p:pic>
                      <p:nvPicPr>
                        <p:cNvPr id="0" name="Picture 8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3795386392"/>
                </p:ext>
              </p:extLst>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222761" r:id="rId11" imgW="1388213" imgH="1856520" progId="">
                    <p:embed/>
                  </p:oleObj>
                </mc:Choice>
                <mc:Fallback>
                  <p:oleObj r:id="rId11" imgW="1388213" imgH="1856520" progId="">
                    <p:embed/>
                    <p:pic>
                      <p:nvPicPr>
                        <p:cNvPr id="0" name="Picture 8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ext uri="{D42A27DB-BD31-4B8C-83A1-F6EECF244321}">
                  <p14:modId xmlns:p14="http://schemas.microsoft.com/office/powerpoint/2010/main" val="1104894749"/>
                </p:ext>
              </p:extLst>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222762" r:id="rId12" imgW="1388213" imgH="1856520" progId="">
                    <p:embed/>
                  </p:oleObj>
                </mc:Choice>
                <mc:Fallback>
                  <p:oleObj r:id="rId12" imgW="1388213" imgH="1856520" progId="">
                    <p:embed/>
                    <p:pic>
                      <p:nvPicPr>
                        <p:cNvPr id="0" name="Picture 8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ext uri="{D42A27DB-BD31-4B8C-83A1-F6EECF244321}">
                  <p14:modId xmlns:p14="http://schemas.microsoft.com/office/powerpoint/2010/main" val="4158826935"/>
                </p:ext>
              </p:extLst>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222763" r:id="rId13" imgW="1388213" imgH="1856520" progId="">
                    <p:embed/>
                  </p:oleObj>
                </mc:Choice>
                <mc:Fallback>
                  <p:oleObj r:id="rId13" imgW="1388213" imgH="1856520" progId="">
                    <p:embed/>
                    <p:pic>
                      <p:nvPicPr>
                        <p:cNvPr id="0" name="Picture 8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ext uri="{D42A27DB-BD31-4B8C-83A1-F6EECF244321}">
                  <p14:modId xmlns:p14="http://schemas.microsoft.com/office/powerpoint/2010/main" val="2774149723"/>
                </p:ext>
              </p:extLst>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222764" r:id="rId14" imgW="1388213" imgH="1856520" progId="">
                    <p:embed/>
                  </p:oleObj>
                </mc:Choice>
                <mc:Fallback>
                  <p:oleObj r:id="rId14" imgW="1388213" imgH="1856520" progId="">
                    <p:embed/>
                    <p:pic>
                      <p:nvPicPr>
                        <p:cNvPr id="0" name="Picture 8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18"/>
            <p:cNvGraphicFramePr>
              <a:graphicFrameLocks noChangeAspect="1"/>
            </p:cNvGraphicFramePr>
            <p:nvPr>
              <p:extLst>
                <p:ext uri="{D42A27DB-BD31-4B8C-83A1-F6EECF244321}">
                  <p14:modId xmlns:p14="http://schemas.microsoft.com/office/powerpoint/2010/main" val="377554478"/>
                </p:ext>
              </p:extLst>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222765" r:id="rId15" imgW="1388213" imgH="1856520" progId="">
                    <p:embed/>
                  </p:oleObj>
                </mc:Choice>
                <mc:Fallback>
                  <p:oleObj r:id="rId15" imgW="1388213" imgH="1856520" progId="">
                    <p:embed/>
                    <p:pic>
                      <p:nvPicPr>
                        <p:cNvPr id="0" name="Picture 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19"/>
            <p:cNvGraphicFramePr>
              <a:graphicFrameLocks noChangeAspect="1"/>
            </p:cNvGraphicFramePr>
            <p:nvPr>
              <p:extLst>
                <p:ext uri="{D42A27DB-BD31-4B8C-83A1-F6EECF244321}">
                  <p14:modId xmlns:p14="http://schemas.microsoft.com/office/powerpoint/2010/main" val="2750162616"/>
                </p:ext>
              </p:extLst>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222766" r:id="rId16" imgW="1388213" imgH="1856520" progId="">
                    <p:embed/>
                  </p:oleObj>
                </mc:Choice>
                <mc:Fallback>
                  <p:oleObj r:id="rId16" imgW="1388213" imgH="1856520" progId="">
                    <p:embed/>
                    <p:pic>
                      <p:nvPicPr>
                        <p:cNvPr id="0" name="Picture 8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20"/>
            <p:cNvGraphicFramePr>
              <a:graphicFrameLocks noChangeAspect="1"/>
            </p:cNvGraphicFramePr>
            <p:nvPr>
              <p:extLst>
                <p:ext uri="{D42A27DB-BD31-4B8C-83A1-F6EECF244321}">
                  <p14:modId xmlns:p14="http://schemas.microsoft.com/office/powerpoint/2010/main" val="3272607346"/>
                </p:ext>
              </p:extLst>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222767" r:id="rId17" imgW="1388213" imgH="1856520" progId="">
                    <p:embed/>
                  </p:oleObj>
                </mc:Choice>
                <mc:Fallback>
                  <p:oleObj r:id="rId17" imgW="1388213" imgH="1856520" progId="">
                    <p:embed/>
                    <p:pic>
                      <p:nvPicPr>
                        <p:cNvPr id="0" name="Picture 8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21"/>
            <p:cNvGraphicFramePr>
              <a:graphicFrameLocks noChangeAspect="1"/>
            </p:cNvGraphicFramePr>
            <p:nvPr>
              <p:extLst>
                <p:ext uri="{D42A27DB-BD31-4B8C-83A1-F6EECF244321}">
                  <p14:modId xmlns:p14="http://schemas.microsoft.com/office/powerpoint/2010/main" val="4013551093"/>
                </p:ext>
              </p:extLst>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222768" r:id="rId18" imgW="1388213" imgH="1856520" progId="">
                    <p:embed/>
                  </p:oleObj>
                </mc:Choice>
                <mc:Fallback>
                  <p:oleObj r:id="rId18" imgW="1388213" imgH="1856520" progId="">
                    <p:embed/>
                    <p:pic>
                      <p:nvPicPr>
                        <p:cNvPr id="0" name="Picture 8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7" name="Объект 26"/>
          <p:cNvGraphicFramePr>
            <a:graphicFrameLocks noChangeAspect="1"/>
          </p:cNvGraphicFramePr>
          <p:nvPr userDrawn="1">
            <p:extLst>
              <p:ext uri="{D42A27DB-BD31-4B8C-83A1-F6EECF244321}">
                <p14:modId xmlns:p14="http://schemas.microsoft.com/office/powerpoint/2010/main" val="3204642642"/>
              </p:ext>
            </p:extLst>
          </p:nvPr>
        </p:nvGraphicFramePr>
        <p:xfrm>
          <a:off x="8341131" y="6069668"/>
          <a:ext cx="802869" cy="774635"/>
        </p:xfrm>
        <a:graphic>
          <a:graphicData uri="http://schemas.openxmlformats.org/presentationml/2006/ole">
            <mc:AlternateContent xmlns:mc="http://schemas.openxmlformats.org/markup-compatibility/2006">
              <mc:Choice xmlns:v="urn:schemas-microsoft-com:vml" Requires="v">
                <p:oleObj spid="_x0000_s222769" r:id="rId19" imgW="1805298" imgH="1741500" progId="">
                  <p:embed/>
                </p:oleObj>
              </mc:Choice>
              <mc:Fallback>
                <p:oleObj r:id="rId19" imgW="1805298" imgH="1741500" progId="">
                  <p:embed/>
                  <p:pic>
                    <p:nvPicPr>
                      <p:cNvPr id="0" name="Picture 8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41131" y="6069668"/>
                        <a:ext cx="802869"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Текст 36"/>
          <p:cNvSpPr>
            <a:spLocks noGrp="1"/>
          </p:cNvSpPr>
          <p:nvPr>
            <p:ph type="body" sz="quarter" idx="10" hasCustomPrompt="1"/>
          </p:nvPr>
        </p:nvSpPr>
        <p:spPr>
          <a:xfrm>
            <a:off x="514905" y="1869735"/>
            <a:ext cx="8528427" cy="914400"/>
          </a:xfrm>
        </p:spPr>
        <p:txBody>
          <a:bodyPr anchor="ctr">
            <a:normAutofit/>
          </a:bodyPr>
          <a:lstStyle>
            <a:lvl1pPr marL="0" indent="0" algn="ctr">
              <a:buNone/>
              <a:defRPr sz="3600" b="1"/>
            </a:lvl1pPr>
          </a:lstStyle>
          <a:p>
            <a:pPr lvl="0"/>
            <a:r>
              <a:rPr lang="ru-RU" dirty="0"/>
              <a:t>Заголовок слайда</a:t>
            </a:r>
          </a:p>
        </p:txBody>
      </p:sp>
      <p:sp>
        <p:nvSpPr>
          <p:cNvPr id="24" name="Текст 36"/>
          <p:cNvSpPr>
            <a:spLocks noGrp="1"/>
          </p:cNvSpPr>
          <p:nvPr>
            <p:ph type="body" sz="quarter" idx="11" hasCustomPrompt="1"/>
          </p:nvPr>
        </p:nvSpPr>
        <p:spPr>
          <a:xfrm>
            <a:off x="514905" y="2875640"/>
            <a:ext cx="8528427" cy="914400"/>
          </a:xfrm>
        </p:spPr>
        <p:txBody>
          <a:bodyPr anchor="ctr">
            <a:normAutofit/>
          </a:bodyPr>
          <a:lstStyle>
            <a:lvl1pPr marL="0" indent="0" algn="ctr">
              <a:buNone/>
              <a:defRPr sz="3600" b="1"/>
            </a:lvl1pPr>
          </a:lstStyle>
          <a:p>
            <a:pPr algn="ctr"/>
            <a:r>
              <a:rPr lang="ru-RU" sz="2800" b="1" dirty="0">
                <a:solidFill>
                  <a:schemeClr val="accent2"/>
                </a:solidFill>
              </a:rPr>
              <a:t>Министр финансов Республики Татарстан </a:t>
            </a:r>
            <a:br>
              <a:rPr lang="ru-RU" sz="2800" b="1" dirty="0">
                <a:solidFill>
                  <a:schemeClr val="accent2"/>
                </a:solidFill>
              </a:rPr>
            </a:br>
            <a:r>
              <a:rPr lang="ru-RU" sz="2800" b="1" dirty="0">
                <a:solidFill>
                  <a:schemeClr val="accent2"/>
                </a:solidFill>
              </a:rPr>
              <a:t>Р.Р.</a:t>
            </a:r>
            <a:r>
              <a:rPr lang="ru-RU" sz="2800" b="1" baseline="0" dirty="0">
                <a:solidFill>
                  <a:schemeClr val="accent2"/>
                </a:solidFill>
              </a:rPr>
              <a:t> </a:t>
            </a:r>
            <a:r>
              <a:rPr lang="ru-RU" sz="2800" b="1" dirty="0" err="1">
                <a:solidFill>
                  <a:schemeClr val="accent2"/>
                </a:solidFill>
              </a:rPr>
              <a:t>Гайзатуллин</a:t>
            </a:r>
            <a:endParaRPr lang="ru-RU" sz="2800" b="1" dirty="0">
              <a:solidFill>
                <a:schemeClr val="accent2"/>
              </a:solidFill>
            </a:endParaRPr>
          </a:p>
        </p:txBody>
      </p:sp>
      <p:sp>
        <p:nvSpPr>
          <p:cNvPr id="23" name="Дата 3"/>
          <p:cNvSpPr>
            <a:spLocks noGrp="1"/>
          </p:cNvSpPr>
          <p:nvPr>
            <p:ph type="dt" sz="half" idx="2"/>
          </p:nvPr>
        </p:nvSpPr>
        <p:spPr>
          <a:xfrm>
            <a:off x="3750418" y="6228778"/>
            <a:ext cx="2057400" cy="365125"/>
          </a:xfrm>
          <a:prstGeom prst="rect">
            <a:avLst/>
          </a:prstGeom>
        </p:spPr>
        <p:txBody>
          <a:bodyPr vert="horz" lIns="91440" tIns="45720" rIns="91440" bIns="45720" rtlCol="0" anchor="ctr"/>
          <a:lstStyle>
            <a:lvl1pPr algn="ctr">
              <a:defRPr sz="1600" b="1">
                <a:solidFill>
                  <a:schemeClr val="tx1"/>
                </a:solidFill>
              </a:defRPr>
            </a:lvl1pPr>
          </a:lstStyle>
          <a:p>
            <a:fld id="{CF264AD6-83EC-417C-A3DC-B7CFE9249401}" type="datetimeFigureOut">
              <a:rPr lang="ru-RU" smtClean="0"/>
              <a:pPr/>
              <a:t>13.05.2026</a:t>
            </a:fld>
            <a:endParaRPr lang="ru-RU"/>
          </a:p>
        </p:txBody>
      </p:sp>
    </p:spTree>
    <p:extLst>
      <p:ext uri="{BB962C8B-B14F-4D97-AF65-F5344CB8AC3E}">
        <p14:creationId xmlns:p14="http://schemas.microsoft.com/office/powerpoint/2010/main" val="2222073288"/>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Титульный слайд">
    <p:spTree>
      <p:nvGrpSpPr>
        <p:cNvPr id="1" name=""/>
        <p:cNvGrpSpPr/>
        <p:nvPr/>
      </p:nvGrpSpPr>
      <p:grpSpPr>
        <a:xfrm>
          <a:off x="0" y="0"/>
          <a:ext cx="0" cy="0"/>
          <a:chOff x="0" y="0"/>
          <a:chExt cx="0" cy="0"/>
        </a:xfrm>
      </p:grpSpPr>
      <p:grpSp>
        <p:nvGrpSpPr>
          <p:cNvPr id="7" name="Группа 6"/>
          <p:cNvGrpSpPr/>
          <p:nvPr userDrawn="1"/>
        </p:nvGrpSpPr>
        <p:grpSpPr>
          <a:xfrm>
            <a:off x="53266" y="0"/>
            <a:ext cx="399495" cy="6858000"/>
            <a:chOff x="0" y="0"/>
            <a:chExt cx="380929" cy="6593882"/>
          </a:xfrm>
        </p:grpSpPr>
        <p:graphicFrame>
          <p:nvGraphicFramePr>
            <p:cNvPr id="8" name="Объект 7"/>
            <p:cNvGraphicFramePr>
              <a:graphicFrameLocks noChangeAspect="1"/>
            </p:cNvGraphicFramePr>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221746" r:id="rId3" imgW="1388213" imgH="1856520" progId="">
                    <p:embed/>
                  </p:oleObj>
                </mc:Choice>
                <mc:Fallback>
                  <p:oleObj r:id="rId3" imgW="1388213" imgH="1856520" progId="">
                    <p:embed/>
                    <p:pic>
                      <p:nvPicPr>
                        <p:cNvPr id="0" name="Picture 8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221747" r:id="rId5" imgW="1388213" imgH="1856520" progId="">
                    <p:embed/>
                  </p:oleObj>
                </mc:Choice>
                <mc:Fallback>
                  <p:oleObj r:id="rId5" imgW="1388213" imgH="1856520" progId="">
                    <p:embed/>
                    <p:pic>
                      <p:nvPicPr>
                        <p:cNvPr id="0" name="Picture 8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221748" r:id="rId6" imgW="1388213" imgH="1856520" progId="">
                    <p:embed/>
                  </p:oleObj>
                </mc:Choice>
                <mc:Fallback>
                  <p:oleObj r:id="rId6" imgW="1388213" imgH="1856520" progId="">
                    <p:embed/>
                    <p:pic>
                      <p:nvPicPr>
                        <p:cNvPr id="0" name="Picture 8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221749" r:id="rId7" imgW="1388213" imgH="1856520" progId="">
                    <p:embed/>
                  </p:oleObj>
                </mc:Choice>
                <mc:Fallback>
                  <p:oleObj r:id="rId7" imgW="1388213" imgH="1856520" progId="">
                    <p:embed/>
                    <p:pic>
                      <p:nvPicPr>
                        <p:cNvPr id="0" name="Picture 8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221750" r:id="rId8" imgW="1388213" imgH="1856520" progId="">
                    <p:embed/>
                  </p:oleObj>
                </mc:Choice>
                <mc:Fallback>
                  <p:oleObj r:id="rId8" imgW="1388213" imgH="1856520" progId="">
                    <p:embed/>
                    <p:pic>
                      <p:nvPicPr>
                        <p:cNvPr id="0" name="Picture 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221751" r:id="rId9" imgW="1388213" imgH="1856520" progId="">
                    <p:embed/>
                  </p:oleObj>
                </mc:Choice>
                <mc:Fallback>
                  <p:oleObj r:id="rId9" imgW="1388213" imgH="1856520" progId="">
                    <p:embed/>
                    <p:pic>
                      <p:nvPicPr>
                        <p:cNvPr id="0" name="Picture 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221752" r:id="rId10" imgW="1388213" imgH="1856520" progId="">
                    <p:embed/>
                  </p:oleObj>
                </mc:Choice>
                <mc:Fallback>
                  <p:oleObj r:id="rId10" imgW="1388213" imgH="1856520" progId="">
                    <p:embed/>
                    <p:pic>
                      <p:nvPicPr>
                        <p:cNvPr id="0" name="Picture 8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221753" r:id="rId11" imgW="1388213" imgH="1856520" progId="">
                    <p:embed/>
                  </p:oleObj>
                </mc:Choice>
                <mc:Fallback>
                  <p:oleObj r:id="rId11" imgW="1388213" imgH="1856520" progId="">
                    <p:embed/>
                    <p:pic>
                      <p:nvPicPr>
                        <p:cNvPr id="0" name="Picture 8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221754" r:id="rId12" imgW="1388213" imgH="1856520" progId="">
                    <p:embed/>
                  </p:oleObj>
                </mc:Choice>
                <mc:Fallback>
                  <p:oleObj r:id="rId12" imgW="1388213" imgH="1856520" progId="">
                    <p:embed/>
                    <p:pic>
                      <p:nvPicPr>
                        <p:cNvPr id="0" name="Picture 8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221755" r:id="rId13" imgW="1388213" imgH="1856520" progId="">
                    <p:embed/>
                  </p:oleObj>
                </mc:Choice>
                <mc:Fallback>
                  <p:oleObj r:id="rId13" imgW="1388213" imgH="1856520" progId="">
                    <p:embed/>
                    <p:pic>
                      <p:nvPicPr>
                        <p:cNvPr id="0" name="Picture 8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221756" r:id="rId14" imgW="1388213" imgH="1856520" progId="">
                    <p:embed/>
                  </p:oleObj>
                </mc:Choice>
                <mc:Fallback>
                  <p:oleObj r:id="rId14" imgW="1388213" imgH="1856520" progId="">
                    <p:embed/>
                    <p:pic>
                      <p:nvPicPr>
                        <p:cNvPr id="0" name="Picture 8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18"/>
            <p:cNvGraphicFramePr>
              <a:graphicFrameLocks noChangeAspect="1"/>
            </p:cNvGraphicFramePr>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221757" r:id="rId15" imgW="1388213" imgH="1856520" progId="">
                    <p:embed/>
                  </p:oleObj>
                </mc:Choice>
                <mc:Fallback>
                  <p:oleObj r:id="rId15" imgW="1388213" imgH="1856520" progId="">
                    <p:embed/>
                    <p:pic>
                      <p:nvPicPr>
                        <p:cNvPr id="0" name="Picture 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19"/>
            <p:cNvGraphicFramePr>
              <a:graphicFrameLocks noChangeAspect="1"/>
            </p:cNvGraphicFramePr>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221758" r:id="rId16" imgW="1388213" imgH="1856520" progId="">
                    <p:embed/>
                  </p:oleObj>
                </mc:Choice>
                <mc:Fallback>
                  <p:oleObj r:id="rId16" imgW="1388213" imgH="1856520" progId="">
                    <p:embed/>
                    <p:pic>
                      <p:nvPicPr>
                        <p:cNvPr id="0" name="Picture 8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20"/>
            <p:cNvGraphicFramePr>
              <a:graphicFrameLocks noChangeAspect="1"/>
            </p:cNvGraphicFramePr>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221759" r:id="rId17" imgW="1388213" imgH="1856520" progId="">
                    <p:embed/>
                  </p:oleObj>
                </mc:Choice>
                <mc:Fallback>
                  <p:oleObj r:id="rId17" imgW="1388213" imgH="1856520" progId="">
                    <p:embed/>
                    <p:pic>
                      <p:nvPicPr>
                        <p:cNvPr id="0" name="Picture 8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21"/>
            <p:cNvGraphicFramePr>
              <a:graphicFrameLocks noChangeAspect="1"/>
            </p:cNvGraphicFramePr>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221760" r:id="rId18" imgW="1388213" imgH="1856520" progId="">
                    <p:embed/>
                  </p:oleObj>
                </mc:Choice>
                <mc:Fallback>
                  <p:oleObj r:id="rId18" imgW="1388213" imgH="1856520" progId="">
                    <p:embed/>
                    <p:pic>
                      <p:nvPicPr>
                        <p:cNvPr id="0" name="Picture 8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Номер слайда 5"/>
          <p:cNvSpPr txBox="1">
            <a:spLocks/>
          </p:cNvSpPr>
          <p:nvPr userDrawn="1"/>
        </p:nvSpPr>
        <p:spPr>
          <a:xfrm>
            <a:off x="8334668" y="46038"/>
            <a:ext cx="782345" cy="314325"/>
          </a:xfrm>
          <a:prstGeom prst="rect">
            <a:avLst/>
          </a:prstGeom>
        </p:spPr>
        <p:txBody>
          <a:bodyPr anchor="ctr"/>
          <a:lstStyle/>
          <a:p>
            <a:pPr marL="342900" indent="-342900" algn="r" eaLnBrk="0" hangingPunct="0">
              <a:spcBef>
                <a:spcPct val="20000"/>
              </a:spcBef>
              <a:buFont typeface="Arial" charset="0"/>
              <a:buNone/>
              <a:defRPr/>
            </a:pPr>
            <a:fld id="{D2E577E2-59FE-4C26-9611-D5042F3A81FF}" type="slidenum">
              <a:rPr lang="ru-RU" sz="2400" b="1">
                <a:solidFill>
                  <a:srgbClr val="BFAE96"/>
                </a:solidFill>
                <a:latin typeface="Arial" panose="020B0604020202020204" pitchFamily="34" charset="0"/>
                <a:cs typeface="Arial" panose="020B0604020202020204" pitchFamily="34" charset="0"/>
              </a:rPr>
              <a:pPr marL="342900" indent="-342900" algn="r" eaLnBrk="0" hangingPunct="0">
                <a:spcBef>
                  <a:spcPct val="20000"/>
                </a:spcBef>
                <a:buFont typeface="Arial" charset="0"/>
                <a:buNone/>
                <a:defRPr/>
              </a:pPr>
              <a:t>‹#›</a:t>
            </a:fld>
            <a:endParaRPr lang="ru-RU" sz="2400" b="1" dirty="0">
              <a:solidFill>
                <a:srgbClr val="BFAE96"/>
              </a:solidFill>
              <a:latin typeface="Arial" panose="020B0604020202020204" pitchFamily="34" charset="0"/>
              <a:cs typeface="Arial" panose="020B0604020202020204" pitchFamily="34" charset="0"/>
            </a:endParaRPr>
          </a:p>
        </p:txBody>
      </p:sp>
      <p:sp>
        <p:nvSpPr>
          <p:cNvPr id="26" name="Объект 25"/>
          <p:cNvSpPr>
            <a:spLocks noGrp="1"/>
          </p:cNvSpPr>
          <p:nvPr>
            <p:ph sz="quarter" idx="13"/>
          </p:nvPr>
        </p:nvSpPr>
        <p:spPr>
          <a:xfrm>
            <a:off x="514349" y="700996"/>
            <a:ext cx="8520593" cy="5527249"/>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graphicFrame>
        <p:nvGraphicFramePr>
          <p:cNvPr id="27" name="Объект 26"/>
          <p:cNvGraphicFramePr>
            <a:graphicFrameLocks noChangeAspect="1"/>
          </p:cNvGraphicFramePr>
          <p:nvPr userDrawn="1"/>
        </p:nvGraphicFramePr>
        <p:xfrm>
          <a:off x="8334668" y="6052821"/>
          <a:ext cx="802869" cy="774635"/>
        </p:xfrm>
        <a:graphic>
          <a:graphicData uri="http://schemas.openxmlformats.org/presentationml/2006/ole">
            <mc:AlternateContent xmlns:mc="http://schemas.openxmlformats.org/markup-compatibility/2006">
              <mc:Choice xmlns:v="urn:schemas-microsoft-com:vml" Requires="v">
                <p:oleObj spid="_x0000_s221761" r:id="rId19" imgW="1805298" imgH="1741500" progId="">
                  <p:embed/>
                </p:oleObj>
              </mc:Choice>
              <mc:Fallback>
                <p:oleObj r:id="rId19" imgW="1805298" imgH="1741500" progId="">
                  <p:embed/>
                  <p:pic>
                    <p:nvPicPr>
                      <p:cNvPr id="0" name="Picture 8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34668" y="6052821"/>
                        <a:ext cx="802869"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Текст 2"/>
          <p:cNvSpPr>
            <a:spLocks noGrp="1"/>
          </p:cNvSpPr>
          <p:nvPr>
            <p:ph type="body" sz="quarter" idx="14" hasCustomPrompt="1"/>
          </p:nvPr>
        </p:nvSpPr>
        <p:spPr>
          <a:xfrm>
            <a:off x="514350" y="46038"/>
            <a:ext cx="8088112" cy="574747"/>
          </a:xfrm>
        </p:spPr>
        <p:txBody>
          <a:bodyPr>
            <a:normAutofit/>
          </a:bodyPr>
          <a:lstStyle>
            <a:lvl1pPr marL="0" indent="0" algn="ctr">
              <a:buNone/>
              <a:defRPr sz="2800" b="1">
                <a:latin typeface="Arial" panose="020B0604020202020204" pitchFamily="34" charset="0"/>
                <a:cs typeface="Arial" panose="020B0604020202020204" pitchFamily="34" charset="0"/>
              </a:defRPr>
            </a:lvl1pPr>
          </a:lstStyle>
          <a:p>
            <a:pPr lvl="0"/>
            <a:r>
              <a:rPr lang="ru-RU" dirty="0"/>
              <a:t>Заголовок слайда</a:t>
            </a:r>
          </a:p>
        </p:txBody>
      </p:sp>
    </p:spTree>
    <p:extLst>
      <p:ext uri="{BB962C8B-B14F-4D97-AF65-F5344CB8AC3E}">
        <p14:creationId xmlns:p14="http://schemas.microsoft.com/office/powerpoint/2010/main" val="596730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МинФинРТ_2016_Слайд">
    <p:spTree>
      <p:nvGrpSpPr>
        <p:cNvPr id="1" name=""/>
        <p:cNvGrpSpPr/>
        <p:nvPr/>
      </p:nvGrpSpPr>
      <p:grpSpPr>
        <a:xfrm>
          <a:off x="0" y="0"/>
          <a:ext cx="0" cy="0"/>
          <a:chOff x="0" y="0"/>
          <a:chExt cx="0" cy="0"/>
        </a:xfrm>
      </p:grpSpPr>
      <p:grpSp>
        <p:nvGrpSpPr>
          <p:cNvPr id="12" name="Группа 11"/>
          <p:cNvGrpSpPr/>
          <p:nvPr userDrawn="1"/>
        </p:nvGrpSpPr>
        <p:grpSpPr>
          <a:xfrm>
            <a:off x="53266" y="0"/>
            <a:ext cx="399495" cy="6858000"/>
            <a:chOff x="0" y="0"/>
            <a:chExt cx="380929" cy="6593882"/>
          </a:xfrm>
        </p:grpSpPr>
        <p:graphicFrame>
          <p:nvGraphicFramePr>
            <p:cNvPr id="13" name="Объект 12"/>
            <p:cNvGraphicFramePr>
              <a:graphicFrameLocks noChangeAspect="1"/>
            </p:cNvGraphicFramePr>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223394" r:id="rId3" imgW="1388213" imgH="1856520" progId="">
                    <p:embed/>
                  </p:oleObj>
                </mc:Choice>
                <mc:Fallback>
                  <p:oleObj r:id="rId3"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223395" r:id="rId5" imgW="1388213" imgH="1856520" progId="">
                    <p:embed/>
                  </p:oleObj>
                </mc:Choice>
                <mc:Fallback>
                  <p:oleObj r:id="rId5"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223396" r:id="rId6" imgW="1388213" imgH="1856520" progId="">
                    <p:embed/>
                  </p:oleObj>
                </mc:Choice>
                <mc:Fallback>
                  <p:oleObj r:id="rId6"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223397" r:id="rId7" imgW="1388213" imgH="1856520" progId="">
                    <p:embed/>
                  </p:oleObj>
                </mc:Choice>
                <mc:Fallback>
                  <p:oleObj r:id="rId7"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223398" r:id="rId8" imgW="1388213" imgH="1856520" progId="">
                    <p:embed/>
                  </p:oleObj>
                </mc:Choice>
                <mc:Fallback>
                  <p:oleObj r:id="rId8"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223399" r:id="rId9" imgW="1388213" imgH="1856520" progId="">
                    <p:embed/>
                  </p:oleObj>
                </mc:Choice>
                <mc:Fallback>
                  <p:oleObj r:id="rId9"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18"/>
            <p:cNvGraphicFramePr>
              <a:graphicFrameLocks noChangeAspect="1"/>
            </p:cNvGraphicFramePr>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223400" r:id="rId10" imgW="1388213" imgH="1856520" progId="">
                    <p:embed/>
                  </p:oleObj>
                </mc:Choice>
                <mc:Fallback>
                  <p:oleObj r:id="rId10"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19"/>
            <p:cNvGraphicFramePr>
              <a:graphicFrameLocks noChangeAspect="1"/>
            </p:cNvGraphicFramePr>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223401" r:id="rId11" imgW="1388213" imgH="1856520" progId="">
                    <p:embed/>
                  </p:oleObj>
                </mc:Choice>
                <mc:Fallback>
                  <p:oleObj r:id="rId11"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20"/>
            <p:cNvGraphicFramePr>
              <a:graphicFrameLocks noChangeAspect="1"/>
            </p:cNvGraphicFramePr>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223402" r:id="rId12" imgW="1388213" imgH="1856520" progId="">
                    <p:embed/>
                  </p:oleObj>
                </mc:Choice>
                <mc:Fallback>
                  <p:oleObj r:id="rId12"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21"/>
            <p:cNvGraphicFramePr>
              <a:graphicFrameLocks noChangeAspect="1"/>
            </p:cNvGraphicFramePr>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223403" r:id="rId13" imgW="1388213" imgH="1856520" progId="">
                    <p:embed/>
                  </p:oleObj>
                </mc:Choice>
                <mc:Fallback>
                  <p:oleObj r:id="rId13"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Объект 22"/>
            <p:cNvGraphicFramePr>
              <a:graphicFrameLocks noChangeAspect="1"/>
            </p:cNvGraphicFramePr>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223404" r:id="rId14" imgW="1388213" imgH="1856520" progId="">
                    <p:embed/>
                  </p:oleObj>
                </mc:Choice>
                <mc:Fallback>
                  <p:oleObj r:id="rId14"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Объект 23"/>
            <p:cNvGraphicFramePr>
              <a:graphicFrameLocks noChangeAspect="1"/>
            </p:cNvGraphicFramePr>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223405" r:id="rId15" imgW="1388213" imgH="1856520" progId="">
                    <p:embed/>
                  </p:oleObj>
                </mc:Choice>
                <mc:Fallback>
                  <p:oleObj r:id="rId15"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Объект 24"/>
            <p:cNvGraphicFramePr>
              <a:graphicFrameLocks noChangeAspect="1"/>
            </p:cNvGraphicFramePr>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223406" r:id="rId16" imgW="1388213" imgH="1856520" progId="">
                    <p:embed/>
                  </p:oleObj>
                </mc:Choice>
                <mc:Fallback>
                  <p:oleObj r:id="rId16"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Объект 25"/>
            <p:cNvGraphicFramePr>
              <a:graphicFrameLocks noChangeAspect="1"/>
            </p:cNvGraphicFramePr>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223407" r:id="rId17" imgW="1388213" imgH="1856520" progId="">
                    <p:embed/>
                  </p:oleObj>
                </mc:Choice>
                <mc:Fallback>
                  <p:oleObj r:id="rId17"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Объект 26"/>
            <p:cNvGraphicFramePr>
              <a:graphicFrameLocks noChangeAspect="1"/>
            </p:cNvGraphicFramePr>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223408" r:id="rId18" imgW="1388213" imgH="1856520" progId="">
                    <p:embed/>
                  </p:oleObj>
                </mc:Choice>
                <mc:Fallback>
                  <p:oleObj r:id="rId18"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8" name="Номер слайда 5"/>
          <p:cNvSpPr txBox="1">
            <a:spLocks/>
          </p:cNvSpPr>
          <p:nvPr userDrawn="1"/>
        </p:nvSpPr>
        <p:spPr>
          <a:xfrm>
            <a:off x="8398276" y="46038"/>
            <a:ext cx="718737" cy="314325"/>
          </a:xfrm>
          <a:prstGeom prst="rect">
            <a:avLst/>
          </a:prstGeom>
        </p:spPr>
        <p:txBody>
          <a:bodyPr anchor="ctr"/>
          <a:lstStyle/>
          <a:p>
            <a:pPr marL="342900" indent="-342900" algn="r" eaLnBrk="0" hangingPunct="0">
              <a:spcBef>
                <a:spcPct val="20000"/>
              </a:spcBef>
              <a:buFont typeface="Arial" charset="0"/>
              <a:buNone/>
              <a:defRPr/>
            </a:pPr>
            <a:fld id="{D2E577E2-59FE-4C26-9611-D5042F3A81FF}" type="slidenum">
              <a:rPr lang="ru-RU" sz="2400" b="1">
                <a:solidFill>
                  <a:srgbClr val="BFAE96"/>
                </a:solidFill>
                <a:latin typeface="Arial" panose="020B0604020202020204" pitchFamily="34" charset="0"/>
                <a:cs typeface="Arial" panose="020B0604020202020204" pitchFamily="34" charset="0"/>
              </a:rPr>
              <a:pPr marL="342900" indent="-342900" algn="r" eaLnBrk="0" hangingPunct="0">
                <a:spcBef>
                  <a:spcPct val="20000"/>
                </a:spcBef>
                <a:buFont typeface="Arial" charset="0"/>
                <a:buNone/>
                <a:defRPr/>
              </a:pPr>
              <a:t>‹#›</a:t>
            </a:fld>
            <a:endParaRPr lang="ru-RU" sz="2400" b="1" dirty="0">
              <a:solidFill>
                <a:srgbClr val="BFAE96"/>
              </a:solidFill>
              <a:latin typeface="Arial" panose="020B0604020202020204" pitchFamily="34" charset="0"/>
              <a:cs typeface="Arial" panose="020B0604020202020204" pitchFamily="34" charset="0"/>
            </a:endParaRPr>
          </a:p>
        </p:txBody>
      </p:sp>
      <p:sp>
        <p:nvSpPr>
          <p:cNvPr id="29" name="Объект 25"/>
          <p:cNvSpPr>
            <a:spLocks noGrp="1"/>
          </p:cNvSpPr>
          <p:nvPr>
            <p:ph sz="quarter" idx="13"/>
          </p:nvPr>
        </p:nvSpPr>
        <p:spPr>
          <a:xfrm>
            <a:off x="514349" y="700996"/>
            <a:ext cx="8520593" cy="5527249"/>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graphicFrame>
        <p:nvGraphicFramePr>
          <p:cNvPr id="30" name="Объект 29"/>
          <p:cNvGraphicFramePr>
            <a:graphicFrameLocks noChangeAspect="1"/>
          </p:cNvGraphicFramePr>
          <p:nvPr userDrawn="1"/>
        </p:nvGraphicFramePr>
        <p:xfrm>
          <a:off x="8334668" y="6052821"/>
          <a:ext cx="802869" cy="774635"/>
        </p:xfrm>
        <a:graphic>
          <a:graphicData uri="http://schemas.openxmlformats.org/presentationml/2006/ole">
            <mc:AlternateContent xmlns:mc="http://schemas.openxmlformats.org/markup-compatibility/2006">
              <mc:Choice xmlns:v="urn:schemas-microsoft-com:vml" Requires="v">
                <p:oleObj spid="_x0000_s223409" r:id="rId19" imgW="1805298" imgH="1741500" progId="">
                  <p:embed/>
                </p:oleObj>
              </mc:Choice>
              <mc:Fallback>
                <p:oleObj r:id="rId19" imgW="1805298" imgH="174150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34668" y="6052821"/>
                        <a:ext cx="802869"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Текст 2"/>
          <p:cNvSpPr>
            <a:spLocks noGrp="1"/>
          </p:cNvSpPr>
          <p:nvPr>
            <p:ph type="body" sz="quarter" idx="14" hasCustomPrompt="1"/>
          </p:nvPr>
        </p:nvSpPr>
        <p:spPr>
          <a:xfrm>
            <a:off x="514350" y="46038"/>
            <a:ext cx="8088112" cy="574747"/>
          </a:xfrm>
          <a:prstGeom prst="rect">
            <a:avLst/>
          </a:prstGeom>
        </p:spPr>
        <p:txBody>
          <a:bodyPr>
            <a:normAutofit/>
          </a:bodyPr>
          <a:lstStyle>
            <a:lvl1pPr marL="0" indent="0" algn="ctr">
              <a:buNone/>
              <a:defRPr sz="2800" b="1">
                <a:latin typeface="Arial" panose="020B0604020202020204" pitchFamily="34" charset="0"/>
                <a:cs typeface="Arial" panose="020B0604020202020204" pitchFamily="34" charset="0"/>
              </a:defRPr>
            </a:lvl1pPr>
          </a:lstStyle>
          <a:p>
            <a:pPr lvl="0"/>
            <a:r>
              <a:rPr lang="ru-RU" dirty="0"/>
              <a:t>Заголовок слайда</a:t>
            </a:r>
          </a:p>
        </p:txBody>
      </p:sp>
    </p:spTree>
    <p:extLst>
      <p:ext uri="{BB962C8B-B14F-4D97-AF65-F5344CB8AC3E}">
        <p14:creationId xmlns:p14="http://schemas.microsoft.com/office/powerpoint/2010/main" val="351946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286488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77775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73413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22995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69852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54506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285144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CF264AD6-83EC-417C-A3DC-B7CFE9249401}" type="datetimeFigureOut">
              <a:rPr lang="ru-RU" smtClean="0"/>
              <a:pPr/>
              <a:t>13.05.2026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155591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264AD6-83EC-417C-A3DC-B7CFE9249401}" type="datetimeFigureOut">
              <a:rPr lang="ru-RU" smtClean="0"/>
              <a:pPr/>
              <a:t>13.05.2026</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A2512B-D0A4-4684-BEF5-3C105475FDCA}" type="slidenum">
              <a:rPr lang="ru-RU" smtClean="0"/>
              <a:pPr/>
              <a:t>‹#›</a:t>
            </a:fld>
            <a:endParaRPr lang="ru-RU"/>
          </a:p>
        </p:txBody>
      </p:sp>
    </p:spTree>
    <p:extLst>
      <p:ext uri="{BB962C8B-B14F-4D97-AF65-F5344CB8AC3E}">
        <p14:creationId xmlns:p14="http://schemas.microsoft.com/office/powerpoint/2010/main" val="303437144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hyperlink" Target="https://minfin.gov.ru/ru/perfomance/regions/monitoring_results/monitoring_finance?id_65=314049-rezultaty_otsenki_kachestva_upravleniya_regionalnymi_finansami_za_2024_god" TargetMode="External"/><Relationship Id="rId2" Type="http://schemas.openxmlformats.org/officeDocument/2006/relationships/hyperlink" Target="http://www.nifi.ru/ru/rating" TargetMode="Externa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minfin@tatar.ru"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6.jpeg"/><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33951"/>
          <a:stretch/>
        </p:blipFill>
        <p:spPr>
          <a:xfrm>
            <a:off x="986683" y="825034"/>
            <a:ext cx="7681743" cy="3597202"/>
          </a:xfrm>
          <a:prstGeom prst="rect">
            <a:avLst/>
          </a:prstGeom>
        </p:spPr>
      </p:pic>
      <p:sp>
        <p:nvSpPr>
          <p:cNvPr id="2" name="Текст 1"/>
          <p:cNvSpPr>
            <a:spLocks noGrp="1"/>
          </p:cNvSpPr>
          <p:nvPr>
            <p:ph type="body" sz="quarter" idx="10"/>
          </p:nvPr>
        </p:nvSpPr>
        <p:spPr>
          <a:xfrm>
            <a:off x="563342" y="66366"/>
            <a:ext cx="8528427" cy="657224"/>
          </a:xfrm>
        </p:spPr>
        <p:txBody>
          <a:bodyPr>
            <a:noAutofit/>
          </a:bodyPr>
          <a:lstStyle/>
          <a:p>
            <a:r>
              <a:rPr lang="ru-RU" sz="4800" dirty="0">
                <a:ln>
                  <a:solidFill>
                    <a:schemeClr val="bg1">
                      <a:lumMod val="95000"/>
                    </a:schemeClr>
                  </a:solidFill>
                </a:ln>
                <a:solidFill>
                  <a:schemeClr val="accent2"/>
                </a:solidFill>
              </a:rPr>
              <a:t>БЮДЖЕТ ДЛЯ ГРАЖДАН</a:t>
            </a:r>
          </a:p>
        </p:txBody>
      </p:sp>
      <p:sp>
        <p:nvSpPr>
          <p:cNvPr id="8" name="Текст 1"/>
          <p:cNvSpPr>
            <a:spLocks noGrp="1"/>
          </p:cNvSpPr>
          <p:nvPr>
            <p:ph type="body" sz="quarter" idx="10"/>
          </p:nvPr>
        </p:nvSpPr>
        <p:spPr>
          <a:xfrm>
            <a:off x="563342" y="4597880"/>
            <a:ext cx="8528427" cy="1731622"/>
          </a:xfrm>
        </p:spPr>
        <p:txBody>
          <a:bodyPr>
            <a:noAutofit/>
          </a:bodyPr>
          <a:lstStyle/>
          <a:p>
            <a:pPr>
              <a:lnSpc>
                <a:spcPct val="100000"/>
              </a:lnSpc>
            </a:pPr>
            <a:r>
              <a:rPr lang="ru-RU" dirty="0">
                <a:ln>
                  <a:solidFill>
                    <a:schemeClr val="bg1">
                      <a:lumMod val="95000"/>
                    </a:schemeClr>
                  </a:solidFill>
                </a:ln>
              </a:rPr>
              <a:t>Закон Республики Татарстан </a:t>
            </a:r>
            <a:br>
              <a:rPr lang="ru-RU" dirty="0">
                <a:ln>
                  <a:solidFill>
                    <a:schemeClr val="bg1">
                      <a:lumMod val="95000"/>
                    </a:schemeClr>
                  </a:solidFill>
                </a:ln>
              </a:rPr>
            </a:br>
            <a:r>
              <a:rPr lang="ru-RU" dirty="0">
                <a:ln>
                  <a:solidFill>
                    <a:schemeClr val="bg1">
                      <a:lumMod val="95000"/>
                    </a:schemeClr>
                  </a:solidFill>
                </a:ln>
              </a:rPr>
              <a:t>"О бюджете Республики Татарстан на 2026 год и на плановый </a:t>
            </a:r>
            <a:br>
              <a:rPr lang="ru-RU" dirty="0">
                <a:ln>
                  <a:solidFill>
                    <a:schemeClr val="bg1">
                      <a:lumMod val="95000"/>
                    </a:schemeClr>
                  </a:solidFill>
                </a:ln>
              </a:rPr>
            </a:br>
            <a:r>
              <a:rPr lang="ru-RU" dirty="0">
                <a:ln>
                  <a:solidFill>
                    <a:schemeClr val="bg1">
                      <a:lumMod val="95000"/>
                    </a:schemeClr>
                  </a:solidFill>
                </a:ln>
              </a:rPr>
              <a:t>период 2027 и 2028 годов"   </a:t>
            </a:r>
          </a:p>
        </p:txBody>
      </p:sp>
      <p:sp>
        <p:nvSpPr>
          <p:cNvPr id="5" name="Текст 1"/>
          <p:cNvSpPr>
            <a:spLocks noGrp="1"/>
          </p:cNvSpPr>
          <p:nvPr>
            <p:ph type="body" sz="quarter" idx="10"/>
          </p:nvPr>
        </p:nvSpPr>
        <p:spPr>
          <a:xfrm>
            <a:off x="495173" y="6448919"/>
            <a:ext cx="8648827" cy="409082"/>
          </a:xfrm>
        </p:spPr>
        <p:txBody>
          <a:bodyPr>
            <a:noAutofit/>
          </a:bodyPr>
          <a:lstStyle/>
          <a:p>
            <a:r>
              <a:rPr lang="ru-RU" sz="2200" dirty="0">
                <a:solidFill>
                  <a:schemeClr val="tx2"/>
                </a:solidFill>
              </a:rPr>
              <a:t>- Справочник -</a:t>
            </a:r>
          </a:p>
        </p:txBody>
      </p:sp>
    </p:spTree>
    <p:extLst>
      <p:ext uri="{BB962C8B-B14F-4D97-AF65-F5344CB8AC3E}">
        <p14:creationId xmlns:p14="http://schemas.microsoft.com/office/powerpoint/2010/main" val="1478330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9"/>
            <a:ext cx="8088112" cy="334962"/>
          </a:xfrm>
        </p:spPr>
        <p:txBody>
          <a:bodyPr>
            <a:normAutofit fontScale="47500" lnSpcReduction="20000"/>
          </a:bodyPr>
          <a:lstStyle/>
          <a:p>
            <a:r>
              <a:rPr lang="ru-RU" dirty="0"/>
              <a:t>Составление, рассмотрение и утверждение проекта закона Республики Татарстан о бюджете</a:t>
            </a:r>
          </a:p>
        </p:txBody>
      </p:sp>
      <p:graphicFrame>
        <p:nvGraphicFramePr>
          <p:cNvPr id="5" name="Таблица 4"/>
          <p:cNvGraphicFramePr>
            <a:graphicFrameLocks noGrp="1"/>
          </p:cNvGraphicFramePr>
          <p:nvPr>
            <p:extLst>
              <p:ext uri="{D42A27DB-BD31-4B8C-83A1-F6EECF244321}">
                <p14:modId xmlns:p14="http://schemas.microsoft.com/office/powerpoint/2010/main" val="729148540"/>
              </p:ext>
            </p:extLst>
          </p:nvPr>
        </p:nvGraphicFramePr>
        <p:xfrm>
          <a:off x="493441" y="326892"/>
          <a:ext cx="8467725" cy="6146475"/>
        </p:xfrm>
        <a:graphic>
          <a:graphicData uri="http://schemas.openxmlformats.org/drawingml/2006/table">
            <a:tbl>
              <a:tblPr bandRow="1">
                <a:tableStyleId>{E8B1032C-EA38-4F05-BA0D-38AFFFC7BED3}</a:tableStyleId>
              </a:tblPr>
              <a:tblGrid>
                <a:gridCol w="287794">
                  <a:extLst>
                    <a:ext uri="{9D8B030D-6E8A-4147-A177-3AD203B41FA5}">
                      <a16:colId xmlns:a16="http://schemas.microsoft.com/office/drawing/2014/main" val="20000"/>
                    </a:ext>
                  </a:extLst>
                </a:gridCol>
                <a:gridCol w="8179931">
                  <a:extLst>
                    <a:ext uri="{9D8B030D-6E8A-4147-A177-3AD203B41FA5}">
                      <a16:colId xmlns:a16="http://schemas.microsoft.com/office/drawing/2014/main" val="20001"/>
                    </a:ext>
                  </a:extLst>
                </a:gridCol>
              </a:tblGrid>
              <a:tr h="214066">
                <a:tc>
                  <a:txBody>
                    <a:bodyPr/>
                    <a:lstStyle/>
                    <a:p>
                      <a:pPr algn="ctr" fontAlgn="t"/>
                      <a:r>
                        <a:rPr lang="ru-RU" sz="900" u="none" strike="noStrike" dirty="0">
                          <a:effectLst/>
                        </a:rPr>
                        <a:t>1</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бюджета Республики Татарстан составляется на основе прогноза социально-экономического развития Республики Татарстан в целях финансового обеспечения расходных обязательств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0"/>
                  </a:ext>
                </a:extLst>
              </a:tr>
              <a:tr h="214066">
                <a:tc>
                  <a:txBody>
                    <a:bodyPr/>
                    <a:lstStyle/>
                    <a:p>
                      <a:pPr algn="ctr" fontAlgn="t"/>
                      <a:r>
                        <a:rPr lang="ru-RU" sz="900" u="none" strike="noStrike" dirty="0">
                          <a:effectLst/>
                        </a:rPr>
                        <a:t>2</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бюджета Республики Татарстан составляется и утверждается сроком на три года - очередной финансовый год и плановый период</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1"/>
                  </a:ext>
                </a:extLst>
              </a:tr>
              <a:tr h="1168244">
                <a:tc>
                  <a:txBody>
                    <a:bodyPr/>
                    <a:lstStyle/>
                    <a:p>
                      <a:pPr algn="ctr" fontAlgn="t"/>
                      <a:r>
                        <a:rPr lang="ru-RU" sz="900" u="none" strike="noStrike" dirty="0">
                          <a:effectLst/>
                        </a:rPr>
                        <a:t>3</a:t>
                      </a:r>
                      <a:endParaRPr lang="ru-RU" sz="900" b="0" i="0" u="none" strike="noStrike" dirty="0">
                        <a:solidFill>
                          <a:srgbClr val="000000"/>
                        </a:solidFill>
                        <a:effectLst/>
                        <a:latin typeface="+mn-lt"/>
                      </a:endParaRPr>
                    </a:p>
                  </a:txBody>
                  <a:tcPr marL="2913" marR="2913" marT="2913" marB="0" anchor="ct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900" u="none" strike="noStrike" dirty="0">
                          <a:solidFill>
                            <a:schemeClr val="tx1"/>
                          </a:solidFill>
                          <a:effectLst/>
                        </a:rPr>
                        <a:t>Составление проекта бюджета Республики Татарстан основывается на:</a:t>
                      </a:r>
                      <a:br>
                        <a:rPr lang="ru-RU" sz="900" u="none" strike="noStrike" dirty="0">
                          <a:solidFill>
                            <a:schemeClr val="tx1"/>
                          </a:solidFill>
                          <a:effectLst/>
                        </a:rPr>
                      </a:br>
                      <a:r>
                        <a:rPr lang="ru-RU" sz="900" u="none" strike="noStrike" dirty="0">
                          <a:solidFill>
                            <a:schemeClr val="tx1"/>
                          </a:solidFill>
                          <a:effectLst/>
                        </a:rPr>
                        <a:t>1) положениях послания Президента Российской Федерации Федеральному Собранию Российской Федерации, определяющих бюджетную политику (требования к бюджетной политике) в Российской Федерации;</a:t>
                      </a:r>
                      <a:br>
                        <a:rPr lang="ru-RU" sz="900" u="none" strike="noStrike" dirty="0">
                          <a:solidFill>
                            <a:schemeClr val="tx1"/>
                          </a:solidFill>
                          <a:effectLst/>
                        </a:rPr>
                      </a:br>
                      <a:r>
                        <a:rPr lang="ru-RU" sz="900" u="none" strike="noStrike" dirty="0">
                          <a:solidFill>
                            <a:schemeClr val="tx1"/>
                          </a:solidFill>
                          <a:effectLst/>
                        </a:rPr>
                        <a:t>2) д</a:t>
                      </a:r>
                      <a:r>
                        <a:rPr lang="ru-RU" sz="900" b="0" i="0" u="none" strike="noStrike" kern="1200" baseline="0" dirty="0">
                          <a:solidFill>
                            <a:schemeClr val="tx1"/>
                          </a:solidFill>
                          <a:latin typeface="+mn-lt"/>
                          <a:ea typeface="+mn-ea"/>
                          <a:cs typeface="+mn-cs"/>
                        </a:rPr>
                        <a:t>окументах, определяющих цели национального развития Российской Федерации и направления деятельности органов публичной власти по их достижению;</a:t>
                      </a:r>
                    </a:p>
                    <a:p>
                      <a:pPr algn="l" fontAlgn="t"/>
                      <a:r>
                        <a:rPr lang="ru-RU" sz="900" u="none" strike="noStrike" dirty="0">
                          <a:solidFill>
                            <a:schemeClr val="tx1"/>
                          </a:solidFill>
                          <a:effectLst/>
                        </a:rPr>
                        <a:t>3) послании Главы (Раиса) Республики Татарстан Государственному Совету Республики Татарстан;</a:t>
                      </a:r>
                      <a:br>
                        <a:rPr lang="ru-RU" sz="900" u="none" strike="noStrike" dirty="0">
                          <a:solidFill>
                            <a:schemeClr val="tx1"/>
                          </a:solidFill>
                          <a:effectLst/>
                        </a:rPr>
                      </a:br>
                      <a:r>
                        <a:rPr lang="ru-RU" sz="900" u="none" strike="noStrike" dirty="0">
                          <a:solidFill>
                            <a:schemeClr val="tx1"/>
                          </a:solidFill>
                          <a:effectLst/>
                        </a:rPr>
                        <a:t>4) основных направлениях бюджетной политики и налоговой политики Республики Татарстан;</a:t>
                      </a:r>
                      <a:br>
                        <a:rPr lang="ru-RU" sz="900" u="none" strike="noStrike" dirty="0">
                          <a:solidFill>
                            <a:schemeClr val="tx1"/>
                          </a:solidFill>
                          <a:effectLst/>
                        </a:rPr>
                      </a:br>
                      <a:r>
                        <a:rPr lang="ru-RU" sz="900" u="none" strike="noStrike" dirty="0">
                          <a:solidFill>
                            <a:schemeClr val="tx1"/>
                          </a:solidFill>
                          <a:effectLst/>
                        </a:rPr>
                        <a:t>5) прогнозе социально-экономического развития Республики Татарстан;</a:t>
                      </a:r>
                      <a:br>
                        <a:rPr lang="ru-RU" sz="900" u="none" strike="noStrike" dirty="0">
                          <a:solidFill>
                            <a:schemeClr val="tx1"/>
                          </a:solidFill>
                          <a:effectLst/>
                        </a:rPr>
                      </a:br>
                      <a:r>
                        <a:rPr lang="ru-RU" sz="900" u="none" strike="noStrike" dirty="0">
                          <a:solidFill>
                            <a:schemeClr val="tx1"/>
                          </a:solidFill>
                          <a:effectLst/>
                        </a:rPr>
                        <a:t>6) бюджетном прогнозе Республики Татарстан (проекте бюджетного прогноза, проекте изменений бюджетного прогноза) на долгосрочный период;</a:t>
                      </a:r>
                      <a:br>
                        <a:rPr lang="ru-RU" sz="900" u="none" strike="noStrike" dirty="0">
                          <a:solidFill>
                            <a:schemeClr val="tx1"/>
                          </a:solidFill>
                          <a:effectLst/>
                        </a:rPr>
                      </a:br>
                      <a:r>
                        <a:rPr lang="ru-RU" sz="900" u="none" strike="noStrike" dirty="0">
                          <a:solidFill>
                            <a:schemeClr val="tx1"/>
                          </a:solidFill>
                          <a:effectLst/>
                        </a:rPr>
                        <a:t>7) государственных программах Республики Татарстан (проектах государственных программ, проектах изменений указанных программ)</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2"/>
                  </a:ext>
                </a:extLst>
              </a:tr>
              <a:tr h="320086">
                <a:tc>
                  <a:txBody>
                    <a:bodyPr/>
                    <a:lstStyle/>
                    <a:p>
                      <a:pPr algn="ctr" fontAlgn="t"/>
                      <a:r>
                        <a:rPr lang="ru-RU" sz="900" u="none" strike="noStrike" dirty="0">
                          <a:effectLst/>
                        </a:rPr>
                        <a:t>4</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Порядок и сроки составления проекта бюджета Республики Татарстан устанавливаются Кабинетом Министров Республики Татарстан с соблюдением требований, установленных Бюджетным кодексом Российской Федерации и Бюджетным кодексом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3"/>
                  </a:ext>
                </a:extLst>
              </a:tr>
              <a:tr h="320086">
                <a:tc>
                  <a:txBody>
                    <a:bodyPr/>
                    <a:lstStyle/>
                    <a:p>
                      <a:pPr algn="ctr" fontAlgn="t"/>
                      <a:r>
                        <a:rPr lang="ru-RU" sz="900" u="none" strike="noStrike">
                          <a:effectLst/>
                        </a:rPr>
                        <a:t>5</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Внесение Кабинетом Министров Республики Татарстан проекта закона Республики Татарстан о бюджете Республики Татарстан Главе (Раису)</a:t>
                      </a:r>
                      <a:r>
                        <a:rPr lang="ru-RU" sz="900" u="none" strike="noStrike" baseline="0" dirty="0">
                          <a:solidFill>
                            <a:schemeClr val="tx1"/>
                          </a:solidFill>
                          <a:effectLst/>
                        </a:rPr>
                        <a:t> </a:t>
                      </a:r>
                      <a:r>
                        <a:rPr lang="ru-RU" sz="900" u="none" strike="noStrike" dirty="0">
                          <a:solidFill>
                            <a:schemeClr val="tx1"/>
                          </a:solidFill>
                          <a:effectLst/>
                        </a:rPr>
                        <a:t>Республики Татарстан осуществляется не позднее 10 дней до внесения проекта указанного закона в Государственный Совет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4"/>
                  </a:ext>
                </a:extLst>
              </a:tr>
              <a:tr h="214066">
                <a:tc>
                  <a:txBody>
                    <a:bodyPr/>
                    <a:lstStyle/>
                    <a:p>
                      <a:pPr algn="ctr" fontAlgn="t"/>
                      <a:r>
                        <a:rPr lang="ru-RU" sz="900" u="none" strike="noStrike">
                          <a:effectLst/>
                        </a:rPr>
                        <a:t>6</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Глава</a:t>
                      </a:r>
                      <a:r>
                        <a:rPr lang="ru-RU" sz="900" u="none" strike="noStrike" baseline="0" dirty="0">
                          <a:solidFill>
                            <a:schemeClr val="tx1"/>
                          </a:solidFill>
                          <a:effectLst/>
                        </a:rPr>
                        <a:t> (Раис)</a:t>
                      </a:r>
                      <a:r>
                        <a:rPr lang="ru-RU" sz="900" u="none" strike="noStrike" dirty="0">
                          <a:solidFill>
                            <a:schemeClr val="tx1"/>
                          </a:solidFill>
                          <a:effectLst/>
                        </a:rPr>
                        <a:t> Республики Татарстан вносит на рассмотрение Государственного Совета Республики Татарстан проект закона Республики Татарстан о бюджете Республики Татарстан на очередной финансовый год и плановый период не позднее 15 октября текущего года</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5"/>
                  </a:ext>
                </a:extLst>
              </a:tr>
              <a:tr h="214066">
                <a:tc>
                  <a:txBody>
                    <a:bodyPr/>
                    <a:lstStyle/>
                    <a:p>
                      <a:pPr algn="ctr" fontAlgn="t"/>
                      <a:r>
                        <a:rPr lang="ru-RU" sz="900" u="none" strike="noStrike">
                          <a:effectLst/>
                        </a:rPr>
                        <a:t>7</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закона Республики Татарстан о бюджете Республики Татарстан считается внесенным в срок, если он доставлен в Государственный Совет Республики Татарстан до 24.00 часов 15 октября текущего года</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6"/>
                  </a:ext>
                </a:extLst>
              </a:tr>
              <a:tr h="426105">
                <a:tc>
                  <a:txBody>
                    <a:bodyPr/>
                    <a:lstStyle/>
                    <a:p>
                      <a:pPr algn="ctr" fontAlgn="t"/>
                      <a:r>
                        <a:rPr lang="ru-RU" sz="900" u="none" strike="noStrike">
                          <a:effectLst/>
                        </a:rPr>
                        <a:t>8</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закона Республики Татарстан о бюджете Республики Татарстан на очередной финансовый год и плановый период, внесенный с соблюдением требований законодательства, направляется Председателем Государственного Совета Республики Татарстан в комитеты Государственного Совета Республики Татарстан, другим субъектам права законодательной инициативы для внесения замечаний и предложений, а также в Счетную палату Республики Татарстан на заключение</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7"/>
                  </a:ext>
                </a:extLst>
              </a:tr>
              <a:tr h="339852">
                <a:tc>
                  <a:txBody>
                    <a:bodyPr/>
                    <a:lstStyle/>
                    <a:p>
                      <a:pPr algn="ctr" fontAlgn="t"/>
                      <a:r>
                        <a:rPr lang="ru-RU" sz="900" u="none" strike="noStrike">
                          <a:effectLst/>
                        </a:rPr>
                        <a:t>9</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Государственный Совет Республики Татарстан рассматривает проект закона Республики Татарстан о бюджете Республики Татарстан на очередной финансовый год и плановый период в первом чтении в срок, определяемый Председателем Государственного Совета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8"/>
                  </a:ext>
                </a:extLst>
              </a:tr>
              <a:tr h="426105">
                <a:tc>
                  <a:txBody>
                    <a:bodyPr/>
                    <a:lstStyle/>
                    <a:p>
                      <a:pPr algn="ctr" fontAlgn="t"/>
                      <a:r>
                        <a:rPr lang="ru-RU" sz="900" u="none" strike="noStrike">
                          <a:effectLst/>
                        </a:rPr>
                        <a:t>10</a:t>
                      </a:r>
                      <a:endParaRPr lang="ru-RU" sz="900" b="0" i="0" u="none" strike="noStrike">
                        <a:solidFill>
                          <a:srgbClr val="000000"/>
                        </a:solidFill>
                        <a:effectLst/>
                        <a:latin typeface="+mn-lt"/>
                      </a:endParaRPr>
                    </a:p>
                  </a:txBody>
                  <a:tcPr marL="2913" marR="2913" marT="2913" marB="0" anchor="ctr"/>
                </a:tc>
                <a:tc>
                  <a:txBody>
                    <a:bodyPr/>
                    <a:lstStyle/>
                    <a:p>
                      <a:r>
                        <a:rPr lang="ru-RU" sz="900" u="none" strike="noStrike" kern="1200" dirty="0">
                          <a:solidFill>
                            <a:schemeClr val="tx1"/>
                          </a:solidFill>
                          <a:effectLst/>
                          <a:latin typeface="+mn-lt"/>
                          <a:ea typeface="+mn-ea"/>
                          <a:cs typeface="+mn-cs"/>
                        </a:rPr>
                        <a:t>При рассмотрении в первом чтении проекта Закона Республики Татарстан о бюджете Республики Татарстан на очередной финансовый год и плановый период Государственный Совет Республики Татарстан заслушивает доклад Главы (Раиса) Республики Татарстан или уполномоченных им лиц, доклад Председателя Счетной палаты Республики Татарстан, содоклад председателя Комитета по бюджету и принимает решение о принятии или об отклонении указанного законопроекта</a:t>
                      </a:r>
                    </a:p>
                  </a:txBody>
                  <a:tcPr marL="36000" marR="36000" marT="0" marB="0" anchor="ctr"/>
                </a:tc>
                <a:extLst>
                  <a:ext uri="{0D108BD9-81ED-4DB2-BD59-A6C34878D82A}">
                    <a16:rowId xmlns:a16="http://schemas.microsoft.com/office/drawing/2014/main" val="10009"/>
                  </a:ext>
                </a:extLst>
              </a:tr>
              <a:tr h="744165">
                <a:tc>
                  <a:txBody>
                    <a:bodyPr/>
                    <a:lstStyle/>
                    <a:p>
                      <a:pPr algn="ctr" fontAlgn="t"/>
                      <a:r>
                        <a:rPr lang="ru-RU" sz="900" u="none" strike="noStrike" dirty="0">
                          <a:effectLst/>
                        </a:rPr>
                        <a:t>11</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Государственный Совет Республики Татарстан рассматривает во втором чтении проект закона Республики Татарстан о бюджете Республики Татарстан на очередной финансовый год и плановый период в срок, определяемый Государственным Советом Республики Татарстан.</a:t>
                      </a:r>
                      <a:br>
                        <a:rPr lang="ru-RU" sz="900" u="none" strike="noStrike" dirty="0">
                          <a:solidFill>
                            <a:schemeClr val="tx1"/>
                          </a:solidFill>
                          <a:effectLst/>
                        </a:rPr>
                      </a:br>
                      <a:r>
                        <a:rPr lang="ru-RU" sz="900" u="none" strike="noStrike" dirty="0">
                          <a:solidFill>
                            <a:schemeClr val="tx1"/>
                          </a:solidFill>
                          <a:effectLst/>
                        </a:rPr>
                        <a:t>Субъекты, имеющие право законодательной инициативы, направляют свои поправки в Комитет по бюджету в срок, определяемый Государственным Советом Республики Татарстан.</a:t>
                      </a:r>
                      <a:br>
                        <a:rPr lang="ru-RU" sz="900" u="none" strike="noStrike" dirty="0">
                          <a:solidFill>
                            <a:schemeClr val="tx1"/>
                          </a:solidFill>
                          <a:effectLst/>
                        </a:rPr>
                      </a:br>
                      <a:r>
                        <a:rPr lang="ru-RU" sz="900" u="none" strike="noStrike" dirty="0">
                          <a:solidFill>
                            <a:schemeClr val="tx1"/>
                          </a:solidFill>
                          <a:effectLst/>
                        </a:rPr>
                        <a:t>Комитет по бюджету рассматривает поправки в соответствии с Регламентом Государственного Совета Республики Татарстан и проводит экспертизу представленных поправок, с учетом которой принимается решение Комитета по бюджету по поправке.</a:t>
                      </a:r>
                    </a:p>
                    <a:p>
                      <a:pPr marL="0" marR="0" lvl="0" indent="0" algn="l" defTabSz="685800" rtl="0" eaLnBrk="1" fontAlgn="t" latinLnBrk="0" hangingPunct="1">
                        <a:lnSpc>
                          <a:spcPct val="100000"/>
                        </a:lnSpc>
                        <a:spcBef>
                          <a:spcPts val="0"/>
                        </a:spcBef>
                        <a:spcAft>
                          <a:spcPts val="0"/>
                        </a:spcAft>
                        <a:buClrTx/>
                        <a:buSzTx/>
                        <a:buFontTx/>
                        <a:buNone/>
                        <a:tabLst/>
                        <a:defRPr/>
                      </a:pPr>
                      <a:r>
                        <a:rPr lang="ru-RU" sz="900" u="none" strike="noStrike" kern="1200" dirty="0">
                          <a:solidFill>
                            <a:schemeClr val="tx1"/>
                          </a:solidFill>
                          <a:effectLst/>
                          <a:latin typeface="+mn-lt"/>
                          <a:ea typeface="+mn-ea"/>
                          <a:cs typeface="+mn-cs"/>
                        </a:rPr>
                        <a:t>Государственный Совет Республики Татарстан может принять решение о принятии проекта закона Республики Татарстан о бюджете Республики Татарстан на очередной финансовый год и плановый период в целом в день его принятия во втором чтении в соответствии с Регламентом Государственного Совета Республики Татарстан.</a:t>
                      </a:r>
                    </a:p>
                  </a:txBody>
                  <a:tcPr marL="36000" marR="36000" marT="0" marB="0" anchor="ctr"/>
                </a:tc>
                <a:extLst>
                  <a:ext uri="{0D108BD9-81ED-4DB2-BD59-A6C34878D82A}">
                    <a16:rowId xmlns:a16="http://schemas.microsoft.com/office/drawing/2014/main" val="10010"/>
                  </a:ext>
                </a:extLst>
              </a:tr>
              <a:tr h="426105">
                <a:tc>
                  <a:txBody>
                    <a:bodyPr/>
                    <a:lstStyle/>
                    <a:p>
                      <a:pPr algn="ctr" fontAlgn="t"/>
                      <a:r>
                        <a:rPr lang="ru-RU" sz="900" u="none" strike="noStrike" dirty="0">
                          <a:effectLst/>
                        </a:rPr>
                        <a:t>12</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Государственный Совет Республики Татарстан рассматривает в третьем чтении проект закона Республики Татарстан о бюджете Республики Татарстан на очередной финансовый год и плановый период в срок, определяемый Государственным Советом Республики Татарстан.</a:t>
                      </a:r>
                      <a:br>
                        <a:rPr lang="ru-RU" sz="900" u="none" strike="noStrike" dirty="0">
                          <a:solidFill>
                            <a:schemeClr val="tx1"/>
                          </a:solidFill>
                          <a:effectLst/>
                        </a:rPr>
                      </a:br>
                      <a:r>
                        <a:rPr lang="ru-RU" sz="900" u="none" strike="noStrike" dirty="0">
                          <a:solidFill>
                            <a:schemeClr val="tx1"/>
                          </a:solidFill>
                          <a:effectLst/>
                        </a:rPr>
                        <a:t>При рассмотрении в третьем чтении указанный законопроект голосуется в целом. Внесение в него поправок не допускается</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920587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440971" y="1494133"/>
            <a:ext cx="419596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ea typeface="Times New Roman" panose="02020603050405020304" pitchFamily="18" charset="0"/>
              </a:rPr>
              <a:t>Цель: </a:t>
            </a:r>
            <a:r>
              <a:rPr lang="ru-RU" altLang="ru-RU" sz="1400" dirty="0">
                <a:ea typeface="Times New Roman" panose="02020603050405020304" pitchFamily="18" charset="0"/>
              </a:rPr>
              <a:t>с</a:t>
            </a:r>
            <a:r>
              <a:rPr lang="ru-RU" sz="1400" b="0" i="0" dirty="0">
                <a:effectLst/>
                <a:latin typeface="Golos"/>
              </a:rPr>
              <a:t>одействие добровольному переселению соотечественников в Республику Татарстан, принятие мер по стимулированию их переезда и созданию социально-экономических, организационных условий.</a:t>
            </a:r>
            <a:endParaRPr lang="ru-RU" sz="1400" dirty="0"/>
          </a:p>
        </p:txBody>
      </p:sp>
      <p:sp>
        <p:nvSpPr>
          <p:cNvPr id="2" name="Скругленный прямоугольник 1"/>
          <p:cNvSpPr/>
          <p:nvPr/>
        </p:nvSpPr>
        <p:spPr>
          <a:xfrm>
            <a:off x="532874" y="125740"/>
            <a:ext cx="7943850"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2</a:t>
            </a:r>
            <a:r>
              <a:rPr lang="en-US" sz="1600" b="1" dirty="0">
                <a:solidFill>
                  <a:prstClr val="black"/>
                </a:solidFill>
              </a:rPr>
              <a:t>8</a:t>
            </a:r>
            <a:r>
              <a:rPr lang="ru-RU" sz="1600" b="1" dirty="0">
                <a:solidFill>
                  <a:prstClr val="black"/>
                </a:solidFill>
              </a:rPr>
              <a:t>. Государственная программа "Оказание содействия добровольному переселению в Республику Татарстан соотечественников, </a:t>
            </a:r>
          </a:p>
          <a:p>
            <a:pPr algn="ctr" fontAlgn="t"/>
            <a:r>
              <a:rPr lang="ru-RU" sz="1600" b="1" dirty="0">
                <a:solidFill>
                  <a:prstClr val="black"/>
                </a:solidFill>
              </a:rPr>
              <a:t>проживающих за рубежом" </a:t>
            </a:r>
          </a:p>
        </p:txBody>
      </p:sp>
      <p:pic>
        <p:nvPicPr>
          <p:cNvPr id="4" name="Рисунок 3"/>
          <p:cNvPicPr>
            <a:picLocks noChangeAspect="1"/>
          </p:cNvPicPr>
          <p:nvPr/>
        </p:nvPicPr>
        <p:blipFill>
          <a:blip r:embed="rId2"/>
          <a:stretch>
            <a:fillRect/>
          </a:stretch>
        </p:blipFill>
        <p:spPr>
          <a:xfrm>
            <a:off x="787578" y="1271231"/>
            <a:ext cx="3499991" cy="1853356"/>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2847319026"/>
              </p:ext>
            </p:extLst>
          </p:nvPr>
        </p:nvGraphicFramePr>
        <p:xfrm>
          <a:off x="677865" y="3571048"/>
          <a:ext cx="7959069" cy="1236192"/>
        </p:xfrm>
        <a:graphic>
          <a:graphicData uri="http://schemas.openxmlformats.org/drawingml/2006/table">
            <a:tbl>
              <a:tblPr firstRow="1" firstCol="1" bandRow="1">
                <a:tableStyleId>{5C22544A-7EE6-4342-B048-85BDC9FD1C3A}</a:tableStyleId>
              </a:tblPr>
              <a:tblGrid>
                <a:gridCol w="1489602">
                  <a:extLst>
                    <a:ext uri="{9D8B030D-6E8A-4147-A177-3AD203B41FA5}">
                      <a16:colId xmlns:a16="http://schemas.microsoft.com/office/drawing/2014/main" val="20000"/>
                    </a:ext>
                  </a:extLst>
                </a:gridCol>
                <a:gridCol w="1343377">
                  <a:extLst>
                    <a:ext uri="{9D8B030D-6E8A-4147-A177-3AD203B41FA5}">
                      <a16:colId xmlns:a16="http://schemas.microsoft.com/office/drawing/2014/main" val="20001"/>
                    </a:ext>
                  </a:extLst>
                </a:gridCol>
                <a:gridCol w="1456267">
                  <a:extLst>
                    <a:ext uri="{9D8B030D-6E8A-4147-A177-3AD203B41FA5}">
                      <a16:colId xmlns:a16="http://schemas.microsoft.com/office/drawing/2014/main" val="20002"/>
                    </a:ext>
                  </a:extLst>
                </a:gridCol>
                <a:gridCol w="1467556">
                  <a:extLst>
                    <a:ext uri="{9D8B030D-6E8A-4147-A177-3AD203B41FA5}">
                      <a16:colId xmlns:a16="http://schemas.microsoft.com/office/drawing/2014/main" val="20003"/>
                    </a:ext>
                  </a:extLst>
                </a:gridCol>
                <a:gridCol w="2202267">
                  <a:extLst>
                    <a:ext uri="{9D8B030D-6E8A-4147-A177-3AD203B41FA5}">
                      <a16:colId xmlns:a16="http://schemas.microsoft.com/office/drawing/2014/main" val="20004"/>
                    </a:ext>
                  </a:extLst>
                </a:gridCol>
              </a:tblGrid>
              <a:tr h="14723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8942">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0">
                <a:tc>
                  <a:txBody>
                    <a:bodyPr/>
                    <a:lstStyle/>
                    <a:p>
                      <a:pPr algn="ctr" fontAlgn="ctr"/>
                      <a:r>
                        <a:rPr lang="ru-RU" sz="1100" b="0" i="0" u="none" strike="noStrike" dirty="0">
                          <a:solidFill>
                            <a:srgbClr val="000000"/>
                          </a:solidFill>
                          <a:effectLst/>
                          <a:latin typeface="Arial" panose="020B0604020202020204" pitchFamily="34" charset="0"/>
                        </a:rPr>
                        <a:t>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100" i="1" dirty="0">
                          <a:solidFill>
                            <a:prstClr val="black"/>
                          </a:solidFill>
                          <a:latin typeface="+mn-lt"/>
                          <a:ea typeface="Times New Roman" panose="02020603050405020304" pitchFamily="18" charset="0"/>
                        </a:rPr>
                        <a:t>В Законе Республики Татарстан «О бюджете Республики Татарстан на 2026 год и на плановый период 2027 и 2028 годов» на 2027 – 2028 годы объемы финансирования не предусмотрены</a:t>
                      </a:r>
                      <a:r>
                        <a:rPr lang="ru-RU" sz="1100" b="0" i="0" u="none" strike="noStrike" dirty="0">
                          <a:solidFill>
                            <a:srgbClr val="000000"/>
                          </a:solidFill>
                          <a:effectLst/>
                          <a:latin typeface="+mn-lt"/>
                        </a:rPr>
                        <a:t> </a:t>
                      </a: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92835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606350721"/>
              </p:ext>
            </p:extLst>
          </p:nvPr>
        </p:nvGraphicFramePr>
        <p:xfrm>
          <a:off x="732629" y="1099907"/>
          <a:ext cx="7909284" cy="1490978"/>
        </p:xfrm>
        <a:graphic>
          <a:graphicData uri="http://schemas.openxmlformats.org/drawingml/2006/table">
            <a:tbl>
              <a:tblPr firstRow="1" firstCol="1" bandRow="1">
                <a:tableStyleId>{5C22544A-7EE6-4342-B048-85BDC9FD1C3A}</a:tableStyleId>
              </a:tblPr>
              <a:tblGrid>
                <a:gridCol w="3259949">
                  <a:extLst>
                    <a:ext uri="{9D8B030D-6E8A-4147-A177-3AD203B41FA5}">
                      <a16:colId xmlns:a16="http://schemas.microsoft.com/office/drawing/2014/main" val="20000"/>
                    </a:ext>
                  </a:extLst>
                </a:gridCol>
                <a:gridCol w="939315">
                  <a:extLst>
                    <a:ext uri="{9D8B030D-6E8A-4147-A177-3AD203B41FA5}">
                      <a16:colId xmlns:a16="http://schemas.microsoft.com/office/drawing/2014/main" val="113900148"/>
                    </a:ext>
                  </a:extLst>
                </a:gridCol>
                <a:gridCol w="793106">
                  <a:extLst>
                    <a:ext uri="{9D8B030D-6E8A-4147-A177-3AD203B41FA5}">
                      <a16:colId xmlns:a16="http://schemas.microsoft.com/office/drawing/2014/main" val="2074826861"/>
                    </a:ext>
                  </a:extLst>
                </a:gridCol>
                <a:gridCol w="682568">
                  <a:extLst>
                    <a:ext uri="{9D8B030D-6E8A-4147-A177-3AD203B41FA5}">
                      <a16:colId xmlns:a16="http://schemas.microsoft.com/office/drawing/2014/main" val="1787685586"/>
                    </a:ext>
                  </a:extLst>
                </a:gridCol>
                <a:gridCol w="861681">
                  <a:extLst>
                    <a:ext uri="{9D8B030D-6E8A-4147-A177-3AD203B41FA5}">
                      <a16:colId xmlns:a16="http://schemas.microsoft.com/office/drawing/2014/main" val="1966184703"/>
                    </a:ext>
                  </a:extLst>
                </a:gridCol>
                <a:gridCol w="697389">
                  <a:extLst>
                    <a:ext uri="{9D8B030D-6E8A-4147-A177-3AD203B41FA5}">
                      <a16:colId xmlns:a16="http://schemas.microsoft.com/office/drawing/2014/main" val="3519640138"/>
                    </a:ext>
                  </a:extLst>
                </a:gridCol>
                <a:gridCol w="675276">
                  <a:extLst>
                    <a:ext uri="{9D8B030D-6E8A-4147-A177-3AD203B41FA5}">
                      <a16:colId xmlns:a16="http://schemas.microsoft.com/office/drawing/2014/main" val="676500182"/>
                    </a:ext>
                  </a:extLst>
                </a:gridCol>
              </a:tblGrid>
              <a:tr h="394714">
                <a:tc>
                  <a:txBody>
                    <a:bodyPr/>
                    <a:lstStyle/>
                    <a:p>
                      <a:pPr algn="ctr" fontAlgn="ctr"/>
                      <a:r>
                        <a:rPr lang="ru-RU" sz="900" b="1" i="0" u="none" strike="noStrike" dirty="0">
                          <a:solidFill>
                            <a:schemeClr val="tx1"/>
                          </a:solidFill>
                          <a:effectLst/>
                          <a:latin typeface="+mn-lt"/>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ru-RU" sz="900" b="1" kern="1200" dirty="0">
                          <a:solidFill>
                            <a:schemeClr val="tx1"/>
                          </a:solidFill>
                          <a:latin typeface="+mn-lt"/>
                          <a:ea typeface="+mn-ea"/>
                          <a:cs typeface="+mn-cs"/>
                        </a:rPr>
                        <a:t>Единица измерения </a:t>
                      </a:r>
                      <a:endParaRPr lang="ru-RU" sz="900" dirty="0">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i="0" u="none" strike="noStrike" dirty="0">
                          <a:solidFill>
                            <a:schemeClr val="tx1"/>
                          </a:solidFill>
                          <a:effectLst/>
                          <a:latin typeface="+mn-lt"/>
                          <a:cs typeface="Arial" panose="020B0604020202020204" pitchFamily="34" charset="0"/>
                        </a:rPr>
                        <a:t>2024 год</a:t>
                      </a:r>
                    </a:p>
                    <a:p>
                      <a:pPr algn="ctr" fontAlgn="ctr"/>
                      <a:r>
                        <a:rPr lang="ru-RU" sz="900" b="1" i="0" u="none" strike="noStrike" dirty="0">
                          <a:solidFill>
                            <a:schemeClr val="tx1"/>
                          </a:solidFill>
                          <a:effectLst/>
                          <a:latin typeface="+mn-lt"/>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2025 год</a:t>
                      </a:r>
                    </a:p>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2026 год</a:t>
                      </a:r>
                    </a:p>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(прогноз)</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latin typeface="+mn-lt"/>
                        </a:rPr>
                        <a:t>2027 год (прогноз)</a:t>
                      </a:r>
                      <a:endParaRPr lang="ru-RU" sz="900" b="1" i="0" u="none" strike="noStrike" dirty="0">
                        <a:solidFill>
                          <a:schemeClr val="tx1"/>
                        </a:solidFill>
                        <a:effectLst/>
                        <a:latin typeface="+mn-lt"/>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900" b="1" u="none" strike="noStrike" dirty="0">
                          <a:solidFill>
                            <a:schemeClr val="tx1"/>
                          </a:solidFill>
                          <a:effectLst/>
                          <a:latin typeface="+mn-lt"/>
                        </a:rPr>
                        <a:t>2028 год (прогноз)</a:t>
                      </a:r>
                      <a:endParaRPr lang="ru-RU" sz="900" dirty="0">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7218">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dirty="0">
                          <a:solidFill>
                            <a:schemeClr val="tx1"/>
                          </a:solidFill>
                          <a:latin typeface="+mn-lt"/>
                        </a:rPr>
                        <a:t>Об</a:t>
                      </a:r>
                      <a:r>
                        <a:rPr lang="ru-RU" sz="900" b="1" i="0" strike="noStrike" baseline="0" dirty="0">
                          <a:solidFill>
                            <a:schemeClr val="tx1"/>
                          </a:solidFill>
                          <a:latin typeface="+mn-lt"/>
                        </a:rPr>
                        <a:t>еспечение реализации Государственной программы по оказанию содействия добровольному переселению в Российскую Федерацию соотечественников, проживающих за рубежом, утвержденной Указом Президента Российской Федерации от 22 июня 2006 года № 637  «О мерах по оказанию содействия добровольному переселению в Российскую Федерацию соотечественников, проживающих за рубежом</a:t>
                      </a:r>
                      <a:endParaRPr lang="ru-RU" sz="9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7218">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Численность участников Государственной программы Российской Федерации и членов их семей, прибывших в Республику Татарстан и поставленных на учет в Министерстве внутренних дел по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u="none" strike="noStrike" dirty="0">
                          <a:solidFill>
                            <a:schemeClr val="tx1"/>
                          </a:solidFill>
                          <a:effectLst/>
                          <a:latin typeface="+mn-lt"/>
                        </a:rPr>
                        <a:t>человек</a:t>
                      </a:r>
                      <a:endParaRPr lang="ru-RU" sz="900"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dirty="0">
                          <a:solidFill>
                            <a:srgbClr val="000000"/>
                          </a:solidFill>
                          <a:effectLst/>
                          <a:latin typeface="+mn-lt"/>
                        </a:rPr>
                        <a:t>300,00 </a:t>
                      </a:r>
                      <a:endParaRPr lang="ru-RU" sz="900" dirty="0">
                        <a:effectLst/>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dirty="0">
                          <a:solidFill>
                            <a:srgbClr val="000000"/>
                          </a:solidFill>
                          <a:effectLst/>
                          <a:latin typeface="+mn-lt"/>
                        </a:rPr>
                        <a:t>300,00 </a:t>
                      </a:r>
                      <a:endParaRPr lang="ru-RU" sz="900" dirty="0">
                        <a:effectLst/>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dirty="0">
                          <a:solidFill>
                            <a:srgbClr val="000000"/>
                          </a:solidFill>
                          <a:effectLst/>
                          <a:latin typeface="+mn-lt"/>
                        </a:rPr>
                        <a:t>300,00</a:t>
                      </a:r>
                      <a:endParaRPr lang="ru-RU" sz="900" dirty="0">
                        <a:effectLst/>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9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endParaRPr lang="ru-RU" sz="900"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5" name="Текст 4"/>
          <p:cNvSpPr>
            <a:spLocks noGrp="1"/>
          </p:cNvSpPr>
          <p:nvPr>
            <p:ph type="body" sz="quarter" idx="14"/>
          </p:nvPr>
        </p:nvSpPr>
        <p:spPr>
          <a:xfrm>
            <a:off x="625870" y="136084"/>
            <a:ext cx="7892260" cy="844487"/>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spcBef>
                <a:spcPts val="0"/>
              </a:spcBef>
            </a:pPr>
            <a:r>
              <a:rPr lang="ru-RU" sz="1600" b="1" dirty="0">
                <a:solidFill>
                  <a:prstClr val="black"/>
                </a:solidFill>
              </a:rPr>
              <a:t>Показатели </a:t>
            </a:r>
            <a:r>
              <a:rPr lang="ru-RU" sz="1600" dirty="0">
                <a:solidFill>
                  <a:prstClr val="black"/>
                </a:solidFill>
              </a:rPr>
              <a:t>государственной программы "</a:t>
            </a:r>
            <a:r>
              <a:rPr lang="ru-RU" sz="1600" b="1" dirty="0">
                <a:solidFill>
                  <a:prstClr val="black"/>
                </a:solidFill>
              </a:rPr>
              <a:t>Оказание содействия добровольному переселению в Республику Татарстан соотечественников, </a:t>
            </a:r>
          </a:p>
          <a:p>
            <a:pPr algn="ctr" fontAlgn="t">
              <a:spcBef>
                <a:spcPts val="0"/>
              </a:spcBef>
            </a:pPr>
            <a:r>
              <a:rPr lang="ru-RU" sz="1600" b="1" dirty="0">
                <a:solidFill>
                  <a:prstClr val="black"/>
                </a:solidFill>
              </a:rPr>
              <a:t>проживающих за рубежом</a:t>
            </a:r>
            <a:r>
              <a:rPr lang="ru-RU" sz="1600" dirty="0">
                <a:solidFill>
                  <a:prstClr val="black"/>
                </a:solidFill>
              </a:rPr>
              <a:t>"</a:t>
            </a:r>
          </a:p>
        </p:txBody>
      </p:sp>
      <p:sp>
        <p:nvSpPr>
          <p:cNvPr id="6" name="Объект 2">
            <a:extLst>
              <a:ext uri="{FF2B5EF4-FFF2-40B4-BE49-F238E27FC236}">
                <a16:creationId xmlns:a16="http://schemas.microsoft.com/office/drawing/2014/main" id="{ADB537BF-11F9-4C4B-B86C-C6A954BECD8A}"/>
              </a:ext>
            </a:extLst>
          </p:cNvPr>
          <p:cNvSpPr txBox="1">
            <a:spLocks noGrp="1"/>
          </p:cNvSpPr>
          <p:nvPr>
            <p:ph sz="quarter" idx="13"/>
          </p:nvPr>
        </p:nvSpPr>
        <p:spPr>
          <a:xfrm>
            <a:off x="502088" y="6310264"/>
            <a:ext cx="8139826" cy="4116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http://mtsz.tatarstan.ru</a:t>
            </a:r>
            <a:endParaRPr lang="ru-RU" sz="1100" b="1" i="1" dirty="0">
              <a:solidFill>
                <a:schemeClr val="accent6"/>
              </a:solidFill>
            </a:endParaRPr>
          </a:p>
        </p:txBody>
      </p:sp>
      <p:sp>
        <p:nvSpPr>
          <p:cNvPr id="7" name="Прямоугольник 6">
            <a:extLst>
              <a:ext uri="{FF2B5EF4-FFF2-40B4-BE49-F238E27FC236}">
                <a16:creationId xmlns:a16="http://schemas.microsoft.com/office/drawing/2014/main" id="{2D398B45-D227-4B94-A8FF-6D06284AAD36}"/>
              </a:ext>
            </a:extLst>
          </p:cNvPr>
          <p:cNvSpPr/>
          <p:nvPr/>
        </p:nvSpPr>
        <p:spPr>
          <a:xfrm>
            <a:off x="532874" y="5899048"/>
            <a:ext cx="8471366" cy="492443"/>
          </a:xfrm>
          <a:prstGeom prst="rect">
            <a:avLst/>
          </a:prstGeom>
        </p:spPr>
        <p:txBody>
          <a:bodyPr wrap="square">
            <a:spAutoFit/>
          </a:bodyPr>
          <a:lstStyle/>
          <a:p>
            <a:r>
              <a:rPr lang="ru-RU" sz="1100" b="1" i="1" dirty="0">
                <a:solidFill>
                  <a:schemeClr val="accent1"/>
                </a:solidFill>
              </a:rPr>
              <a:t>Ответственный исполнитель ГП: Министерство труда, занятости и социальной защиты Республики Татарстан </a:t>
            </a:r>
            <a:r>
              <a:rPr lang="ru-RU" sz="1400" b="1" i="1" dirty="0">
                <a:solidFill>
                  <a:schemeClr val="tx2"/>
                </a:solidFill>
              </a:rPr>
              <a:t>	</a:t>
            </a:r>
          </a:p>
        </p:txBody>
      </p:sp>
    </p:spTree>
    <p:extLst>
      <p:ext uri="{BB962C8B-B14F-4D97-AF65-F5344CB8AC3E}">
        <p14:creationId xmlns:p14="http://schemas.microsoft.com/office/powerpoint/2010/main" val="3479296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r>
              <a:rPr lang="ru-RU" dirty="0" err="1"/>
              <a:t>прпо</a:t>
            </a:r>
            <a:endParaRPr lang="ru-RU" dirty="0"/>
          </a:p>
        </p:txBody>
      </p:sp>
      <p:sp>
        <p:nvSpPr>
          <p:cNvPr id="4" name="Текст 3"/>
          <p:cNvSpPr>
            <a:spLocks noGrp="1"/>
          </p:cNvSpPr>
          <p:nvPr>
            <p:ph type="body" sz="quarter" idx="14"/>
          </p:nvPr>
        </p:nvSpPr>
        <p:spPr>
          <a:xfrm>
            <a:off x="648586" y="46038"/>
            <a:ext cx="7871571" cy="59931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t"/>
            <a:r>
              <a:rPr lang="en-US" sz="1600" b="1" dirty="0">
                <a:solidFill>
                  <a:prstClr val="black"/>
                </a:solidFill>
              </a:rPr>
              <a:t>29</a:t>
            </a:r>
            <a:r>
              <a:rPr lang="ru-RU" sz="1600" dirty="0">
                <a:solidFill>
                  <a:prstClr val="black"/>
                </a:solidFill>
              </a:rPr>
              <a:t>. Государственная программа "Формирование современной городской среды на территории Республики Татарстан"</a:t>
            </a:r>
            <a:endParaRPr lang="ru-RU" sz="1600" b="1"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233509277"/>
              </p:ext>
            </p:extLst>
          </p:nvPr>
        </p:nvGraphicFramePr>
        <p:xfrm>
          <a:off x="693050" y="3754143"/>
          <a:ext cx="8219550" cy="783370"/>
        </p:xfrm>
        <a:graphic>
          <a:graphicData uri="http://schemas.openxmlformats.org/drawingml/2006/table">
            <a:tbl>
              <a:tblPr firstRow="1" firstCol="1" bandRow="1">
                <a:tableStyleId>{5C22544A-7EE6-4342-B048-85BDC9FD1C3A}</a:tableStyleId>
              </a:tblPr>
              <a:tblGrid>
                <a:gridCol w="1643910">
                  <a:extLst>
                    <a:ext uri="{9D8B030D-6E8A-4147-A177-3AD203B41FA5}">
                      <a16:colId xmlns:a16="http://schemas.microsoft.com/office/drawing/2014/main" val="20000"/>
                    </a:ext>
                  </a:extLst>
                </a:gridCol>
                <a:gridCol w="1643910">
                  <a:extLst>
                    <a:ext uri="{9D8B030D-6E8A-4147-A177-3AD203B41FA5}">
                      <a16:colId xmlns:a16="http://schemas.microsoft.com/office/drawing/2014/main" val="20001"/>
                    </a:ext>
                  </a:extLst>
                </a:gridCol>
                <a:gridCol w="1643910">
                  <a:extLst>
                    <a:ext uri="{9D8B030D-6E8A-4147-A177-3AD203B41FA5}">
                      <a16:colId xmlns:a16="http://schemas.microsoft.com/office/drawing/2014/main" val="20002"/>
                    </a:ext>
                  </a:extLst>
                </a:gridCol>
                <a:gridCol w="1643910">
                  <a:extLst>
                    <a:ext uri="{9D8B030D-6E8A-4147-A177-3AD203B41FA5}">
                      <a16:colId xmlns:a16="http://schemas.microsoft.com/office/drawing/2014/main" val="20003"/>
                    </a:ext>
                  </a:extLst>
                </a:gridCol>
                <a:gridCol w="1643910">
                  <a:extLst>
                    <a:ext uri="{9D8B030D-6E8A-4147-A177-3AD203B41FA5}">
                      <a16:colId xmlns:a16="http://schemas.microsoft.com/office/drawing/2014/main" val="20004"/>
                    </a:ext>
                  </a:extLst>
                </a:gridCol>
              </a:tblGrid>
              <a:tr h="23701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7373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77144">
                <a:tc>
                  <a:txBody>
                    <a:bodyPr/>
                    <a:lstStyle/>
                    <a:p>
                      <a:pPr algn="ctr" fontAlgn="ctr"/>
                      <a:r>
                        <a:rPr lang="ru-RU" sz="1100" b="0" i="0" u="none" strike="noStrike" dirty="0">
                          <a:solidFill>
                            <a:srgbClr val="000000"/>
                          </a:solidFill>
                          <a:effectLst/>
                          <a:latin typeface="Arial" panose="020B0604020202020204" pitchFamily="34" charset="0"/>
                        </a:rPr>
                        <a:t>11 792 880,6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12 605 139,0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3 273 792,4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2 704 335,2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2 648 450,8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15715" name="Picture 3" descr="C:\Users\Alsu.Husainova\Desktop\0e0ebed189357054b6e61dfcc56fc1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50" y="807523"/>
            <a:ext cx="3878950" cy="25719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4750701" y="1325663"/>
            <a:ext cx="401305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solidFill>
                  <a:prstClr val="black"/>
                </a:solidFill>
                <a:ea typeface="Times New Roman" panose="02020603050405020304" pitchFamily="18" charset="0"/>
              </a:rPr>
              <a:t>Цели: </a:t>
            </a:r>
          </a:p>
          <a:p>
            <a:pPr algn="just"/>
            <a:r>
              <a:rPr lang="ru-RU" sz="1400" i="0" dirty="0">
                <a:effectLst/>
                <a:latin typeface="Golos"/>
              </a:rPr>
              <a:t>пов</a:t>
            </a:r>
            <a:r>
              <a:rPr lang="ru-RU" sz="1400" b="0" i="0" dirty="0">
                <a:effectLst/>
                <a:latin typeface="Golos"/>
              </a:rPr>
              <a:t>ышение комфортности общественных пространств путем благоустройства территорий;</a:t>
            </a:r>
          </a:p>
          <a:p>
            <a:pPr algn="just"/>
            <a:r>
              <a:rPr lang="ru-RU" sz="1400" b="0" i="0" dirty="0">
                <a:effectLst/>
                <a:latin typeface="Golos"/>
              </a:rPr>
              <a:t>повышение качества и комфорта среды проживания на территории Республики Татарстан</a:t>
            </a:r>
            <a:endParaRPr lang="ru-RU" sz="1400" dirty="0"/>
          </a:p>
        </p:txBody>
      </p:sp>
    </p:spTree>
    <p:extLst>
      <p:ext uri="{BB962C8B-B14F-4D97-AF65-F5344CB8AC3E}">
        <p14:creationId xmlns:p14="http://schemas.microsoft.com/office/powerpoint/2010/main" val="4591596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977090619"/>
              </p:ext>
            </p:extLst>
          </p:nvPr>
        </p:nvGraphicFramePr>
        <p:xfrm>
          <a:off x="546918" y="828304"/>
          <a:ext cx="8310645" cy="2938230"/>
        </p:xfrm>
        <a:graphic>
          <a:graphicData uri="http://schemas.openxmlformats.org/drawingml/2006/table">
            <a:tbl>
              <a:tblPr firstRow="1" firstCol="1" bandRow="1">
                <a:tableStyleId>{5C22544A-7EE6-4342-B048-85BDC9FD1C3A}</a:tableStyleId>
              </a:tblPr>
              <a:tblGrid>
                <a:gridCol w="3315594">
                  <a:extLst>
                    <a:ext uri="{9D8B030D-6E8A-4147-A177-3AD203B41FA5}">
                      <a16:colId xmlns:a16="http://schemas.microsoft.com/office/drawing/2014/main" val="20000"/>
                    </a:ext>
                  </a:extLst>
                </a:gridCol>
                <a:gridCol w="815089">
                  <a:extLst>
                    <a:ext uri="{9D8B030D-6E8A-4147-A177-3AD203B41FA5}">
                      <a16:colId xmlns:a16="http://schemas.microsoft.com/office/drawing/2014/main" val="881601163"/>
                    </a:ext>
                  </a:extLst>
                </a:gridCol>
                <a:gridCol w="815089">
                  <a:extLst>
                    <a:ext uri="{9D8B030D-6E8A-4147-A177-3AD203B41FA5}">
                      <a16:colId xmlns:a16="http://schemas.microsoft.com/office/drawing/2014/main" val="3324600050"/>
                    </a:ext>
                  </a:extLst>
                </a:gridCol>
                <a:gridCol w="815089">
                  <a:extLst>
                    <a:ext uri="{9D8B030D-6E8A-4147-A177-3AD203B41FA5}">
                      <a16:colId xmlns:a16="http://schemas.microsoft.com/office/drawing/2014/main" val="2439983965"/>
                    </a:ext>
                  </a:extLst>
                </a:gridCol>
                <a:gridCol w="753924">
                  <a:extLst>
                    <a:ext uri="{9D8B030D-6E8A-4147-A177-3AD203B41FA5}">
                      <a16:colId xmlns:a16="http://schemas.microsoft.com/office/drawing/2014/main" val="3146601118"/>
                    </a:ext>
                  </a:extLst>
                </a:gridCol>
                <a:gridCol w="932507">
                  <a:extLst>
                    <a:ext uri="{9D8B030D-6E8A-4147-A177-3AD203B41FA5}">
                      <a16:colId xmlns:a16="http://schemas.microsoft.com/office/drawing/2014/main" val="2012579296"/>
                    </a:ext>
                  </a:extLst>
                </a:gridCol>
                <a:gridCol w="863353">
                  <a:extLst>
                    <a:ext uri="{9D8B030D-6E8A-4147-A177-3AD203B41FA5}">
                      <a16:colId xmlns:a16="http://schemas.microsoft.com/office/drawing/2014/main" val="677023630"/>
                    </a:ext>
                  </a:extLst>
                </a:gridCol>
              </a:tblGrid>
              <a:tr h="394714">
                <a:tc>
                  <a:txBody>
                    <a:bodyPr/>
                    <a:lstStyle/>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2024 год</a:t>
                      </a:r>
                    </a:p>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2025 год</a:t>
                      </a:r>
                    </a:p>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7218">
                <a:tc gridSpan="7">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Повышение качества и комфорта среды проживания на территории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7218">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благоустроенных общественных территорий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353,00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rPr>
                        <a:t>270,00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7218">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объема закупок оборудования, имеющего российское происхождение, в том числе оборудования, закупаемого при выполнении работ, в общем объеме оборудования, закупленного в рамках реализации мероприятий государственных (муниципальных) программ современной городской среды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6615">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Площадь благоустроенных общественных территорий, приходящаяся на одного жителя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a:solidFill>
                            <a:schemeClr val="dk1"/>
                          </a:solidFill>
                          <a:latin typeface="+mn-lt"/>
                          <a:ea typeface="+mn-ea"/>
                          <a:cs typeface="+mn-cs"/>
                        </a:rPr>
                        <a:t>кв.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rPr>
                        <a:t>4,63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9369">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благоустроенных дворовых территорий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dk1"/>
                          </a:solidFill>
                          <a:latin typeface="+mn-lt"/>
                          <a:ea typeface="+mn-ea"/>
                          <a:cs typeface="+mn-cs"/>
                        </a:rPr>
                        <a:t>тыс. 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0,83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rPr>
                        <a:t>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5" name="Текст 4"/>
          <p:cNvSpPr>
            <a:spLocks noGrp="1"/>
          </p:cNvSpPr>
          <p:nvPr>
            <p:ph type="body" sz="quarter" idx="14"/>
          </p:nvPr>
        </p:nvSpPr>
        <p:spPr>
          <a:xfrm>
            <a:off x="626795" y="74613"/>
            <a:ext cx="7892260" cy="59931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fontAlgn="t"/>
            <a:r>
              <a:rPr lang="ru-RU" sz="1600" b="1" dirty="0">
                <a:solidFill>
                  <a:prstClr val="black"/>
                </a:solidFill>
              </a:rPr>
              <a:t>Показатели </a:t>
            </a:r>
            <a:r>
              <a:rPr lang="ru-RU" sz="1600" dirty="0">
                <a:solidFill>
                  <a:prstClr val="black"/>
                </a:solidFill>
              </a:rPr>
              <a:t>государственной программы "Формирование современной городской среды на территории Республики Татарстан"</a:t>
            </a:r>
          </a:p>
        </p:txBody>
      </p:sp>
      <p:sp>
        <p:nvSpPr>
          <p:cNvPr id="3" name="Прямоугольник 2"/>
          <p:cNvSpPr/>
          <p:nvPr/>
        </p:nvSpPr>
        <p:spPr>
          <a:xfrm>
            <a:off x="421943" y="6039871"/>
            <a:ext cx="8116785" cy="430887"/>
          </a:xfrm>
          <a:prstGeom prst="rect">
            <a:avLst/>
          </a:prstGeom>
        </p:spPr>
        <p:txBody>
          <a:bodyPr wrap="square">
            <a:spAutoFit/>
          </a:bodyPr>
          <a:lstStyle/>
          <a:p>
            <a:r>
              <a:rPr lang="ru-RU" sz="1100" b="1" i="1" dirty="0">
                <a:solidFill>
                  <a:schemeClr val="accent1"/>
                </a:solidFill>
              </a:rPr>
              <a:t>Ответственный исполнитель ГП: Министерство строительства, архитектуры и жилищно-коммунального хозяйства Республики Татарстан </a:t>
            </a:r>
            <a:endParaRPr lang="ru-RU" sz="1100" b="1" i="1" dirty="0">
              <a:solidFill>
                <a:schemeClr val="tx2"/>
              </a:solidFill>
            </a:endParaRPr>
          </a:p>
        </p:txBody>
      </p:sp>
      <p:sp>
        <p:nvSpPr>
          <p:cNvPr id="6" name="Объект 2"/>
          <p:cNvSpPr txBox="1">
            <a:spLocks/>
          </p:cNvSpPr>
          <p:nvPr/>
        </p:nvSpPr>
        <p:spPr>
          <a:xfrm>
            <a:off x="409179" y="6389203"/>
            <a:ext cx="7987454"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http://minstroy.tatarstan.ru</a:t>
            </a:r>
            <a:endParaRPr lang="ru-RU" sz="1100" b="1" i="1" dirty="0">
              <a:solidFill>
                <a:schemeClr val="accent6"/>
              </a:solidFill>
            </a:endParaRPr>
          </a:p>
        </p:txBody>
      </p:sp>
    </p:spTree>
    <p:extLst>
      <p:ext uri="{BB962C8B-B14F-4D97-AF65-F5344CB8AC3E}">
        <p14:creationId xmlns:p14="http://schemas.microsoft.com/office/powerpoint/2010/main" val="39377864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054965" y="1189316"/>
            <a:ext cx="450166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latin typeface="Arial"/>
                <a:ea typeface="Times New Roman" panose="02020603050405020304" pitchFamily="18" charset="0"/>
              </a:rPr>
              <a:t>Цели: </a:t>
            </a:r>
          </a:p>
          <a:p>
            <a:pPr indent="0" algn="just"/>
            <a:r>
              <a:rPr lang="ru-RU" sz="1400" b="0" i="0" dirty="0">
                <a:effectLst/>
                <a:latin typeface="Golos"/>
              </a:rPr>
              <a:t>увеличение доли граждан, систематически занимающихся физической культурой и спортом, до 65,0 процента</a:t>
            </a:r>
            <a:r>
              <a:rPr lang="ru-RU" sz="1400" dirty="0"/>
              <a:t>;</a:t>
            </a:r>
          </a:p>
          <a:p>
            <a:pPr indent="0" algn="just"/>
            <a:r>
              <a:rPr lang="ru-RU" sz="1400" b="0" i="0" dirty="0">
                <a:effectLst/>
                <a:latin typeface="Golos"/>
              </a:rPr>
              <a:t>увеличение количества спортсменов Республики Татарстан по олимпийским, паралимпийским и </a:t>
            </a:r>
            <a:r>
              <a:rPr lang="ru-RU" sz="1400" b="0" i="0" dirty="0" err="1">
                <a:effectLst/>
                <a:latin typeface="Golos"/>
              </a:rPr>
              <a:t>сурдлимпийским</a:t>
            </a:r>
            <a:r>
              <a:rPr lang="ru-RU" sz="1400" b="0" i="0" dirty="0">
                <a:effectLst/>
                <a:latin typeface="Golos"/>
              </a:rPr>
              <a:t> видам спорта, входящих в состав сборных команд Российской Федерации, до 1007 человек. </a:t>
            </a:r>
            <a:endParaRPr lang="ru-RU" sz="1400" dirty="0"/>
          </a:p>
        </p:txBody>
      </p:sp>
      <p:sp>
        <p:nvSpPr>
          <p:cNvPr id="7" name="Скругленный прямоугольник 6"/>
          <p:cNvSpPr/>
          <p:nvPr/>
        </p:nvSpPr>
        <p:spPr>
          <a:xfrm>
            <a:off x="612775" y="126267"/>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0. Государственная программа "Развитие физической культуры и спорта в Республике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830220825"/>
              </p:ext>
            </p:extLst>
          </p:nvPr>
        </p:nvGraphicFramePr>
        <p:xfrm>
          <a:off x="692029" y="3804726"/>
          <a:ext cx="8058464" cy="92109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19002">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6081">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32907">
                <a:tc>
                  <a:txBody>
                    <a:bodyPr/>
                    <a:lstStyle/>
                    <a:p>
                      <a:pPr algn="ctr" fontAlgn="ctr"/>
                      <a:r>
                        <a:rPr lang="ru-RU" sz="1100" b="0" i="0" u="none" strike="noStrike" dirty="0">
                          <a:solidFill>
                            <a:srgbClr val="000000"/>
                          </a:solidFill>
                          <a:effectLst/>
                          <a:latin typeface="Arial" panose="020B0604020202020204" pitchFamily="34" charset="0"/>
                        </a:rPr>
                        <a:t>6 726 626,6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15 613 095,1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7 155 086,5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7 499 438,0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8 219 809,4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23906" name="Picture 2" descr="Картинки по запросу спорт картин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6" y="1030786"/>
            <a:ext cx="3006724" cy="237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0106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62240"/>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физической культуры и спорта в Республике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8044186"/>
              </p:ext>
            </p:extLst>
          </p:nvPr>
        </p:nvGraphicFramePr>
        <p:xfrm>
          <a:off x="551823" y="774197"/>
          <a:ext cx="8299872" cy="5490627"/>
        </p:xfrm>
        <a:graphic>
          <a:graphicData uri="http://schemas.openxmlformats.org/drawingml/2006/table">
            <a:tbl>
              <a:tblPr firstRow="1" firstCol="1" bandRow="1">
                <a:tableStyleId>{5940675A-B579-460E-94D1-54222C63F5DA}</a:tableStyleId>
              </a:tblPr>
              <a:tblGrid>
                <a:gridCol w="3330421">
                  <a:extLst>
                    <a:ext uri="{9D8B030D-6E8A-4147-A177-3AD203B41FA5}">
                      <a16:colId xmlns:a16="http://schemas.microsoft.com/office/drawing/2014/main" val="20000"/>
                    </a:ext>
                  </a:extLst>
                </a:gridCol>
                <a:gridCol w="755367">
                  <a:extLst>
                    <a:ext uri="{9D8B030D-6E8A-4147-A177-3AD203B41FA5}">
                      <a16:colId xmlns:a16="http://schemas.microsoft.com/office/drawing/2014/main" val="2583649553"/>
                    </a:ext>
                  </a:extLst>
                </a:gridCol>
                <a:gridCol w="755367">
                  <a:extLst>
                    <a:ext uri="{9D8B030D-6E8A-4147-A177-3AD203B41FA5}">
                      <a16:colId xmlns:a16="http://schemas.microsoft.com/office/drawing/2014/main" val="4160956712"/>
                    </a:ext>
                  </a:extLst>
                </a:gridCol>
                <a:gridCol w="755367">
                  <a:extLst>
                    <a:ext uri="{9D8B030D-6E8A-4147-A177-3AD203B41FA5}">
                      <a16:colId xmlns:a16="http://schemas.microsoft.com/office/drawing/2014/main" val="1662401059"/>
                    </a:ext>
                  </a:extLst>
                </a:gridCol>
                <a:gridCol w="957684">
                  <a:extLst>
                    <a:ext uri="{9D8B030D-6E8A-4147-A177-3AD203B41FA5}">
                      <a16:colId xmlns:a16="http://schemas.microsoft.com/office/drawing/2014/main" val="78359902"/>
                    </a:ext>
                  </a:extLst>
                </a:gridCol>
                <a:gridCol w="914400">
                  <a:extLst>
                    <a:ext uri="{9D8B030D-6E8A-4147-A177-3AD203B41FA5}">
                      <a16:colId xmlns:a16="http://schemas.microsoft.com/office/drawing/2014/main" val="1696232115"/>
                    </a:ext>
                  </a:extLst>
                </a:gridCol>
                <a:gridCol w="110337">
                  <a:extLst>
                    <a:ext uri="{9D8B030D-6E8A-4147-A177-3AD203B41FA5}">
                      <a16:colId xmlns:a16="http://schemas.microsoft.com/office/drawing/2014/main" val="3615291012"/>
                    </a:ext>
                  </a:extLst>
                </a:gridCol>
                <a:gridCol w="720929">
                  <a:extLst>
                    <a:ext uri="{9D8B030D-6E8A-4147-A177-3AD203B41FA5}">
                      <a16:colId xmlns:a16="http://schemas.microsoft.com/office/drawing/2014/main" val="20004"/>
                    </a:ext>
                  </a:extLst>
                </a:gridCol>
              </a:tblGrid>
              <a:tr h="349667">
                <a:tc>
                  <a:txBody>
                    <a:bodyPr/>
                    <a:lstStyle/>
                    <a:p>
                      <a:pPr algn="ctr">
                        <a:lnSpc>
                          <a:spcPct val="115000"/>
                        </a:lnSpc>
                        <a:spcAft>
                          <a:spcPts val="0"/>
                        </a:spcAft>
                      </a:pPr>
                      <a:r>
                        <a:rPr lang="ru-RU" sz="9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2024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2025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8">
                  <a:txBody>
                    <a:bodyPr/>
                    <a:lstStyle/>
                    <a:p>
                      <a:pPr>
                        <a:lnSpc>
                          <a:spcPct val="100000"/>
                        </a:lnSpc>
                      </a:pPr>
                      <a:r>
                        <a:rPr lang="ru-RU" sz="900" b="1" strike="noStrike" spc="-1" dirty="0">
                          <a:solidFill>
                            <a:srgbClr val="000000"/>
                          </a:solidFill>
                          <a:latin typeface="Arial"/>
                        </a:rPr>
                        <a:t>Увеличение доли граждан, систематически занимающихся физической культурой и спортом, до 64,1 процента</a:t>
                      </a:r>
                      <a:endParaRPr lang="ru-RU" sz="900" b="0" strike="noStrike" spc="-1" dirty="0">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tc>
                <a:extLst>
                  <a:ext uri="{0D108BD9-81ED-4DB2-BD59-A6C34878D82A}">
                    <a16:rowId xmlns:a16="http://schemas.microsoft.com/office/drawing/2014/main" val="10001"/>
                  </a:ext>
                </a:extLst>
              </a:tr>
              <a:tr h="211662">
                <a:tc>
                  <a:txBody>
                    <a:bodyPr/>
                    <a:lstStyle/>
                    <a:p>
                      <a:pPr algn="just">
                        <a:lnSpc>
                          <a:spcPct val="115000"/>
                        </a:lnSpc>
                        <a:tabLst>
                          <a:tab pos="0" algn="l"/>
                        </a:tabLst>
                      </a:pPr>
                      <a:r>
                        <a:rPr lang="ru-RU" sz="900" b="0" strike="noStrike" spc="-1" dirty="0">
                          <a:solidFill>
                            <a:srgbClr val="000000"/>
                          </a:solidFill>
                          <a:latin typeface="Arial"/>
                        </a:rPr>
                        <a:t>Доля граждан, систематически занимающихся физической культурой и спортом (в общей численности граждан, не имеющих противопоказаний и ограничений для занятий физической культурой и спортом)</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62,9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67,2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64,1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65,0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65,0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algn="just">
                        <a:lnSpc>
                          <a:spcPct val="115000"/>
                        </a:lnSpc>
                        <a:tabLst>
                          <a:tab pos="0" algn="l"/>
                        </a:tabLst>
                      </a:pPr>
                      <a:r>
                        <a:rPr lang="ru-RU" sz="900" b="0" strike="noStrike" spc="-1">
                          <a:solidFill>
                            <a:srgbClr val="000000"/>
                          </a:solidFill>
                          <a:latin typeface="Arial"/>
                        </a:rPr>
                        <a:t>Уровень обеспеченности граждан спортивными сооружениями исходя из единовременной пропускной способности объектов спорта</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72,5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73,0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72,3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72,5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72,7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009">
                <a:tc>
                  <a:txBody>
                    <a:bodyPr/>
                    <a:lstStyle/>
                    <a:p>
                      <a:pPr algn="just">
                        <a:lnSpc>
                          <a:spcPct val="115000"/>
                        </a:lnSpc>
                        <a:tabLst>
                          <a:tab pos="0" algn="l"/>
                        </a:tabLst>
                      </a:pPr>
                      <a:r>
                        <a:rPr lang="ru-RU" sz="900" b="0" strike="noStrike" spc="-1">
                          <a:solidFill>
                            <a:srgbClr val="000000"/>
                          </a:solidFill>
                          <a:latin typeface="Arial"/>
                        </a:rPr>
                        <a:t>Доля сельского населения, систематически занимающегося физической культурой и спортом</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59,5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59,6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59,6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59,7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59,8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009">
                <a:tc gridSpan="8">
                  <a:txBody>
                    <a:bodyPr/>
                    <a:lstStyle/>
                    <a:p>
                      <a:pPr algn="just">
                        <a:lnSpc>
                          <a:spcPct val="115000"/>
                        </a:lnSpc>
                        <a:tabLst>
                          <a:tab pos="0" algn="l"/>
                        </a:tabLst>
                      </a:pPr>
                      <a:r>
                        <a:rPr lang="ru-RU" sz="900" b="1" strike="noStrike" spc="-1" dirty="0">
                          <a:solidFill>
                            <a:srgbClr val="000000"/>
                          </a:solidFill>
                          <a:latin typeface="Arial"/>
                        </a:rPr>
                        <a:t>Увеличение количества спортсменов Республики Татарстан по олимпийским, паралимпийским и </a:t>
                      </a:r>
                      <a:r>
                        <a:rPr lang="ru-RU" sz="900" b="1" strike="noStrike" spc="-1" dirty="0" err="1">
                          <a:solidFill>
                            <a:srgbClr val="000000"/>
                          </a:solidFill>
                          <a:latin typeface="Arial"/>
                        </a:rPr>
                        <a:t>сурдлимпийским</a:t>
                      </a:r>
                      <a:r>
                        <a:rPr lang="ru-RU" sz="900" b="1" strike="noStrike" spc="-1" dirty="0">
                          <a:solidFill>
                            <a:srgbClr val="000000"/>
                          </a:solidFill>
                          <a:latin typeface="Arial"/>
                        </a:rPr>
                        <a:t> видам спорта, входящих в состав сборных команд Российской Федерации, до 970 человек</a:t>
                      </a:r>
                      <a:endParaRPr lang="ru-RU" sz="900" b="0" strike="noStrike" spc="-1" dirty="0">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tc>
                <a:extLst>
                  <a:ext uri="{0D108BD9-81ED-4DB2-BD59-A6C34878D82A}">
                    <a16:rowId xmlns:a16="http://schemas.microsoft.com/office/drawing/2014/main" val="10005"/>
                  </a:ext>
                </a:extLst>
              </a:tr>
              <a:tr h="0">
                <a:tc>
                  <a:txBody>
                    <a:bodyPr/>
                    <a:lstStyle/>
                    <a:p>
                      <a:pPr algn="just">
                        <a:lnSpc>
                          <a:spcPct val="115000"/>
                        </a:lnSpc>
                        <a:tabLst>
                          <a:tab pos="0" algn="l"/>
                        </a:tabLst>
                      </a:pPr>
                      <a:r>
                        <a:rPr lang="ru-RU" sz="900" b="0" strike="noStrike" spc="-1" dirty="0">
                          <a:solidFill>
                            <a:srgbClr val="000000"/>
                          </a:solidFill>
                          <a:latin typeface="Arial"/>
                        </a:rPr>
                        <a:t>Численность спортсменов, включенных в списки кандидатов в спортивные сборные команды Российской Федерации</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человек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1005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1057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1006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1007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1008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a:txBody>
                    <a:bodyPr/>
                    <a:lstStyle/>
                    <a:p>
                      <a:pPr algn="just">
                        <a:lnSpc>
                          <a:spcPct val="115000"/>
                        </a:lnSpc>
                        <a:tabLst>
                          <a:tab pos="0" algn="l"/>
                        </a:tabLst>
                      </a:pPr>
                      <a:r>
                        <a:rPr lang="ru-RU" sz="900" b="0" strike="noStrike" spc="-1">
                          <a:solidFill>
                            <a:srgbClr val="000000"/>
                          </a:solidFill>
                          <a:latin typeface="Arial"/>
                        </a:rPr>
                        <a:t>Рост количества спортсменов, включенных в составы спортивных сборных команд Российской Федерации</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105,4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105,6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105,7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105,8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33041">
                <a:tc>
                  <a:txBody>
                    <a:bodyPr/>
                    <a:lstStyle/>
                    <a:p>
                      <a:pPr algn="just">
                        <a:lnSpc>
                          <a:spcPct val="115000"/>
                        </a:lnSpc>
                        <a:tabLst>
                          <a:tab pos="0" algn="l"/>
                        </a:tabLst>
                      </a:pPr>
                      <a:r>
                        <a:rPr lang="ru-RU" sz="900" b="0" strike="noStrike" spc="-1">
                          <a:solidFill>
                            <a:srgbClr val="000000"/>
                          </a:solidFill>
                          <a:latin typeface="Arial"/>
                        </a:rPr>
                        <a:t>Доля спортсменов-разрядников в общем количестве лиц, занимающихся в системе спортивных школ, спортивных школ олимпийского резерва и училищ олимпийского резерва</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40,0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40,1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40,2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40,3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40,4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36369">
                <a:tc>
                  <a:txBody>
                    <a:bodyPr/>
                    <a:lstStyle/>
                    <a:p>
                      <a:pPr algn="just">
                        <a:lnSpc>
                          <a:spcPct val="115000"/>
                        </a:lnSpc>
                        <a:tabLst>
                          <a:tab pos="0" algn="l"/>
                        </a:tabLst>
                      </a:pPr>
                      <a:r>
                        <a:rPr lang="ru-RU" sz="900" b="0" strike="noStrike" spc="-1" dirty="0">
                          <a:solidFill>
                            <a:srgbClr val="000000"/>
                          </a:solidFill>
                          <a:latin typeface="Arial"/>
                        </a:rPr>
                        <a:t>Доля занимающихся на этапе высшего спортивного мастерства в организациях, осуществляющих спортивную подготовку, в общем количестве занимающихся на этапе спортивного совершенствования</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endParaRPr lang="ru-RU" sz="9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20,0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23,0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21,5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22,0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22,5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28680">
                <a:tc>
                  <a:txBody>
                    <a:bodyPr/>
                    <a:lstStyle/>
                    <a:p>
                      <a:r>
                        <a:rPr lang="ru-RU" sz="900" b="0" strike="noStrike" spc="-1" dirty="0">
                          <a:solidFill>
                            <a:srgbClr val="000000"/>
                          </a:solidFill>
                          <a:latin typeface="Arial"/>
                        </a:rPr>
                        <a:t>Доля детей и молодежи в возрасте от 5 до 17 лет, обучающихся в спортивных школах, в общей численности данной категории</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9,0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10,0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10,3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r>
                        <a:rPr lang="ru-RU" sz="900" b="0" strike="noStrike" spc="-1" dirty="0">
                          <a:solidFill>
                            <a:srgbClr val="000000"/>
                          </a:solidFill>
                          <a:latin typeface="Arial"/>
                        </a:rPr>
                        <a:t>10,5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10,7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4" name="Прямоугольник 3"/>
          <p:cNvSpPr/>
          <p:nvPr/>
        </p:nvSpPr>
        <p:spPr>
          <a:xfrm>
            <a:off x="444123" y="6255597"/>
            <a:ext cx="8534400" cy="276999"/>
          </a:xfrm>
          <a:prstGeom prst="rect">
            <a:avLst/>
          </a:prstGeom>
        </p:spPr>
        <p:txBody>
          <a:bodyPr wrap="square">
            <a:spAutoFit/>
          </a:bodyPr>
          <a:lstStyle/>
          <a:p>
            <a:r>
              <a:rPr lang="ru-RU" sz="1200" b="1" i="1" dirty="0">
                <a:solidFill>
                  <a:schemeClr val="accent1"/>
                </a:solidFill>
              </a:rPr>
              <a:t>Ответственный исполнитель ГП : Министерство спорта Республики Татарстан</a:t>
            </a:r>
          </a:p>
        </p:txBody>
      </p:sp>
      <p:sp>
        <p:nvSpPr>
          <p:cNvPr id="5" name="Прямоугольник 4"/>
          <p:cNvSpPr/>
          <p:nvPr/>
        </p:nvSpPr>
        <p:spPr>
          <a:xfrm>
            <a:off x="419823" y="6396335"/>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http://minsport.tatarstan.ru</a:t>
            </a:r>
            <a:endParaRPr lang="ru-RU" sz="1200" b="1" i="1" u="sng" dirty="0">
              <a:solidFill>
                <a:schemeClr val="accent6"/>
              </a:solidFill>
            </a:endParaRPr>
          </a:p>
        </p:txBody>
      </p:sp>
    </p:spTree>
    <p:extLst>
      <p:ext uri="{BB962C8B-B14F-4D97-AF65-F5344CB8AC3E}">
        <p14:creationId xmlns:p14="http://schemas.microsoft.com/office/powerpoint/2010/main" val="12288284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054965" y="996745"/>
            <a:ext cx="450166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000" b="1" dirty="0">
                <a:latin typeface="Arial"/>
                <a:ea typeface="Times New Roman" panose="02020603050405020304" pitchFamily="18" charset="0"/>
              </a:rPr>
              <a:t>Цели: </a:t>
            </a:r>
          </a:p>
          <a:p>
            <a:pPr indent="0" algn="just"/>
            <a:r>
              <a:rPr lang="ru-RU" sz="1000" b="0" i="0" dirty="0">
                <a:effectLst/>
                <a:latin typeface="Golos"/>
              </a:rPr>
              <a:t>повышение эффективности молодежной политики, реализуемой в отношении работающей молодежи в организациях в Республике Татарстан, создание условий для повышения социальной и экономической активности работающей молодежи Республики Татарстан</a:t>
            </a:r>
            <a:r>
              <a:rPr lang="ru-RU" sz="1000" b="0" i="0" u="none" strike="noStrike" baseline="0" dirty="0">
                <a:latin typeface="Arial" panose="020B0604020202020204" pitchFamily="34" charset="0"/>
              </a:rPr>
              <a:t>;</a:t>
            </a:r>
          </a:p>
          <a:p>
            <a:pPr indent="0" algn="just"/>
            <a:r>
              <a:rPr lang="ru-RU" sz="1000" b="0" i="0" dirty="0">
                <a:effectLst/>
                <a:latin typeface="Golos"/>
              </a:rPr>
              <a:t>поддержка и развитие добровольчества (</a:t>
            </a:r>
            <a:r>
              <a:rPr lang="ru-RU" sz="1000" b="0" i="0" dirty="0" err="1">
                <a:effectLst/>
                <a:latin typeface="Golos"/>
              </a:rPr>
              <a:t>волонтерства</a:t>
            </a:r>
            <a:r>
              <a:rPr lang="ru-RU" sz="1000" b="0" i="0" dirty="0">
                <a:effectLst/>
                <a:latin typeface="Golos"/>
              </a:rPr>
              <a:t>) в Республике Татарстан</a:t>
            </a:r>
            <a:r>
              <a:rPr lang="ru-RU" sz="1000" b="0" i="0" u="none" strike="noStrike" baseline="0" dirty="0">
                <a:latin typeface="Arial" panose="020B0604020202020204" pitchFamily="34" charset="0"/>
              </a:rPr>
              <a:t>;</a:t>
            </a:r>
          </a:p>
          <a:p>
            <a:pPr indent="0" algn="just"/>
            <a:r>
              <a:rPr lang="ru-RU" sz="1000" dirty="0">
                <a:latin typeface="Golos"/>
              </a:rPr>
              <a:t>р</a:t>
            </a:r>
            <a:r>
              <a:rPr lang="ru-RU" sz="1000" b="0" i="0" dirty="0">
                <a:effectLst/>
                <a:latin typeface="Golos"/>
              </a:rPr>
              <a:t>азвитие и модернизация системы патриотического воспитания молодежи Республики Татарстан</a:t>
            </a:r>
            <a:r>
              <a:rPr lang="ru-RU" sz="1000" b="0" i="0" u="none" strike="noStrike" baseline="0" dirty="0">
                <a:latin typeface="Arial" panose="020B0604020202020204" pitchFamily="34" charset="0"/>
              </a:rPr>
              <a:t>;</a:t>
            </a:r>
          </a:p>
          <a:p>
            <a:pPr indent="0" algn="just"/>
            <a:r>
              <a:rPr lang="ru-RU" sz="1000" b="0" i="0" dirty="0">
                <a:effectLst/>
                <a:latin typeface="Golos"/>
              </a:rPr>
              <a:t>создание благоприятных условий для комплексного развития и повышения качества жизни молодого поколения, государственная поддержка детей, находящихся в трудной жизненной ситуации</a:t>
            </a:r>
            <a:r>
              <a:rPr lang="ru-RU" sz="1000" b="0" i="0" u="none" strike="noStrike" baseline="0" dirty="0">
                <a:latin typeface="Arial" panose="020B0604020202020204" pitchFamily="34" charset="0"/>
              </a:rPr>
              <a:t>;</a:t>
            </a:r>
          </a:p>
          <a:p>
            <a:pPr indent="0" algn="just"/>
            <a:r>
              <a:rPr lang="ru-RU" sz="1000" b="0" i="0" dirty="0">
                <a:effectLst/>
                <a:latin typeface="Golos"/>
              </a:rPr>
              <a:t>создание необходимых условий для организации отдыха детей и молодежи, повышение оздоровительного эффекта</a:t>
            </a:r>
            <a:r>
              <a:rPr lang="ru-RU" sz="1000" b="0" i="0" u="none" strike="noStrike" baseline="0" dirty="0">
                <a:latin typeface="Arial" panose="020B0604020202020204" pitchFamily="34" charset="0"/>
              </a:rPr>
              <a:t>;</a:t>
            </a:r>
          </a:p>
          <a:p>
            <a:pPr indent="0" algn="just"/>
            <a:r>
              <a:rPr lang="ru-RU" sz="1000" b="0" i="0" dirty="0">
                <a:effectLst/>
                <a:latin typeface="Golos"/>
              </a:rPr>
              <a:t>создание условий для повышения социальной и экономической активности сельской молодежи Республики Татарстан</a:t>
            </a:r>
            <a:r>
              <a:rPr lang="ru-RU" sz="1000" b="0" i="0" u="none" strike="noStrike" baseline="0" dirty="0">
                <a:latin typeface="Arial" panose="020B0604020202020204" pitchFamily="34" charset="0"/>
              </a:rPr>
              <a:t>;</a:t>
            </a:r>
          </a:p>
          <a:p>
            <a:pPr indent="0" algn="just"/>
            <a:r>
              <a:rPr lang="ru-RU" sz="1000" b="0" i="0" dirty="0">
                <a:effectLst/>
                <a:latin typeface="Golos"/>
              </a:rPr>
              <a:t>Укрепление инфраструктуры государственных и муниципальных учреждений молодежной политики</a:t>
            </a:r>
            <a:r>
              <a:rPr lang="ru-RU" sz="1000" b="0" i="0" u="none" strike="noStrike" baseline="0" dirty="0">
                <a:latin typeface="Arial" panose="020B0604020202020204" pitchFamily="34" charset="0"/>
              </a:rPr>
              <a:t>;</a:t>
            </a:r>
          </a:p>
          <a:p>
            <a:pPr indent="0" algn="just"/>
            <a:r>
              <a:rPr lang="ru-RU" sz="1000" b="0" i="0" dirty="0">
                <a:effectLst/>
                <a:latin typeface="Golos"/>
              </a:rPr>
              <a:t>управление социальным развитием молодежи, использование ее созидательного потенциала в укреплении конкурентоспособности республики, обеспечение оптимальных условий для повышения качества жизни молодого поколения.</a:t>
            </a:r>
            <a:endParaRPr lang="ru-RU" sz="1000" b="0" i="0" u="none" strike="noStrike" baseline="0" dirty="0">
              <a:latin typeface="Arial" panose="020B0604020202020204" pitchFamily="34" charset="0"/>
            </a:endParaRPr>
          </a:p>
        </p:txBody>
      </p:sp>
      <p:sp>
        <p:nvSpPr>
          <p:cNvPr id="7" name="Скругленный прямоугольник 6"/>
          <p:cNvSpPr/>
          <p:nvPr/>
        </p:nvSpPr>
        <p:spPr>
          <a:xfrm>
            <a:off x="612775" y="126267"/>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1. Государственная программа "Развитие молодежной политики в Республике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940623865"/>
              </p:ext>
            </p:extLst>
          </p:nvPr>
        </p:nvGraphicFramePr>
        <p:xfrm>
          <a:off x="667344" y="4645295"/>
          <a:ext cx="8058464" cy="83743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4136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07393">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a:t>
                      </a:r>
                      <a:r>
                        <a:rPr lang="ru-RU" sz="1100" b="1" baseline="0"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fontAlgn="ctr"/>
                      <a:r>
                        <a:rPr lang="ru-RU" sz="1100" b="0" i="0" u="none" strike="noStrike" dirty="0">
                          <a:solidFill>
                            <a:srgbClr val="000000"/>
                          </a:solidFill>
                          <a:effectLst/>
                          <a:latin typeface="Arial" panose="020B0604020202020204" pitchFamily="34" charset="0"/>
                        </a:rPr>
                        <a:t>7 000 248,2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8 865 394,6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9 011 635,0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9 101 811,6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10 246 211,3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23908" name="Picture 4"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096" y="1285703"/>
            <a:ext cx="3297869" cy="275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00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молодежной политики в Республике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24154137"/>
              </p:ext>
            </p:extLst>
          </p:nvPr>
        </p:nvGraphicFramePr>
        <p:xfrm>
          <a:off x="489849" y="871747"/>
          <a:ext cx="8189701" cy="5682866"/>
        </p:xfrm>
        <a:graphic>
          <a:graphicData uri="http://schemas.openxmlformats.org/drawingml/2006/table">
            <a:tbl>
              <a:tblPr firstRow="1" firstCol="1" bandRow="1">
                <a:tableStyleId>{5940675A-B579-460E-94D1-54222C63F5DA}</a:tableStyleId>
              </a:tblPr>
              <a:tblGrid>
                <a:gridCol w="3171053">
                  <a:extLst>
                    <a:ext uri="{9D8B030D-6E8A-4147-A177-3AD203B41FA5}">
                      <a16:colId xmlns:a16="http://schemas.microsoft.com/office/drawing/2014/main" val="20000"/>
                    </a:ext>
                  </a:extLst>
                </a:gridCol>
                <a:gridCol w="789303">
                  <a:extLst>
                    <a:ext uri="{9D8B030D-6E8A-4147-A177-3AD203B41FA5}">
                      <a16:colId xmlns:a16="http://schemas.microsoft.com/office/drawing/2014/main" val="3203740725"/>
                    </a:ext>
                  </a:extLst>
                </a:gridCol>
                <a:gridCol w="918500">
                  <a:extLst>
                    <a:ext uri="{9D8B030D-6E8A-4147-A177-3AD203B41FA5}">
                      <a16:colId xmlns:a16="http://schemas.microsoft.com/office/drawing/2014/main" val="1425874187"/>
                    </a:ext>
                  </a:extLst>
                </a:gridCol>
                <a:gridCol w="878186">
                  <a:extLst>
                    <a:ext uri="{9D8B030D-6E8A-4147-A177-3AD203B41FA5}">
                      <a16:colId xmlns:a16="http://schemas.microsoft.com/office/drawing/2014/main" val="3344824750"/>
                    </a:ext>
                  </a:extLst>
                </a:gridCol>
                <a:gridCol w="920796">
                  <a:extLst>
                    <a:ext uri="{9D8B030D-6E8A-4147-A177-3AD203B41FA5}">
                      <a16:colId xmlns:a16="http://schemas.microsoft.com/office/drawing/2014/main" val="2635303942"/>
                    </a:ext>
                  </a:extLst>
                </a:gridCol>
                <a:gridCol w="720358">
                  <a:extLst>
                    <a:ext uri="{9D8B030D-6E8A-4147-A177-3AD203B41FA5}">
                      <a16:colId xmlns:a16="http://schemas.microsoft.com/office/drawing/2014/main" val="20003"/>
                    </a:ext>
                  </a:extLst>
                </a:gridCol>
                <a:gridCol w="791505">
                  <a:extLst>
                    <a:ext uri="{9D8B030D-6E8A-4147-A177-3AD203B41FA5}">
                      <a16:colId xmlns:a16="http://schemas.microsoft.com/office/drawing/2014/main" val="20004"/>
                    </a:ext>
                  </a:extLst>
                </a:gridCol>
              </a:tblGrid>
              <a:tr h="425066">
                <a:tc>
                  <a:txBody>
                    <a:bodyPr/>
                    <a:lstStyle/>
                    <a:p>
                      <a:pPr algn="ctr">
                        <a:lnSpc>
                          <a:spcPct val="115000"/>
                        </a:lnSpc>
                        <a:spcAft>
                          <a:spcPts val="0"/>
                        </a:spcAft>
                      </a:pPr>
                      <a:r>
                        <a:rPr lang="ru-RU" sz="9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2024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2025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2027 год (прогноз)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2028 год (прогноз)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Создание необходимых условий для организации отдыха детей и молодежи, повышение оздоровительного эффекта</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Количество детей и молодежи, охваченных организованными формами отдыха</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тыс. человек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214,2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220,6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218,7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218,7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218,7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gridSpan="7">
                  <a:txBody>
                    <a:bodyPr/>
                    <a:lstStyle/>
                    <a:p>
                      <a:pPr algn="just">
                        <a:lnSpc>
                          <a:spcPct val="100000"/>
                        </a:lnSpc>
                        <a:tabLst>
                          <a:tab pos="0" algn="l"/>
                        </a:tabLst>
                      </a:pPr>
                      <a:r>
                        <a:rPr lang="ru-RU" sz="900" b="1" strike="noStrike">
                          <a:solidFill>
                            <a:srgbClr val="000000"/>
                          </a:solidFill>
                          <a:latin typeface="Arial" panose="020B0604020202020204" pitchFamily="34" charset="0"/>
                          <a:ea typeface="Arial" panose="020B0604020202020204" pitchFamily="34" charset="0"/>
                          <a:cs typeface="Arial" panose="020B0604020202020204" pitchFamily="34" charset="0"/>
                        </a:rPr>
                        <a:t>Создание условий для повышения социальной и экономической активности сельской молодежи Республики Татарстан</a:t>
                      </a:r>
                      <a:endPar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Удельный вес сельской молодежи, уча­ствующей в програм­мах и проектах социального раз­вития села, в общем количестве сель­ской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74,1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76,1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78.1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80,1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82,1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1662">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Удельный вес сельской молодежи, обучившейся основам бизнес-планирова­ния на селе и участвующей в программах экономического развития села, в общем количестве сельской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36,7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71,1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42,1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44,1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Управление социальным развитием молодежи, использование ее созидательного потенциала в укреплении конкурентоспособности республики, обеспечение оптимальных условий для повышения качества жизни молодого поколения</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1662">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молодых людей, вовлеченных в реализуемые республиканскими органами исполнительной власти проекты и программы в сфере поддержки талантливой молодежи, в общем количестве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Развитие и модернизация системы патриотического воспитания молодежи Республики Татарстан</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детей и молодежи, охваченных мероприятиями патриотической направленности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тыс. человек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Укрепление инфраструктуры государственных и муниципальных учреждений молодежной политики</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модернизированных молодежных (подростковых) клубов</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модернизированных центров психолого-педагогической помощи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охваченных капитальным ремонтом детских оздоровительных лагерей в Республике Татарстан</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18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11662">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Количество охваченных капитальным ремонтом молодежных центров в Республике Татарстан</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6908280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молодежной политики в Республике Татарстан " (продолжение)</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06809315"/>
              </p:ext>
            </p:extLst>
          </p:nvPr>
        </p:nvGraphicFramePr>
        <p:xfrm>
          <a:off x="577257" y="1086416"/>
          <a:ext cx="8189700" cy="4427353"/>
        </p:xfrm>
        <a:graphic>
          <a:graphicData uri="http://schemas.openxmlformats.org/drawingml/2006/table">
            <a:tbl>
              <a:tblPr firstRow="1" firstCol="1" bandRow="1">
                <a:tableStyleId>{5940675A-B579-460E-94D1-54222C63F5DA}</a:tableStyleId>
              </a:tblPr>
              <a:tblGrid>
                <a:gridCol w="3270466">
                  <a:extLst>
                    <a:ext uri="{9D8B030D-6E8A-4147-A177-3AD203B41FA5}">
                      <a16:colId xmlns:a16="http://schemas.microsoft.com/office/drawing/2014/main" val="20000"/>
                    </a:ext>
                  </a:extLst>
                </a:gridCol>
                <a:gridCol w="932507">
                  <a:extLst>
                    <a:ext uri="{9D8B030D-6E8A-4147-A177-3AD203B41FA5}">
                      <a16:colId xmlns:a16="http://schemas.microsoft.com/office/drawing/2014/main" val="572908763"/>
                    </a:ext>
                  </a:extLst>
                </a:gridCol>
                <a:gridCol w="755385">
                  <a:extLst>
                    <a:ext uri="{9D8B030D-6E8A-4147-A177-3AD203B41FA5}">
                      <a16:colId xmlns:a16="http://schemas.microsoft.com/office/drawing/2014/main" val="1859185430"/>
                    </a:ext>
                  </a:extLst>
                </a:gridCol>
                <a:gridCol w="783393">
                  <a:extLst>
                    <a:ext uri="{9D8B030D-6E8A-4147-A177-3AD203B41FA5}">
                      <a16:colId xmlns:a16="http://schemas.microsoft.com/office/drawing/2014/main" val="3174574471"/>
                    </a:ext>
                  </a:extLst>
                </a:gridCol>
                <a:gridCol w="751748">
                  <a:extLst>
                    <a:ext uri="{9D8B030D-6E8A-4147-A177-3AD203B41FA5}">
                      <a16:colId xmlns:a16="http://schemas.microsoft.com/office/drawing/2014/main" val="4275900757"/>
                    </a:ext>
                  </a:extLst>
                </a:gridCol>
                <a:gridCol w="903281">
                  <a:extLst>
                    <a:ext uri="{9D8B030D-6E8A-4147-A177-3AD203B41FA5}">
                      <a16:colId xmlns:a16="http://schemas.microsoft.com/office/drawing/2014/main" val="1133235183"/>
                    </a:ext>
                  </a:extLst>
                </a:gridCol>
                <a:gridCol w="792920">
                  <a:extLst>
                    <a:ext uri="{9D8B030D-6E8A-4147-A177-3AD203B41FA5}">
                      <a16:colId xmlns:a16="http://schemas.microsoft.com/office/drawing/2014/main" val="20004"/>
                    </a:ext>
                  </a:extLst>
                </a:gridCol>
              </a:tblGrid>
              <a:tr h="373513">
                <a:tc>
                  <a:txBody>
                    <a:bodyPr/>
                    <a:lstStyle/>
                    <a:p>
                      <a:pPr algn="ctr">
                        <a:lnSpc>
                          <a:spcPct val="115000"/>
                        </a:lnSpc>
                        <a:spcAft>
                          <a:spcPts val="0"/>
                        </a:spcAft>
                      </a:pPr>
                      <a:r>
                        <a:rPr lang="ru-RU" sz="10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2024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2025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10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2027 год (прогноз)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2028 год (прогноз)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lnSpc>
                          <a:spcPct val="100000"/>
                        </a:lnSpc>
                        <a:tabLst>
                          <a:tab pos="0" algn="l"/>
                        </a:tabLst>
                      </a:pP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Создание благоприятных условий для комплексного развития и повышения качества жизни молодого поколения, государственная поддержка детей, находящихся в трудной жизненной ситуации</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детей и молодежи, получивших профессиональную экстренную психологическую помощь по защите их законных прав и интересов, в возрасте до 18 лет</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tabLst>
                          <a:tab pos="0" algn="l"/>
                        </a:tabLst>
                      </a:pPr>
                      <a:r>
                        <a:rPr lang="ru-RU" sz="1000" b="0" strike="noStrike">
                          <a:solidFill>
                            <a:srgbClr val="000000"/>
                          </a:solidFill>
                          <a:latin typeface="Arial" panose="020B0604020202020204" pitchFamily="34" charset="0"/>
                          <a:ea typeface="Arial" panose="020B0604020202020204" pitchFamily="34" charset="0"/>
                          <a:cs typeface="Arial" panose="020B0604020202020204" pitchFamily="34" charset="0"/>
                        </a:rPr>
                        <a:t>процентов </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pPr>
                      <a:r>
                        <a:rPr lang="ru-RU" sz="1000" b="0" strike="noStrike">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35432"/>
                  </a:ext>
                </a:extLst>
              </a:tr>
              <a:tr h="211662">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Удельный вес детей, молодежи, охваченных мероприятиями детских и молодежных общественных организаций, в общей численности детей и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84,2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1707798"/>
                  </a:ext>
                </a:extLst>
              </a:tr>
              <a:tr h="211662">
                <a:tc gridSpan="7">
                  <a:txBody>
                    <a:bodyPr/>
                    <a:lstStyle/>
                    <a:p>
                      <a:pPr algn="just">
                        <a:lnSpc>
                          <a:spcPct val="100000"/>
                        </a:lnSpc>
                        <a:tabLst>
                          <a:tab pos="0" algn="l"/>
                        </a:tabLst>
                      </a:pP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Повышение эффективности молодежной политики, реализуемой в отношении работающей молодежи в организациях в Республике Татарстан, создание условий для повышения социальной и экономической активности работающей молодежи Республики Татарстан</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944352"/>
                  </a:ext>
                </a:extLst>
              </a:tr>
              <a:tr h="211662">
                <a:tc>
                  <a:txBody>
                    <a:bodyPr/>
                    <a:lstStyle/>
                    <a:p>
                      <a:pPr algn="just">
                        <a:lnSpc>
                          <a:spcPct val="100000"/>
                        </a:lnSpc>
                        <a:tabLst>
                          <a:tab pos="0" algn="l"/>
                        </a:tabLst>
                      </a:pPr>
                      <a:r>
                        <a:rPr lang="ru-RU" sz="1000" b="0" strike="noStrike">
                          <a:solidFill>
                            <a:srgbClr val="000000"/>
                          </a:solidFill>
                          <a:latin typeface="Arial" panose="020B0604020202020204" pitchFamily="34" charset="0"/>
                          <a:ea typeface="Arial" panose="020B0604020202020204" pitchFamily="34" charset="0"/>
                          <a:cs typeface="Arial" panose="020B0604020202020204" pitchFamily="34" charset="0"/>
                        </a:rPr>
                        <a:t>Доля работающей молодежи, участвующей в программах социально-экономического развития Республики Татарстан, от общей численности работающей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gridSpan="7">
                  <a:txBody>
                    <a:bodyPr/>
                    <a:lstStyle/>
                    <a:p>
                      <a:pPr algn="just">
                        <a:lnSpc>
                          <a:spcPct val="100000"/>
                        </a:lnSpc>
                      </a:pP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Поддержка и развитие добровольчества (</a:t>
                      </a:r>
                      <a:r>
                        <a:rPr lang="ru-RU" sz="1000" b="1" strike="noStrike" dirty="0" err="1">
                          <a:solidFill>
                            <a:srgbClr val="000000"/>
                          </a:solidFill>
                          <a:latin typeface="Arial" panose="020B0604020202020204" pitchFamily="34" charset="0"/>
                          <a:ea typeface="Arial" panose="020B0604020202020204" pitchFamily="34" charset="0"/>
                          <a:cs typeface="Arial" panose="020B0604020202020204" pitchFamily="34" charset="0"/>
                        </a:rPr>
                        <a:t>волонтерства</a:t>
                      </a: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 в Республике Татарстан</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1662">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граждан, занимающихся добровольческой (волонтерской) деятельностью</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1662">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молодых людей, вовлеченных в добровольческую и общественную деятельность</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22,1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25.6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30,4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35,3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4" name="Прямоугольник 3"/>
          <p:cNvSpPr/>
          <p:nvPr/>
        </p:nvSpPr>
        <p:spPr>
          <a:xfrm>
            <a:off x="577257" y="5778367"/>
            <a:ext cx="8534400" cy="261610"/>
          </a:xfrm>
          <a:prstGeom prst="rect">
            <a:avLst/>
          </a:prstGeom>
        </p:spPr>
        <p:txBody>
          <a:bodyPr wrap="square">
            <a:spAutoFit/>
          </a:bodyPr>
          <a:lstStyle/>
          <a:p>
            <a:r>
              <a:rPr lang="ru-RU" sz="1100" b="1" i="1" dirty="0">
                <a:solidFill>
                  <a:schemeClr val="accent1"/>
                </a:solidFill>
              </a:rPr>
              <a:t>Ответственный исполнитель ГП : Министерство по делам молодежи Республики Татарстан</a:t>
            </a:r>
          </a:p>
        </p:txBody>
      </p:sp>
      <p:sp>
        <p:nvSpPr>
          <p:cNvPr id="5" name="Прямоугольник 4"/>
          <p:cNvSpPr/>
          <p:nvPr/>
        </p:nvSpPr>
        <p:spPr>
          <a:xfrm>
            <a:off x="555625" y="6039977"/>
            <a:ext cx="8001000"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http://minmol.tatarstan.ru</a:t>
            </a:r>
            <a:endParaRPr lang="ru-RU" sz="1100" b="1" i="1" dirty="0">
              <a:solidFill>
                <a:schemeClr val="accent6"/>
              </a:solidFill>
            </a:endParaRPr>
          </a:p>
        </p:txBody>
      </p:sp>
    </p:spTree>
    <p:extLst>
      <p:ext uri="{BB962C8B-B14F-4D97-AF65-F5344CB8AC3E}">
        <p14:creationId xmlns:p14="http://schemas.microsoft.com/office/powerpoint/2010/main" val="14777263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311277" y="1089765"/>
            <a:ext cx="424534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latin typeface="Arial"/>
                <a:ea typeface="Times New Roman" panose="02020603050405020304" pitchFamily="18" charset="0"/>
              </a:rPr>
              <a:t>Цели:</a:t>
            </a:r>
            <a:r>
              <a:rPr lang="ru-RU" sz="1400" dirty="0"/>
              <a:t> </a:t>
            </a:r>
          </a:p>
          <a:p>
            <a:pPr indent="0" algn="just"/>
            <a:r>
              <a:rPr lang="ru-RU" sz="1400" b="0" i="0" dirty="0">
                <a:effectLst/>
                <a:latin typeface="Golos"/>
              </a:rPr>
              <a:t>поддержка проектов создания, развития и (или) модернизации объектов инфраструктуры промышленных технопарков в сфере электронной промышленности распределения;</a:t>
            </a:r>
          </a:p>
          <a:p>
            <a:pPr indent="0" algn="just"/>
            <a:r>
              <a:rPr lang="ru-RU" sz="1400" b="0" i="0" dirty="0">
                <a:effectLst/>
                <a:latin typeface="Golos"/>
              </a:rPr>
              <a:t>создание условий для развития промышленности, конкурентоспособной в глобальном масштабе, обладающей долгосрочным потенциалом динамичного роста и обеспечивающей реализацию стратегических приоритетов Республики Татарстан</a:t>
            </a:r>
            <a:endParaRPr lang="ru-RU" sz="1400" dirty="0"/>
          </a:p>
        </p:txBody>
      </p:sp>
      <p:sp>
        <p:nvSpPr>
          <p:cNvPr id="7" name="Скругленный прямоугольник 6"/>
          <p:cNvSpPr/>
          <p:nvPr/>
        </p:nvSpPr>
        <p:spPr>
          <a:xfrm>
            <a:off x="612775" y="126267"/>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2. Государственная программа "Развитие обрабатывающих отраслей промышленности Республики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75204589"/>
              </p:ext>
            </p:extLst>
          </p:nvPr>
        </p:nvGraphicFramePr>
        <p:xfrm>
          <a:off x="792717" y="3777017"/>
          <a:ext cx="7763908" cy="1290639"/>
        </p:xfrm>
        <a:graphic>
          <a:graphicData uri="http://schemas.openxmlformats.org/drawingml/2006/table">
            <a:tbl>
              <a:tblPr firstRow="1" firstCol="1" bandRow="1">
                <a:tableStyleId>{5C22544A-7EE6-4342-B048-85BDC9FD1C3A}</a:tableStyleId>
              </a:tblPr>
              <a:tblGrid>
                <a:gridCol w="1419411">
                  <a:extLst>
                    <a:ext uri="{9D8B030D-6E8A-4147-A177-3AD203B41FA5}">
                      <a16:colId xmlns:a16="http://schemas.microsoft.com/office/drawing/2014/main" val="20000"/>
                    </a:ext>
                  </a:extLst>
                </a:gridCol>
                <a:gridCol w="1176951">
                  <a:extLst>
                    <a:ext uri="{9D8B030D-6E8A-4147-A177-3AD203B41FA5}">
                      <a16:colId xmlns:a16="http://schemas.microsoft.com/office/drawing/2014/main" val="20001"/>
                    </a:ext>
                  </a:extLst>
                </a:gridCol>
                <a:gridCol w="1394234">
                  <a:extLst>
                    <a:ext uri="{9D8B030D-6E8A-4147-A177-3AD203B41FA5}">
                      <a16:colId xmlns:a16="http://schemas.microsoft.com/office/drawing/2014/main" val="20002"/>
                    </a:ext>
                  </a:extLst>
                </a:gridCol>
                <a:gridCol w="1656784">
                  <a:extLst>
                    <a:ext uri="{9D8B030D-6E8A-4147-A177-3AD203B41FA5}">
                      <a16:colId xmlns:a16="http://schemas.microsoft.com/office/drawing/2014/main" val="20003"/>
                    </a:ext>
                  </a:extLst>
                </a:gridCol>
                <a:gridCol w="2116528">
                  <a:extLst>
                    <a:ext uri="{9D8B030D-6E8A-4147-A177-3AD203B41FA5}">
                      <a16:colId xmlns:a16="http://schemas.microsoft.com/office/drawing/2014/main" val="20004"/>
                    </a:ext>
                  </a:extLst>
                </a:gridCol>
              </a:tblGrid>
              <a:tr h="24136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5694">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2024 год </a:t>
                      </a:r>
                      <a:endParaRPr lang="ru-RU" sz="11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(факт)</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2025 год </a:t>
                      </a:r>
                      <a:endParaRPr lang="ru-RU" sz="11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(факт)</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11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fontAlgn="ctr"/>
                      <a:r>
                        <a:rPr lang="ru-RU" sz="1100" b="0" i="0" u="none" strike="noStrike" dirty="0">
                          <a:solidFill>
                            <a:srgbClr val="000000"/>
                          </a:solidFill>
                          <a:effectLst/>
                          <a:latin typeface="Arial" panose="020B0604020202020204" pitchFamily="34" charset="0"/>
                        </a:rPr>
                        <a:t>651 647,4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1 478 666,5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2 720 310,2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100" b="0" i="0" u="none" strike="noStrike" dirty="0">
                          <a:solidFill>
                            <a:srgbClr val="000000"/>
                          </a:solidFill>
                          <a:effectLst/>
                          <a:latin typeface="Arial" panose="020B0604020202020204" pitchFamily="34" charset="0"/>
                        </a:rPr>
                        <a:t> </a:t>
                      </a:r>
                      <a:r>
                        <a:rPr lang="ru-RU" altLang="ru-RU" sz="1100" i="1" dirty="0">
                          <a:solidFill>
                            <a:prstClr val="black"/>
                          </a:solidFill>
                          <a:latin typeface="+mn-lt"/>
                          <a:ea typeface="Times New Roman" panose="02020603050405020304" pitchFamily="18" charset="0"/>
                        </a:rPr>
                        <a:t>В Законе Республики Татарстан «О бюджете Республики Татарстан на 2026 год и на плановый период 2027 и 2028 годов» на 2027 – 2028 годы объемы финансирования не предусмотрены</a:t>
                      </a:r>
                      <a:r>
                        <a:rPr lang="ru-RU" sz="1100" b="0" i="0" u="none" strike="noStrike" dirty="0">
                          <a:solidFill>
                            <a:srgbClr val="000000"/>
                          </a:solidFill>
                          <a:effectLst/>
                          <a:latin typeface="+mn-lt"/>
                        </a:rPr>
                        <a:t> </a:t>
                      </a: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AutoShape 2" descr="Обрабатывающая промышленность: структура отросли и объемы производств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Обрабатывающая промышленность: структура отросли и объемы производств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Обрабатывающая промышленность: структура отросли и объемы производств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824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024" y="1122610"/>
            <a:ext cx="3397509"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804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7944" y="398983"/>
            <a:ext cx="8088112" cy="536348"/>
          </a:xfrm>
        </p:spPr>
        <p:txBody>
          <a:bodyPr>
            <a:normAutofit fontScale="55000" lnSpcReduction="20000"/>
          </a:bodyPr>
          <a:lstStyle/>
          <a:p>
            <a:r>
              <a:rPr lang="ru-RU" dirty="0"/>
              <a:t>Основные направления бюджетной  политики Республики Татарстан</a:t>
            </a:r>
          </a:p>
          <a:p>
            <a:r>
              <a:rPr lang="ru-RU" dirty="0"/>
              <a:t>на 202</a:t>
            </a:r>
            <a:r>
              <a:rPr lang="en-US" dirty="0"/>
              <a:t>6</a:t>
            </a:r>
            <a:r>
              <a:rPr lang="ru-RU" dirty="0"/>
              <a:t> год и на плановый период 202</a:t>
            </a:r>
            <a:r>
              <a:rPr lang="en-US" dirty="0"/>
              <a:t>7</a:t>
            </a:r>
            <a:r>
              <a:rPr lang="ru-RU" dirty="0"/>
              <a:t> и 202</a:t>
            </a:r>
            <a:r>
              <a:rPr lang="en-US" dirty="0"/>
              <a:t>8</a:t>
            </a:r>
            <a:r>
              <a:rPr lang="ru-RU" dirty="0"/>
              <a:t> годов</a:t>
            </a:r>
          </a:p>
          <a:p>
            <a:endParaRPr lang="ru-RU" dirty="0"/>
          </a:p>
        </p:txBody>
      </p:sp>
      <p:sp>
        <p:nvSpPr>
          <p:cNvPr id="4" name="Прямоугольник 3"/>
          <p:cNvSpPr/>
          <p:nvPr/>
        </p:nvSpPr>
        <p:spPr>
          <a:xfrm>
            <a:off x="514350" y="1201248"/>
            <a:ext cx="8386011" cy="5093061"/>
          </a:xfrm>
          <a:prstGeom prst="rect">
            <a:avLst/>
          </a:prstGeom>
        </p:spPr>
        <p:txBody>
          <a:bodyPr wrap="square">
            <a:spAutoFit/>
          </a:bodyPr>
          <a:lstStyle/>
          <a:p>
            <a:pPr algn="just">
              <a:lnSpc>
                <a:spcPct val="115000"/>
              </a:lnSpc>
              <a:tabLst>
                <a:tab pos="8572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достижения национальных целей развития, установленных Указом Президента Российской Федерации от 7 мая 2024 года № 309 «О национальных целях развития Российской Федерации на период до 2030 года и на перспективу до 2036 года»;</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реализация региональных проектов в рамках национальных проектов и федеральных программ с обеспечением достижения установленных индикаторов оценки результативности и эффективности их реализации;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расходных полномочий республиканского и местного уровня;</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исполнение всех ранее принятых социальных обязательств республики;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оказание социальной поддержки населению с низким уровнем доходов, семьям с детьми;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адресности предоставления социальной помощи в части оказания государственной поддержки объективно нуждающимся гражданам;</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ежегодное обеспечение достижения целевых показателей уровня средней заработной платы отдельных категорий работников бюджетной сферы, установленных Указами Президента Российской Федерации;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выплаты заработной платы работникам бюджетной сферы на уровне не ниже установленного федеральным законом минимального размера оплаты труда;</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продолжение реализации мероприятий социальной направленности;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формирование бюджета на основе государственных программ с учетом контроля эффективности их реализации;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a:t>
            </a:r>
            <a:r>
              <a:rPr lang="ru-RU" sz="1050" dirty="0">
                <a:latin typeface="Arial Narrow" panose="020B0606020202030204" pitchFamily="34" charset="0"/>
                <a:cs typeface="Times New Roman" panose="02020603050405020304" pitchFamily="18" charset="0"/>
              </a:rPr>
              <a:t>обеспечение открытости и прозрачности бюджета, формирование «Бюджета для граждан», размещение необходимой информации на едином портале бюджетной системы;</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безусловное соблюдение подхода, в соответствии с которым не допускается принятие решений, приводящих к увеличению расходных обязательств при отсутствии объективной возможности обеспечения их финансирования;</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проведение мероприятий по поиску резервов в процессе формирования и исполнения расходной части бюджета;</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a:t>
            </a:r>
            <a:r>
              <a:rPr lang="ru-RU" sz="1050" dirty="0">
                <a:latin typeface="Arial Narrow" panose="020B0606020202030204" pitchFamily="34" charset="0"/>
                <a:cs typeface="Times New Roman" panose="02020603050405020304" pitchFamily="18" charset="0"/>
              </a:rPr>
              <a:t>проведение при необходимости оптимизации бюджетных расходов (с учетом высокого уровня неопределенности дальнейшего развития под влиянием быстро меняющихся внешних обстоятельств);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обеспечение повышения качества финансового управления в секторе государственного управления;</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дальнейшее совершенствование процедур и обеспечение проведения контрольных мероприятий в рамках исполнения полномочий по внутреннему государственному финансовому контролю;</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обеспечение эффективного и экономного использования остатков бюджетных средств;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недопущение образования просроченной кредиторской задолженности;</a:t>
            </a:r>
          </a:p>
        </p:txBody>
      </p:sp>
    </p:spTree>
    <p:extLst>
      <p:ext uri="{BB962C8B-B14F-4D97-AF65-F5344CB8AC3E}">
        <p14:creationId xmlns:p14="http://schemas.microsoft.com/office/powerpoint/2010/main" val="38826114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обрабатывающих отраслей промышленности Республики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319537317"/>
              </p:ext>
            </p:extLst>
          </p:nvPr>
        </p:nvGraphicFramePr>
        <p:xfrm>
          <a:off x="506365" y="1171474"/>
          <a:ext cx="8402245" cy="4260792"/>
        </p:xfrm>
        <a:graphic>
          <a:graphicData uri="http://schemas.openxmlformats.org/drawingml/2006/table">
            <a:tbl>
              <a:tblPr firstRow="1" firstCol="1" bandRow="1">
                <a:tableStyleId>{5940675A-B579-460E-94D1-54222C63F5DA}</a:tableStyleId>
              </a:tblPr>
              <a:tblGrid>
                <a:gridCol w="3325395">
                  <a:extLst>
                    <a:ext uri="{9D8B030D-6E8A-4147-A177-3AD203B41FA5}">
                      <a16:colId xmlns:a16="http://schemas.microsoft.com/office/drawing/2014/main" val="20000"/>
                    </a:ext>
                  </a:extLst>
                </a:gridCol>
                <a:gridCol w="970746">
                  <a:extLst>
                    <a:ext uri="{9D8B030D-6E8A-4147-A177-3AD203B41FA5}">
                      <a16:colId xmlns:a16="http://schemas.microsoft.com/office/drawing/2014/main" val="2983017566"/>
                    </a:ext>
                  </a:extLst>
                </a:gridCol>
                <a:gridCol w="647680">
                  <a:extLst>
                    <a:ext uri="{9D8B030D-6E8A-4147-A177-3AD203B41FA5}">
                      <a16:colId xmlns:a16="http://schemas.microsoft.com/office/drawing/2014/main" val="2993630015"/>
                    </a:ext>
                  </a:extLst>
                </a:gridCol>
                <a:gridCol w="878186">
                  <a:extLst>
                    <a:ext uri="{9D8B030D-6E8A-4147-A177-3AD203B41FA5}">
                      <a16:colId xmlns:a16="http://schemas.microsoft.com/office/drawing/2014/main" val="4173885568"/>
                    </a:ext>
                  </a:extLst>
                </a:gridCol>
                <a:gridCol w="940705">
                  <a:extLst>
                    <a:ext uri="{9D8B030D-6E8A-4147-A177-3AD203B41FA5}">
                      <a16:colId xmlns:a16="http://schemas.microsoft.com/office/drawing/2014/main" val="3967250023"/>
                    </a:ext>
                  </a:extLst>
                </a:gridCol>
                <a:gridCol w="946444">
                  <a:extLst>
                    <a:ext uri="{9D8B030D-6E8A-4147-A177-3AD203B41FA5}">
                      <a16:colId xmlns:a16="http://schemas.microsoft.com/office/drawing/2014/main" val="330929215"/>
                    </a:ext>
                  </a:extLst>
                </a:gridCol>
                <a:gridCol w="693089">
                  <a:extLst>
                    <a:ext uri="{9D8B030D-6E8A-4147-A177-3AD203B41FA5}">
                      <a16:colId xmlns:a16="http://schemas.microsoft.com/office/drawing/2014/main" val="6733407"/>
                    </a:ext>
                  </a:extLst>
                </a:gridCol>
              </a:tblGrid>
              <a:tr h="298392">
                <a:tc>
                  <a:txBody>
                    <a:bodyPr/>
                    <a:lstStyle/>
                    <a:p>
                      <a:pPr algn="ctr">
                        <a:lnSpc>
                          <a:spcPct val="115000"/>
                        </a:lnSpc>
                        <a:spcAft>
                          <a:spcPts val="0"/>
                        </a:spcAft>
                      </a:pPr>
                      <a:r>
                        <a:rPr lang="ru-RU" sz="8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kern="1200" dirty="0">
                          <a:solidFill>
                            <a:schemeClr val="tx1"/>
                          </a:solidFill>
                          <a:latin typeface="+mn-lt"/>
                          <a:ea typeface="+mn-ea"/>
                          <a:cs typeface="+mn-cs"/>
                        </a:rPr>
                        <a:t>Единица измерения </a:t>
                      </a:r>
                      <a:endParaRPr lang="ru-RU" sz="800" b="1" kern="1200" dirty="0">
                        <a:solidFill>
                          <a:schemeClr val="tx1"/>
                        </a:solidFill>
                        <a:effectLst/>
                        <a:latin typeface="+mn-lt"/>
                        <a:ea typeface="+mn-ea"/>
                        <a:cs typeface="+mn-cs"/>
                      </a:endParaRP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kern="1200" dirty="0">
                          <a:solidFill>
                            <a:schemeClr val="tx1"/>
                          </a:solidFill>
                          <a:effectLst/>
                          <a:latin typeface="+mn-lt"/>
                          <a:ea typeface="+mn-ea"/>
                          <a:cs typeface="+mn-cs"/>
                        </a:rPr>
                        <a:t>2024 год</a:t>
                      </a:r>
                    </a:p>
                    <a:p>
                      <a:pPr algn="ctr">
                        <a:lnSpc>
                          <a:spcPct val="115000"/>
                        </a:lnSpc>
                        <a:spcAft>
                          <a:spcPts val="0"/>
                        </a:spcAft>
                      </a:pPr>
                      <a:r>
                        <a:rPr lang="ru-RU" sz="800" b="1" kern="1200" dirty="0">
                          <a:solidFill>
                            <a:schemeClr val="tx1"/>
                          </a:solidFill>
                          <a:effectLst/>
                          <a:latin typeface="+mn-lt"/>
                          <a:ea typeface="+mn-ea"/>
                          <a:cs typeface="+mn-cs"/>
                        </a:rPr>
                        <a:t>(факт)</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kern="1200" dirty="0">
                          <a:solidFill>
                            <a:schemeClr val="tx1"/>
                          </a:solidFill>
                          <a:effectLst/>
                          <a:latin typeface="+mn-lt"/>
                          <a:ea typeface="+mn-ea"/>
                          <a:cs typeface="+mn-cs"/>
                        </a:rPr>
                        <a:t>2025 год</a:t>
                      </a:r>
                    </a:p>
                    <a:p>
                      <a:pPr algn="ctr">
                        <a:lnSpc>
                          <a:spcPct val="115000"/>
                        </a:lnSpc>
                        <a:spcAft>
                          <a:spcPts val="0"/>
                        </a:spcAft>
                      </a:pPr>
                      <a:r>
                        <a:rPr lang="ru-RU" sz="800" b="1" kern="1200" dirty="0">
                          <a:solidFill>
                            <a:schemeClr val="tx1"/>
                          </a:solidFill>
                          <a:effectLst/>
                          <a:latin typeface="+mn-lt"/>
                          <a:ea typeface="+mn-ea"/>
                          <a:cs typeface="+mn-cs"/>
                        </a:rPr>
                        <a:t>(факт)</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8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8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8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8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8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r>
                        <a:rPr lang="ru-RU" sz="800" b="1" i="0" u="none" strike="noStrike" kern="1200" baseline="0" dirty="0">
                          <a:solidFill>
                            <a:schemeClr val="tx1"/>
                          </a:solidFill>
                          <a:latin typeface="+mn-lt"/>
                          <a:ea typeface="+mn-ea"/>
                          <a:cs typeface="+mn-cs"/>
                        </a:rPr>
                        <a:t>Создание условий для развития промышленности, конкурентоспособной в глобальном масштабе, обладающей долгосрочным потенциалом динамичного роста и обеспечивающей реализацию стратегических приоритетов Республики Татарстан</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just"/>
                      <a:endParaRPr lang="ru-RU" sz="800" b="1"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Объем инвестиций в основной капитал по видам экономической деятельности раздела "Обрабатывающие производства" Общероссийского классификатора видов экономической деятельности (накопленным итогом), за исключением видов деятельности, не относящихся к сфере ведения Министерства промышленности и торговли Российской Федерации</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млн рублей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3 339,54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4 200 659,5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6 026 902,5</a:t>
                      </a:r>
                      <a:endParaRPr lang="ru-RU" sz="800" b="0" i="0" u="none" strike="noStrike" kern="1200" baseline="0" dirty="0">
                        <a:solidFill>
                          <a:schemeClr val="tx1"/>
                        </a:solidFill>
                        <a:latin typeface="+mn-l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7 563 808,2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Количество созданных рабочих мест (накопленным итогом)</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единиц</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300</a:t>
                      </a:r>
                      <a:endParaRPr lang="ru-RU" sz="800" b="0" i="0" u="none" strike="noStrike" kern="1200" baseline="0" dirty="0">
                        <a:solidFill>
                          <a:schemeClr val="tx1"/>
                        </a:solidFill>
                        <a:latin typeface="+mn-l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500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7349583"/>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Объем отгруженных товаров собственного производства, выполненных работ и услуг собственными силами по видам экономической деятельности раздела "Обрабатывающие производства" Общероссийского классификатора видов экономической деятельности (накопленным итогом), за исключением видов деятельности, не относящихся к сфере ведения Министерства промышленности и торговли Российской Федерации</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млн рублей</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47 215,1</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76 986 062,3</a:t>
                      </a: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132 192 438,3</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173 231 123,8</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4186345"/>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Увеличение полной учетной стоимости основных фондов за отчетный год (поступление) за счет создания новой стоимости (ввода в действие новых основных фондов, модернизации, реконструкции) по видам экономической деятельности раздела "Обрабатывающие производства" Общероссийского классификатора видов экономической деятельности (накопленным итогом), за исключением видов деятельности, не относящихся к сфере ведения Министерства промышленности и торговли Российской Федерации (строка 07 графы 4 формы федерального статистического наблюдения N 11 "Сведения о наличии движения основных фондов (средств) и других нефинансовых активов") </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млн рублей </a:t>
                      </a: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1975,89</a:t>
                      </a: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2 754 733,9</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4 377 557,6</a:t>
                      </a:r>
                      <a:endParaRPr lang="ru-RU" sz="800" b="0" i="0" u="none" strike="noStrike" kern="1200" baseline="0" dirty="0">
                        <a:solidFill>
                          <a:schemeClr val="tx1"/>
                        </a:solidFill>
                        <a:latin typeface="+mn-l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5 767 181,5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u="none"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653630"/>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доли продукции гражданского назначения в общем объеме производства</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процентов</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30</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9140596"/>
                  </a:ext>
                </a:extLst>
              </a:tr>
            </a:tbl>
          </a:graphicData>
        </a:graphic>
      </p:graphicFrame>
      <p:sp>
        <p:nvSpPr>
          <p:cNvPr id="4" name="Прямоугольник 3"/>
          <p:cNvSpPr/>
          <p:nvPr/>
        </p:nvSpPr>
        <p:spPr>
          <a:xfrm>
            <a:off x="496682" y="5902355"/>
            <a:ext cx="8534400" cy="276999"/>
          </a:xfrm>
          <a:prstGeom prst="rect">
            <a:avLst/>
          </a:prstGeom>
        </p:spPr>
        <p:txBody>
          <a:bodyPr wrap="square">
            <a:spAutoFit/>
          </a:bodyPr>
          <a:lstStyle/>
          <a:p>
            <a:r>
              <a:rPr lang="ru-RU" sz="1200" b="1" i="1" dirty="0">
                <a:solidFill>
                  <a:schemeClr val="accent1"/>
                </a:solidFill>
              </a:rPr>
              <a:t>Ответственный</a:t>
            </a:r>
            <a:r>
              <a:rPr lang="ru-RU" sz="1200" b="1" i="1" dirty="0">
                <a:solidFill>
                  <a:srgbClr val="C00000"/>
                </a:solidFill>
              </a:rPr>
              <a:t> </a:t>
            </a:r>
            <a:r>
              <a:rPr lang="ru-RU" sz="1200" b="1" i="1" dirty="0">
                <a:solidFill>
                  <a:schemeClr val="accent1"/>
                </a:solidFill>
              </a:rPr>
              <a:t>исполнитель ГП : Министерство промышленности и торговли Республики Татарстан</a:t>
            </a:r>
          </a:p>
        </p:txBody>
      </p:sp>
      <p:sp>
        <p:nvSpPr>
          <p:cNvPr id="6" name="Объект 2"/>
          <p:cNvSpPr txBox="1">
            <a:spLocks/>
          </p:cNvSpPr>
          <p:nvPr/>
        </p:nvSpPr>
        <p:spPr>
          <a:xfrm>
            <a:off x="506365" y="619023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p:txBody>
      </p:sp>
    </p:spTree>
    <p:extLst>
      <p:ext uri="{BB962C8B-B14F-4D97-AF65-F5344CB8AC3E}">
        <p14:creationId xmlns:p14="http://schemas.microsoft.com/office/powerpoint/2010/main" val="25256432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390845" y="1491941"/>
            <a:ext cx="42453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latin typeface="Arial"/>
                <a:ea typeface="Times New Roman" panose="02020603050405020304" pitchFamily="18" charset="0"/>
              </a:rPr>
              <a:t>Цель: </a:t>
            </a:r>
            <a:r>
              <a:rPr lang="ru-RU" altLang="ru-RU" sz="1600" dirty="0">
                <a:latin typeface="Arial"/>
                <a:ea typeface="Times New Roman" panose="02020603050405020304" pitchFamily="18" charset="0"/>
              </a:rPr>
              <a:t>с</a:t>
            </a:r>
            <a:r>
              <a:rPr lang="ru-RU" sz="1600" dirty="0"/>
              <a:t>оздание в Республике Татарстан развитой зарядной инфраструктуры для электрического автомобильного транспорта</a:t>
            </a:r>
          </a:p>
        </p:txBody>
      </p:sp>
      <p:sp>
        <p:nvSpPr>
          <p:cNvPr id="7" name="Скругленный прямоугольник 6"/>
          <p:cNvSpPr/>
          <p:nvPr/>
        </p:nvSpPr>
        <p:spPr>
          <a:xfrm>
            <a:off x="643901" y="264844"/>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3. Государственная программа "Развитие зарядной инфраструктуры для электрического автомобильного транспорта в Республике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877743802"/>
              </p:ext>
            </p:extLst>
          </p:nvPr>
        </p:nvGraphicFramePr>
        <p:xfrm>
          <a:off x="692029" y="3787472"/>
          <a:ext cx="8086424" cy="1140608"/>
        </p:xfrm>
        <a:graphic>
          <a:graphicData uri="http://schemas.openxmlformats.org/drawingml/2006/table">
            <a:tbl>
              <a:tblPr firstRow="1" firstCol="1" bandRow="1">
                <a:tableStyleId>{5C22544A-7EE6-4342-B048-85BDC9FD1C3A}</a:tableStyleId>
              </a:tblPr>
              <a:tblGrid>
                <a:gridCol w="1453642">
                  <a:extLst>
                    <a:ext uri="{9D8B030D-6E8A-4147-A177-3AD203B41FA5}">
                      <a16:colId xmlns:a16="http://schemas.microsoft.com/office/drawing/2014/main" val="20000"/>
                    </a:ext>
                  </a:extLst>
                </a:gridCol>
                <a:gridCol w="1690520">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60004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04694">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569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rtl="0" fontAlgn="ctr"/>
                      <a:r>
                        <a:rPr lang="ru-RU" sz="1000" b="0" i="0" u="none" strike="noStrike" dirty="0">
                          <a:solidFill>
                            <a:srgbClr val="000000"/>
                          </a:solidFill>
                          <a:effectLst/>
                          <a:latin typeface="Arial" panose="020B0604020202020204" pitchFamily="34" charset="0"/>
                        </a:rPr>
                        <a:t>40 919,8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1" kern="1200" dirty="0">
                          <a:solidFill>
                            <a:prstClr val="black"/>
                          </a:solidFill>
                          <a:latin typeface="+mn-lt"/>
                          <a:cs typeface="+mn-cs"/>
                        </a:rPr>
                        <a:t>В 2025 году средства из бюджета Республики Татарстан не выделялись</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В Законе Республики Татарстан «О бюджете Республики Татарстан </a:t>
                      </a:r>
                    </a:p>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на 2026 год и на плановый период 2027 и 2028 годов» на 2026 – 2028 годы объемы финансирования не предусмотрены</a:t>
                      </a:r>
                      <a:r>
                        <a:rPr lang="ru-RU" sz="1000" b="0" i="0" u="none" strike="noStrike" dirty="0">
                          <a:solidFill>
                            <a:srgbClr val="000000"/>
                          </a:solidFill>
                          <a:effectLst/>
                          <a:latin typeface="+mn-lt"/>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AutoShape 2" descr="Обрабатывающая промышленность: структура отросли и объемы производств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Обрабатывающая промышленность: структура отросли и объемы производств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Обрабатывающая промышленность: структура отросли и объемы производств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912" y="1074412"/>
            <a:ext cx="3058194" cy="2250831"/>
          </a:xfrm>
          <a:prstGeom prst="rect">
            <a:avLst/>
          </a:prstGeom>
        </p:spPr>
      </p:pic>
    </p:spTree>
    <p:extLst>
      <p:ext uri="{BB962C8B-B14F-4D97-AF65-F5344CB8AC3E}">
        <p14:creationId xmlns:p14="http://schemas.microsoft.com/office/powerpoint/2010/main" val="7128350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зарядной инфраструктуры для электрического автомобильного транспорта в Республике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54457809"/>
              </p:ext>
            </p:extLst>
          </p:nvPr>
        </p:nvGraphicFramePr>
        <p:xfrm>
          <a:off x="612776" y="1365527"/>
          <a:ext cx="8016877" cy="2162700"/>
        </p:xfrm>
        <a:graphic>
          <a:graphicData uri="http://schemas.openxmlformats.org/drawingml/2006/table">
            <a:tbl>
              <a:tblPr firstRow="1" firstCol="1" bandRow="1">
                <a:tableStyleId>{5940675A-B579-460E-94D1-54222C63F5DA}</a:tableStyleId>
              </a:tblPr>
              <a:tblGrid>
                <a:gridCol w="3046592">
                  <a:extLst>
                    <a:ext uri="{9D8B030D-6E8A-4147-A177-3AD203B41FA5}">
                      <a16:colId xmlns:a16="http://schemas.microsoft.com/office/drawing/2014/main" val="20000"/>
                    </a:ext>
                  </a:extLst>
                </a:gridCol>
                <a:gridCol w="930739">
                  <a:extLst>
                    <a:ext uri="{9D8B030D-6E8A-4147-A177-3AD203B41FA5}">
                      <a16:colId xmlns:a16="http://schemas.microsoft.com/office/drawing/2014/main" val="2160182952"/>
                    </a:ext>
                  </a:extLst>
                </a:gridCol>
                <a:gridCol w="742384">
                  <a:extLst>
                    <a:ext uri="{9D8B030D-6E8A-4147-A177-3AD203B41FA5}">
                      <a16:colId xmlns:a16="http://schemas.microsoft.com/office/drawing/2014/main" val="2998483721"/>
                    </a:ext>
                  </a:extLst>
                </a:gridCol>
                <a:gridCol w="751438">
                  <a:extLst>
                    <a:ext uri="{9D8B030D-6E8A-4147-A177-3AD203B41FA5}">
                      <a16:colId xmlns:a16="http://schemas.microsoft.com/office/drawing/2014/main" val="2861898321"/>
                    </a:ext>
                  </a:extLst>
                </a:gridCol>
                <a:gridCol w="851025">
                  <a:extLst>
                    <a:ext uri="{9D8B030D-6E8A-4147-A177-3AD203B41FA5}">
                      <a16:colId xmlns:a16="http://schemas.microsoft.com/office/drawing/2014/main" val="3164380054"/>
                    </a:ext>
                  </a:extLst>
                </a:gridCol>
                <a:gridCol w="860080">
                  <a:extLst>
                    <a:ext uri="{9D8B030D-6E8A-4147-A177-3AD203B41FA5}">
                      <a16:colId xmlns:a16="http://schemas.microsoft.com/office/drawing/2014/main" val="2788956502"/>
                    </a:ext>
                  </a:extLst>
                </a:gridCol>
                <a:gridCol w="834619">
                  <a:extLst>
                    <a:ext uri="{9D8B030D-6E8A-4147-A177-3AD203B41FA5}">
                      <a16:colId xmlns:a16="http://schemas.microsoft.com/office/drawing/2014/main" val="3083221621"/>
                    </a:ext>
                  </a:extLst>
                </a:gridCol>
              </a:tblGrid>
              <a:tr h="192830">
                <a:tc>
                  <a:txBody>
                    <a:bodyPr/>
                    <a:lstStyle/>
                    <a:p>
                      <a:pPr algn="ctr">
                        <a:lnSpc>
                          <a:spcPct val="115000"/>
                        </a:lnSpc>
                        <a:spcAft>
                          <a:spcPts val="0"/>
                        </a:spcAft>
                      </a:pPr>
                      <a:r>
                        <a:rPr lang="ru-RU" sz="10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2024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2025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spcAft>
                          <a:spcPts val="0"/>
                        </a:spcAft>
                      </a:pPr>
                      <a:r>
                        <a:rPr lang="ru-RU" sz="1000" b="1" kern="1200" dirty="0">
                          <a:solidFill>
                            <a:schemeClr val="tx1"/>
                          </a:solidFill>
                          <a:latin typeface="+mn-lt"/>
                          <a:ea typeface="+mn-ea"/>
                          <a:cs typeface="+mn-cs"/>
                        </a:rPr>
                        <a:t>Создание в Республике Татарстан развитой зарядной инфраструктуры для электрического автомобильного транспорта </a:t>
                      </a:r>
                      <a:endParaRPr lang="ru-RU" sz="1000" b="1" dirty="0">
                        <a:solidFill>
                          <a:schemeClr val="tx1"/>
                        </a:solidFill>
                        <a:effectLst/>
                        <a:latin typeface="+mn-lt"/>
                        <a:ea typeface="Times New Roman" panose="02020603050405020304" pitchFamily="18" charset="0"/>
                        <a:cs typeface="Times New Roman" panose="02020603050405020304" pitchFamily="18" charset="0"/>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установленных объектов зарядной инфраструктуры для электротранспортных средств на территории Республики Татарстан</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221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288</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298</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251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электротранспортных средств от общего количества зарегистрированных транспортных средств на территории Республики Татарстан</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0,084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0,161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0,145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проведенных </a:t>
                      </a:r>
                      <a:r>
                        <a:rPr lang="ru-RU" sz="1000" b="0" i="0" u="none" strike="noStrike" kern="1200" baseline="0" dirty="0" err="1">
                          <a:solidFill>
                            <a:schemeClr val="tx1"/>
                          </a:solidFill>
                          <a:latin typeface="+mn-lt"/>
                          <a:ea typeface="+mn-ea"/>
                          <a:cs typeface="+mn-cs"/>
                        </a:rPr>
                        <a:t>конгрессно</a:t>
                      </a:r>
                      <a:r>
                        <a:rPr lang="ru-RU" sz="1000" b="0" i="0" u="none" strike="noStrike" kern="1200" baseline="0" dirty="0">
                          <a:solidFill>
                            <a:schemeClr val="tx1"/>
                          </a:solidFill>
                          <a:latin typeface="+mn-lt"/>
                          <a:ea typeface="+mn-ea"/>
                          <a:cs typeface="+mn-cs"/>
                        </a:rPr>
                        <a:t>-выставочных мероприятий по популяризации и пропаганде использования электротранспортных средств на территории Республики Татарстан</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485776" y="5718546"/>
            <a:ext cx="8534400" cy="276999"/>
          </a:xfrm>
          <a:prstGeom prst="rect">
            <a:avLst/>
          </a:prstGeom>
        </p:spPr>
        <p:txBody>
          <a:bodyPr wrap="square">
            <a:spAutoFit/>
          </a:bodyPr>
          <a:lstStyle/>
          <a:p>
            <a:r>
              <a:rPr lang="ru-RU" sz="1200" b="1" i="1" dirty="0">
                <a:solidFill>
                  <a:schemeClr val="accent1"/>
                </a:solidFill>
              </a:rPr>
              <a:t>Ответственный</a:t>
            </a:r>
            <a:r>
              <a:rPr lang="ru-RU" sz="1200" b="1" i="1" dirty="0">
                <a:solidFill>
                  <a:srgbClr val="C00000"/>
                </a:solidFill>
              </a:rPr>
              <a:t> </a:t>
            </a:r>
            <a:r>
              <a:rPr lang="ru-RU" sz="1200" b="1" i="1" dirty="0">
                <a:solidFill>
                  <a:schemeClr val="accent1"/>
                </a:solidFill>
              </a:rPr>
              <a:t>исполнитель ГП : Министерство промышленности и торговли Республики Татарстан</a:t>
            </a:r>
          </a:p>
        </p:txBody>
      </p:sp>
      <p:sp>
        <p:nvSpPr>
          <p:cNvPr id="6" name="Объект 2"/>
          <p:cNvSpPr txBox="1">
            <a:spLocks/>
          </p:cNvSpPr>
          <p:nvPr/>
        </p:nvSpPr>
        <p:spPr>
          <a:xfrm>
            <a:off x="596900" y="6099634"/>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p:txBody>
      </p:sp>
    </p:spTree>
    <p:extLst>
      <p:ext uri="{BB962C8B-B14F-4D97-AF65-F5344CB8AC3E}">
        <p14:creationId xmlns:p14="http://schemas.microsoft.com/office/powerpoint/2010/main" val="2726261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390845" y="1245720"/>
            <a:ext cx="42453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latin typeface="Arial"/>
                <a:ea typeface="Times New Roman" panose="02020603050405020304" pitchFamily="18" charset="0"/>
              </a:rPr>
              <a:t>Цель: </a:t>
            </a:r>
            <a:r>
              <a:rPr lang="ru-RU" sz="1600" dirty="0">
                <a:latin typeface="Arial"/>
              </a:rPr>
              <a:t>формирование мощной саморазвивающейся мультикультурной международной научно-образовательной экосистемы для инновационного развития Республики Татарстан в приоритетных сферах развития страны</a:t>
            </a:r>
          </a:p>
        </p:txBody>
      </p:sp>
      <p:sp>
        <p:nvSpPr>
          <p:cNvPr id="7" name="Скругленный прямоугольник 6"/>
          <p:cNvSpPr/>
          <p:nvPr/>
        </p:nvSpPr>
        <p:spPr>
          <a:xfrm>
            <a:off x="612775" y="273628"/>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4. Государственная программа "Научно-технологическое развитие Республики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808378022"/>
              </p:ext>
            </p:extLst>
          </p:nvPr>
        </p:nvGraphicFramePr>
        <p:xfrm>
          <a:off x="692029" y="3787472"/>
          <a:ext cx="8058464" cy="799573"/>
        </p:xfrm>
        <a:graphic>
          <a:graphicData uri="http://schemas.openxmlformats.org/drawingml/2006/table">
            <a:tbl>
              <a:tblPr firstRow="1" firstCol="1" bandRow="1">
                <a:tableStyleId>{5C22544A-7EE6-4342-B048-85BDC9FD1C3A}</a:tableStyleId>
              </a:tblPr>
              <a:tblGrid>
                <a:gridCol w="2286561">
                  <a:extLst>
                    <a:ext uri="{9D8B030D-6E8A-4147-A177-3AD203B41FA5}">
                      <a16:colId xmlns:a16="http://schemas.microsoft.com/office/drawing/2014/main" val="20000"/>
                    </a:ext>
                  </a:extLst>
                </a:gridCol>
                <a:gridCol w="1448555">
                  <a:extLst>
                    <a:ext uri="{9D8B030D-6E8A-4147-A177-3AD203B41FA5}">
                      <a16:colId xmlns:a16="http://schemas.microsoft.com/office/drawing/2014/main" val="20001"/>
                    </a:ext>
                  </a:extLst>
                </a:gridCol>
                <a:gridCol w="1484768">
                  <a:extLst>
                    <a:ext uri="{9D8B030D-6E8A-4147-A177-3AD203B41FA5}">
                      <a16:colId xmlns:a16="http://schemas.microsoft.com/office/drawing/2014/main" val="20002"/>
                    </a:ext>
                  </a:extLst>
                </a:gridCol>
                <a:gridCol w="1321806">
                  <a:extLst>
                    <a:ext uri="{9D8B030D-6E8A-4147-A177-3AD203B41FA5}">
                      <a16:colId xmlns:a16="http://schemas.microsoft.com/office/drawing/2014/main" val="20003"/>
                    </a:ext>
                  </a:extLst>
                </a:gridCol>
                <a:gridCol w="1516774">
                  <a:extLst>
                    <a:ext uri="{9D8B030D-6E8A-4147-A177-3AD203B41FA5}">
                      <a16:colId xmlns:a16="http://schemas.microsoft.com/office/drawing/2014/main" val="20004"/>
                    </a:ext>
                  </a:extLst>
                </a:gridCol>
              </a:tblGrid>
              <a:tr h="24136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2919">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9019">
                <a:tc>
                  <a:txBody>
                    <a:bodyPr/>
                    <a:lstStyle/>
                    <a:p>
                      <a:pPr algn="ctr" fontAlgn="ctr"/>
                      <a:r>
                        <a:rPr lang="ru-RU" sz="1100" b="0" i="0" u="none" strike="noStrike" dirty="0">
                          <a:solidFill>
                            <a:srgbClr val="000000"/>
                          </a:solidFill>
                          <a:effectLst/>
                          <a:latin typeface="Arial" panose="020B0604020202020204" pitchFamily="34" charset="0"/>
                        </a:rPr>
                        <a:t>1 855 825,1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2 699 141,9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2 544 046,5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2 440 046,0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2 508 069,9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AutoShape 2" descr="Обрабатывающая промышленность: структура отросли и объемы производств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Обрабатывающая промышленность: структура отросли и объемы производств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Обрабатывающая промышленность: структура отросли и объемы производств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Picture 8" descr="Игры про науку на ПК">
            <a:extLst>
              <a:ext uri="{FF2B5EF4-FFF2-40B4-BE49-F238E27FC236}">
                <a16:creationId xmlns:a16="http://schemas.microsoft.com/office/drawing/2014/main" id="{9CFB9D76-D344-42AC-887B-221AFD057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76" y="1132115"/>
            <a:ext cx="3507469" cy="209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257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6">
            <a:extLst>
              <a:ext uri="{FF2B5EF4-FFF2-40B4-BE49-F238E27FC236}">
                <a16:creationId xmlns:a16="http://schemas.microsoft.com/office/drawing/2014/main" id="{A0BB37A7-25AF-4DD7-9CA1-C779FD302389}"/>
              </a:ext>
            </a:extLst>
          </p:cNvPr>
          <p:cNvSpPr/>
          <p:nvPr/>
        </p:nvSpPr>
        <p:spPr>
          <a:xfrm>
            <a:off x="514349" y="100141"/>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“Научно-технологическое развитие Республики Татарстан"</a:t>
            </a:r>
            <a:endParaRPr lang="ru-RU" altLang="ru-RU" sz="1600" dirty="0">
              <a:solidFill>
                <a:prstClr val="black"/>
              </a:solidFill>
            </a:endParaRPr>
          </a:p>
        </p:txBody>
      </p:sp>
      <p:graphicFrame>
        <p:nvGraphicFramePr>
          <p:cNvPr id="7" name="Объект 6">
            <a:extLst>
              <a:ext uri="{FF2B5EF4-FFF2-40B4-BE49-F238E27FC236}">
                <a16:creationId xmlns:a16="http://schemas.microsoft.com/office/drawing/2014/main" id="{5CD3274B-FCFB-4767-AA5F-A71D116ED246}"/>
              </a:ext>
            </a:extLst>
          </p:cNvPr>
          <p:cNvGraphicFramePr>
            <a:graphicFrameLocks noGrp="1"/>
          </p:cNvGraphicFramePr>
          <p:nvPr>
            <p:ph sz="quarter" idx="13"/>
            <p:extLst>
              <p:ext uri="{D42A27DB-BD31-4B8C-83A1-F6EECF244321}">
                <p14:modId xmlns:p14="http://schemas.microsoft.com/office/powerpoint/2010/main" val="2067057065"/>
              </p:ext>
            </p:extLst>
          </p:nvPr>
        </p:nvGraphicFramePr>
        <p:xfrm>
          <a:off x="514349" y="964009"/>
          <a:ext cx="8018771" cy="5390238"/>
        </p:xfrm>
        <a:graphic>
          <a:graphicData uri="http://schemas.openxmlformats.org/drawingml/2006/table">
            <a:tbl>
              <a:tblPr firstRow="1" firstCol="1" bandRow="1">
                <a:tableStyleId>{5940675A-B579-460E-94D1-54222C63F5DA}</a:tableStyleId>
              </a:tblPr>
              <a:tblGrid>
                <a:gridCol w="3460734">
                  <a:extLst>
                    <a:ext uri="{9D8B030D-6E8A-4147-A177-3AD203B41FA5}">
                      <a16:colId xmlns:a16="http://schemas.microsoft.com/office/drawing/2014/main" val="20000"/>
                    </a:ext>
                  </a:extLst>
                </a:gridCol>
                <a:gridCol w="750826">
                  <a:extLst>
                    <a:ext uri="{9D8B030D-6E8A-4147-A177-3AD203B41FA5}">
                      <a16:colId xmlns:a16="http://schemas.microsoft.com/office/drawing/2014/main" val="2977377482"/>
                    </a:ext>
                  </a:extLst>
                </a:gridCol>
                <a:gridCol w="771441">
                  <a:extLst>
                    <a:ext uri="{9D8B030D-6E8A-4147-A177-3AD203B41FA5}">
                      <a16:colId xmlns:a16="http://schemas.microsoft.com/office/drawing/2014/main" val="3412191599"/>
                    </a:ext>
                  </a:extLst>
                </a:gridCol>
                <a:gridCol w="831192">
                  <a:extLst>
                    <a:ext uri="{9D8B030D-6E8A-4147-A177-3AD203B41FA5}">
                      <a16:colId xmlns:a16="http://schemas.microsoft.com/office/drawing/2014/main" val="3503227032"/>
                    </a:ext>
                  </a:extLst>
                </a:gridCol>
                <a:gridCol w="776768">
                  <a:extLst>
                    <a:ext uri="{9D8B030D-6E8A-4147-A177-3AD203B41FA5}">
                      <a16:colId xmlns:a16="http://schemas.microsoft.com/office/drawing/2014/main" val="20002"/>
                    </a:ext>
                  </a:extLst>
                </a:gridCol>
                <a:gridCol w="763672">
                  <a:extLst>
                    <a:ext uri="{9D8B030D-6E8A-4147-A177-3AD203B41FA5}">
                      <a16:colId xmlns:a16="http://schemas.microsoft.com/office/drawing/2014/main" val="20003"/>
                    </a:ext>
                  </a:extLst>
                </a:gridCol>
                <a:gridCol w="664138">
                  <a:extLst>
                    <a:ext uri="{9D8B030D-6E8A-4147-A177-3AD203B41FA5}">
                      <a16:colId xmlns:a16="http://schemas.microsoft.com/office/drawing/2014/main" val="20004"/>
                    </a:ext>
                  </a:extLst>
                </a:gridCol>
              </a:tblGrid>
              <a:tr h="204328">
                <a:tc>
                  <a:txBody>
                    <a:bodyPr/>
                    <a:lstStyle/>
                    <a:p>
                      <a:pPr algn="ctr" rtl="0" fontAlgn="ctr"/>
                      <a:r>
                        <a:rPr lang="ru-RU" sz="1000" b="1" i="0" u="none" strike="noStrike" dirty="0">
                          <a:solidFill>
                            <a:srgbClr val="000000"/>
                          </a:solidFill>
                          <a:effectLst/>
                          <a:latin typeface="Arial" panose="020B0604020202020204" pitchFamily="34" charset="0"/>
                        </a:rPr>
                        <a:t>Наименование показателя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Единица измерения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2024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2025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2026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2027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2028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55663">
                <a:tc gridSpan="7">
                  <a:txBody>
                    <a:bodyPr/>
                    <a:lstStyle/>
                    <a:p>
                      <a:pPr algn="just" rtl="0" fontAlgn="ctr"/>
                      <a:r>
                        <a:rPr lang="ru-RU" sz="1000" b="1" i="0" u="none" strike="noStrike" dirty="0">
                          <a:solidFill>
                            <a:srgbClr val="000000"/>
                          </a:solidFill>
                          <a:effectLst/>
                          <a:latin typeface="Arial" panose="020B0604020202020204" pitchFamily="34" charset="0"/>
                        </a:rPr>
                        <a:t>Создание цифрового интеллектуального пространства региона, объединяющего элементы и ресурсы научно-технологического потенциала региона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6661918"/>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пользователей региональной платформы, являющихся исполнителями и создателями научно-исследовательской продукции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4000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5000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4114766"/>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технологических компаний и стартапов, размещенных на региональной платформе</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400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550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700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808586"/>
                  </a:ext>
                </a:extLst>
              </a:tr>
              <a:tr h="255663">
                <a:tc gridSpan="7">
                  <a:txBody>
                    <a:bodyPr/>
                    <a:lstStyle/>
                    <a:p>
                      <a:pPr algn="just" rtl="0" fontAlgn="ctr"/>
                      <a:r>
                        <a:rPr lang="ru-RU" sz="1000" b="1" i="0" u="none" strike="noStrike">
                          <a:solidFill>
                            <a:srgbClr val="000000"/>
                          </a:solidFill>
                          <a:effectLst/>
                          <a:latin typeface="Arial" panose="020B0604020202020204" pitchFamily="34" charset="0"/>
                        </a:rPr>
                        <a:t>Создание научно-технологического задела для формирования и развития отраслей новой экономики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779868"/>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поддержанных передовых инженерных школ, созданных на базе ведущих университетов Республики Татарстан в рамках федерального проекта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218720"/>
                  </a:ext>
                </a:extLst>
              </a:tr>
              <a:tr h="255663">
                <a:tc gridSpan="7">
                  <a:txBody>
                    <a:bodyPr/>
                    <a:lstStyle/>
                    <a:p>
                      <a:pPr algn="just" rtl="0" fontAlgn="ctr"/>
                      <a:r>
                        <a:rPr lang="ru-RU" sz="1000" b="1" i="0" u="none" strike="noStrike" dirty="0">
                          <a:solidFill>
                            <a:srgbClr val="000000"/>
                          </a:solidFill>
                          <a:effectLst/>
                          <a:latin typeface="Arial" panose="020B0604020202020204" pitchFamily="34" charset="0"/>
                        </a:rPr>
                        <a:t>Комплексная модернизация и развитие всех элементов системы обеспечения и генерации изобретательской деятельности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9992381"/>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Используемые передовые производственные технологии (в расчете на 10 тыс. человек занятого населения)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69,3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70,6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71,9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73,3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9705535"/>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созданных многофункциональных республиканских центров изобретательской деятельности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65371"/>
                  </a:ext>
                </a:extLst>
              </a:tr>
              <a:tr h="211662">
                <a:tc>
                  <a:txBody>
                    <a:bodyPr/>
                    <a:lstStyle/>
                    <a:p>
                      <a:pPr algn="just" rtl="0" fontAlgn="ctr"/>
                      <a:r>
                        <a:rPr lang="ru-RU" sz="1000" b="0" i="0" u="none" strike="noStrike" dirty="0">
                          <a:solidFill>
                            <a:srgbClr val="000000"/>
                          </a:solidFill>
                          <a:effectLst/>
                          <a:latin typeface="Arial" panose="020B0604020202020204" pitchFamily="34" charset="0"/>
                        </a:rPr>
                        <a:t>Количество дополнительных профессиональных программ в области интеллектуальной собственности, поддержки и стимулирования изобретательской и рационализаторской деятельности (программы повышения квалификации)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algn="just" rtl="0" fontAlgn="ctr"/>
                      <a:r>
                        <a:rPr lang="ru-RU" sz="1000" b="0" i="0" u="none" strike="noStrike" dirty="0">
                          <a:solidFill>
                            <a:srgbClr val="000000"/>
                          </a:solidFill>
                          <a:effectLst/>
                          <a:latin typeface="Arial" panose="020B0604020202020204" pitchFamily="34" charset="0"/>
                        </a:rPr>
                        <a:t>Количество специалистов, прошедших обучение по дополнительным профессиональным программам повышения квалификации в области интеллектуальной собственности, поддержки и стимулирования изобретательской и рационализаторской деятельности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человек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400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gridSpan="7">
                  <a:txBody>
                    <a:bodyPr/>
                    <a:lstStyle/>
                    <a:p>
                      <a:pPr algn="just" rtl="0" fontAlgn="ctr"/>
                      <a:r>
                        <a:rPr lang="ru-RU" sz="1000" b="1" i="0" u="none" strike="noStrike" dirty="0">
                          <a:solidFill>
                            <a:srgbClr val="000000"/>
                          </a:solidFill>
                          <a:effectLst/>
                          <a:latin typeface="Arial" panose="020B0604020202020204" pitchFamily="34" charset="0"/>
                        </a:rPr>
                        <a:t>Развитие естественно-научного образования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algn="just" rtl="0" fontAlgn="ctr"/>
                      <a:r>
                        <a:rPr lang="ru-RU" sz="1000" b="0" i="0" u="none" strike="noStrike" dirty="0">
                          <a:solidFill>
                            <a:srgbClr val="000000"/>
                          </a:solidFill>
                          <a:effectLst/>
                          <a:latin typeface="Arial" panose="020B0604020202020204" pitchFamily="34" charset="0"/>
                        </a:rPr>
                        <a:t>Количество человеко-экзаменов ЕГЭ в рамках естественно-научного блока: математика, физика, химия, информатика, биология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тыс. человеко-экзаменов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24,5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567370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6">
            <a:extLst>
              <a:ext uri="{FF2B5EF4-FFF2-40B4-BE49-F238E27FC236}">
                <a16:creationId xmlns:a16="http://schemas.microsoft.com/office/drawing/2014/main" id="{85BE598F-03C5-49F6-95A9-B8ECBFB0C363}"/>
              </a:ext>
            </a:extLst>
          </p:cNvPr>
          <p:cNvSpPr/>
          <p:nvPr/>
        </p:nvSpPr>
        <p:spPr>
          <a:xfrm>
            <a:off x="514349" y="100141"/>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“Научно-технологическое развитие Республики Татарстан"</a:t>
            </a:r>
            <a:endParaRPr lang="ru-RU" altLang="ru-RU" sz="1600" dirty="0">
              <a:solidFill>
                <a:prstClr val="black"/>
              </a:solidFill>
            </a:endParaRPr>
          </a:p>
        </p:txBody>
      </p:sp>
      <p:graphicFrame>
        <p:nvGraphicFramePr>
          <p:cNvPr id="7" name="Таблица 6">
            <a:extLst>
              <a:ext uri="{FF2B5EF4-FFF2-40B4-BE49-F238E27FC236}">
                <a16:creationId xmlns:a16="http://schemas.microsoft.com/office/drawing/2014/main" id="{5FD26128-A5AE-4F96-9A17-4FF29A3C344C}"/>
              </a:ext>
            </a:extLst>
          </p:cNvPr>
          <p:cNvGraphicFramePr>
            <a:graphicFrameLocks noGrp="1"/>
          </p:cNvGraphicFramePr>
          <p:nvPr>
            <p:extLst>
              <p:ext uri="{D42A27DB-BD31-4B8C-83A1-F6EECF244321}">
                <p14:modId xmlns:p14="http://schemas.microsoft.com/office/powerpoint/2010/main" val="638938150"/>
              </p:ext>
            </p:extLst>
          </p:nvPr>
        </p:nvGraphicFramePr>
        <p:xfrm>
          <a:off x="521957" y="900058"/>
          <a:ext cx="8016874" cy="4294263"/>
        </p:xfrm>
        <a:graphic>
          <a:graphicData uri="http://schemas.openxmlformats.org/drawingml/2006/table">
            <a:tbl>
              <a:tblPr firstRow="1" firstCol="1" bandRow="1">
                <a:tableStyleId>{5940675A-B579-460E-94D1-54222C63F5DA}</a:tableStyleId>
              </a:tblPr>
              <a:tblGrid>
                <a:gridCol w="3291720">
                  <a:extLst>
                    <a:ext uri="{9D8B030D-6E8A-4147-A177-3AD203B41FA5}">
                      <a16:colId xmlns:a16="http://schemas.microsoft.com/office/drawing/2014/main" val="20000"/>
                    </a:ext>
                  </a:extLst>
                </a:gridCol>
                <a:gridCol w="839804">
                  <a:extLst>
                    <a:ext uri="{9D8B030D-6E8A-4147-A177-3AD203B41FA5}">
                      <a16:colId xmlns:a16="http://schemas.microsoft.com/office/drawing/2014/main" val="2864693651"/>
                    </a:ext>
                  </a:extLst>
                </a:gridCol>
                <a:gridCol w="796705">
                  <a:extLst>
                    <a:ext uri="{9D8B030D-6E8A-4147-A177-3AD203B41FA5}">
                      <a16:colId xmlns:a16="http://schemas.microsoft.com/office/drawing/2014/main" val="2035409801"/>
                    </a:ext>
                  </a:extLst>
                </a:gridCol>
                <a:gridCol w="742384">
                  <a:extLst>
                    <a:ext uri="{9D8B030D-6E8A-4147-A177-3AD203B41FA5}">
                      <a16:colId xmlns:a16="http://schemas.microsoft.com/office/drawing/2014/main" val="3708655073"/>
                    </a:ext>
                  </a:extLst>
                </a:gridCol>
                <a:gridCol w="945202">
                  <a:extLst>
                    <a:ext uri="{9D8B030D-6E8A-4147-A177-3AD203B41FA5}">
                      <a16:colId xmlns:a16="http://schemas.microsoft.com/office/drawing/2014/main" val="1760735963"/>
                    </a:ext>
                  </a:extLst>
                </a:gridCol>
                <a:gridCol w="749364">
                  <a:extLst>
                    <a:ext uri="{9D8B030D-6E8A-4147-A177-3AD203B41FA5}">
                      <a16:colId xmlns:a16="http://schemas.microsoft.com/office/drawing/2014/main" val="20003"/>
                    </a:ext>
                  </a:extLst>
                </a:gridCol>
                <a:gridCol w="651695">
                  <a:extLst>
                    <a:ext uri="{9D8B030D-6E8A-4147-A177-3AD203B41FA5}">
                      <a16:colId xmlns:a16="http://schemas.microsoft.com/office/drawing/2014/main" val="20004"/>
                    </a:ext>
                  </a:extLst>
                </a:gridCol>
              </a:tblGrid>
              <a:tr h="255663">
                <a:tc>
                  <a:txBody>
                    <a:bodyPr/>
                    <a:lstStyle/>
                    <a:p>
                      <a:pPr algn="ctr" rtl="0" fontAlgn="ctr"/>
                      <a:r>
                        <a:rPr lang="ru-RU" sz="1000" b="1" i="0" u="none" strike="noStrike" dirty="0">
                          <a:solidFill>
                            <a:srgbClr val="000000"/>
                          </a:solidFill>
                          <a:effectLst/>
                          <a:latin typeface="Arial" panose="020B0604020202020204" pitchFamily="34" charset="0"/>
                        </a:rPr>
                        <a:t>Наименование показателя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Единица измерения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2024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2025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2026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2027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2028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55663">
                <a:tc gridSpan="7">
                  <a:txBody>
                    <a:bodyPr/>
                    <a:lstStyle/>
                    <a:p>
                      <a:pPr algn="just" rtl="0" fontAlgn="ctr"/>
                      <a:r>
                        <a:rPr lang="ru-RU" sz="1000" b="1" i="0" u="none" strike="noStrike" dirty="0">
                          <a:solidFill>
                            <a:srgbClr val="000000"/>
                          </a:solidFill>
                          <a:effectLst/>
                          <a:latin typeface="+mn-lt"/>
                        </a:rPr>
                        <a:t>Развитие кадров научно-образовательного кластера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60929563"/>
                  </a:ext>
                </a:extLst>
              </a:tr>
              <a:tr h="255663">
                <a:tc>
                  <a:txBody>
                    <a:bodyPr/>
                    <a:lstStyle/>
                    <a:p>
                      <a:pPr algn="just" rtl="0" fontAlgn="ctr"/>
                      <a:r>
                        <a:rPr lang="ru-RU" sz="1000" b="0" i="0" u="none" strike="noStrike" dirty="0">
                          <a:solidFill>
                            <a:srgbClr val="000000"/>
                          </a:solidFill>
                          <a:effectLst/>
                          <a:latin typeface="+mn-lt"/>
                        </a:rPr>
                        <a:t>Численность персонала, занятого научными исследованиями и разработками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человек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15 303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16 648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17 081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17 525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18 191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786493"/>
                  </a:ext>
                </a:extLst>
              </a:tr>
              <a:tr h="255663">
                <a:tc>
                  <a:txBody>
                    <a:bodyPr/>
                    <a:lstStyle/>
                    <a:p>
                      <a:pPr algn="just" rtl="0" fontAlgn="ctr"/>
                      <a:r>
                        <a:rPr lang="ru-RU" sz="1000" b="0" i="0" u="none" strike="noStrike" dirty="0">
                          <a:solidFill>
                            <a:srgbClr val="000000"/>
                          </a:solidFill>
                          <a:effectLst/>
                          <a:latin typeface="+mn-lt"/>
                        </a:rPr>
                        <a:t>Доля персонала, занятого научными исследованиями и разработками, в возрасте 40 - 49 лет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18,7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16,26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16,58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8199302"/>
                  </a:ext>
                </a:extLst>
              </a:tr>
              <a:tr h="255663">
                <a:tc>
                  <a:txBody>
                    <a:bodyPr/>
                    <a:lstStyle/>
                    <a:p>
                      <a:pPr algn="just" rtl="0" fontAlgn="ctr"/>
                      <a:r>
                        <a:rPr lang="ru-RU" sz="1000" b="0" i="0" u="none" strike="noStrike" dirty="0">
                          <a:solidFill>
                            <a:srgbClr val="000000"/>
                          </a:solidFill>
                          <a:effectLst/>
                          <a:latin typeface="+mn-lt"/>
                        </a:rPr>
                        <a:t>Доля научно-педагогических работников, имеющих ученую степень, в общей численности научно-педагогических работников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78,7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312337"/>
                  </a:ext>
                </a:extLst>
              </a:tr>
              <a:tr h="211662">
                <a:tc>
                  <a:txBody>
                    <a:bodyPr/>
                    <a:lstStyle/>
                    <a:p>
                      <a:pPr algn="just" rtl="0" fontAlgn="ctr"/>
                      <a:r>
                        <a:rPr lang="ru-RU" sz="1000" b="0" i="0" u="none" strike="noStrike" dirty="0">
                          <a:solidFill>
                            <a:srgbClr val="000000"/>
                          </a:solidFill>
                          <a:effectLst/>
                          <a:latin typeface="+mn-lt"/>
                        </a:rPr>
                        <a:t>Доля научно-педагогических работников, прошедших переподготовку, повышение квалификации в сфере цифровой экономики, креативных индустрий, предпринимательства, развития цифровых и технологических компетенций будущего, применения современных образовательных и научных технологий, вопросов патентования разработок, в общей численности научно-педагогических работников (нарастающим итогом)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40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gridSpan="7">
                  <a:txBody>
                    <a:bodyPr/>
                    <a:lstStyle/>
                    <a:p>
                      <a:pPr algn="just" rtl="0" fontAlgn="ctr"/>
                      <a:r>
                        <a:rPr lang="ru-RU" sz="1000" b="1" i="0" u="none" strike="noStrike" dirty="0">
                          <a:solidFill>
                            <a:srgbClr val="000000"/>
                          </a:solidFill>
                          <a:effectLst/>
                          <a:latin typeface="+mn-lt"/>
                        </a:rPr>
                        <a:t>Проведение комплекса </a:t>
                      </a:r>
                      <a:r>
                        <a:rPr lang="ru-RU" sz="1000" b="1" i="0" u="none" strike="noStrike" dirty="0" err="1">
                          <a:solidFill>
                            <a:srgbClr val="000000"/>
                          </a:solidFill>
                          <a:effectLst/>
                          <a:latin typeface="+mn-lt"/>
                        </a:rPr>
                        <a:t>конгрессно</a:t>
                      </a:r>
                      <a:r>
                        <a:rPr lang="ru-RU" sz="1000" b="1" i="0" u="none" strike="noStrike" dirty="0">
                          <a:solidFill>
                            <a:srgbClr val="000000"/>
                          </a:solidFill>
                          <a:effectLst/>
                          <a:latin typeface="+mn-lt"/>
                        </a:rPr>
                        <a:t>-выставочных и просветительских мероприятий, способствующих популяризации результатов научных исследований по приоритетам научно-технологического развития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algn="just" rtl="0" fontAlgn="ctr"/>
                      <a:r>
                        <a:rPr lang="ru-RU" sz="1000" b="0" i="0" u="none" strike="noStrike">
                          <a:solidFill>
                            <a:srgbClr val="000000"/>
                          </a:solidFill>
                          <a:effectLst/>
                          <a:latin typeface="+mn-lt"/>
                        </a:rPr>
                        <a:t>Количество проведенных крупных республиканских, межрегиональных, международных мероприятий в сфере науки, в том числе по приоритетам научно-технологического развития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algn="just" rtl="0" fontAlgn="ctr"/>
                      <a:r>
                        <a:rPr lang="ru-RU" sz="1000" b="0" i="0" u="none" strike="noStrike" dirty="0">
                          <a:solidFill>
                            <a:srgbClr val="000000"/>
                          </a:solidFill>
                          <a:effectLst/>
                          <a:latin typeface="+mn-lt"/>
                        </a:rPr>
                        <a:t>Общее количество участников научно-технических мероприятий для молодых исследователей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человек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77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150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250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 name="Прямоугольник 3">
            <a:extLst>
              <a:ext uri="{FF2B5EF4-FFF2-40B4-BE49-F238E27FC236}">
                <a16:creationId xmlns:a16="http://schemas.microsoft.com/office/drawing/2014/main" id="{9F0A38B9-A5F3-4DCD-97E4-4DDE6FAE754A}"/>
              </a:ext>
            </a:extLst>
          </p:cNvPr>
          <p:cNvSpPr/>
          <p:nvPr/>
        </p:nvSpPr>
        <p:spPr>
          <a:xfrm>
            <a:off x="521957" y="5777608"/>
            <a:ext cx="8016874"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образования и науки Республики Татарстан</a:t>
            </a:r>
          </a:p>
        </p:txBody>
      </p:sp>
      <p:sp>
        <p:nvSpPr>
          <p:cNvPr id="6" name="Прямоугольник 5">
            <a:extLst>
              <a:ext uri="{FF2B5EF4-FFF2-40B4-BE49-F238E27FC236}">
                <a16:creationId xmlns:a16="http://schemas.microsoft.com/office/drawing/2014/main" id="{A15C3160-9D7E-4476-BDBB-170A81A15403}"/>
              </a:ext>
            </a:extLst>
          </p:cNvPr>
          <p:cNvSpPr/>
          <p:nvPr/>
        </p:nvSpPr>
        <p:spPr>
          <a:xfrm>
            <a:off x="542924" y="6039218"/>
            <a:ext cx="8360851"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http://mon.tatarstan.ru</a:t>
            </a:r>
            <a:endParaRPr lang="ru-RU" sz="1100" b="1" i="1" dirty="0">
              <a:solidFill>
                <a:schemeClr val="accent6"/>
              </a:solidFill>
            </a:endParaRPr>
          </a:p>
        </p:txBody>
      </p:sp>
    </p:spTree>
    <p:extLst>
      <p:ext uri="{BB962C8B-B14F-4D97-AF65-F5344CB8AC3E}">
        <p14:creationId xmlns:p14="http://schemas.microsoft.com/office/powerpoint/2010/main" val="13678390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noAutofit/>
          </a:bodyPr>
          <a:lstStyle/>
          <a:p>
            <a:r>
              <a:rPr lang="ru-RU" sz="1600" dirty="0"/>
              <a:t>Сведения об отдельных программных мероприятиях, планируемых к реализации за счет средств бюджета Республики Татарстан в 2026 – 2028 годах,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968592580"/>
              </p:ext>
            </p:extLst>
          </p:nvPr>
        </p:nvGraphicFramePr>
        <p:xfrm>
          <a:off x="609599" y="800155"/>
          <a:ext cx="8218206" cy="4886325"/>
        </p:xfrm>
        <a:graphic>
          <a:graphicData uri="http://schemas.openxmlformats.org/drawingml/2006/table">
            <a:tbl>
              <a:tblPr>
                <a:tableStyleId>{616DA210-FB5B-4158-B5E0-FEB733F419BA}</a:tableStyleId>
              </a:tblPr>
              <a:tblGrid>
                <a:gridCol w="1953900">
                  <a:extLst>
                    <a:ext uri="{9D8B030D-6E8A-4147-A177-3AD203B41FA5}">
                      <a16:colId xmlns:a16="http://schemas.microsoft.com/office/drawing/2014/main" val="20000"/>
                    </a:ext>
                  </a:extLst>
                </a:gridCol>
                <a:gridCol w="723552">
                  <a:extLst>
                    <a:ext uri="{9D8B030D-6E8A-4147-A177-3AD203B41FA5}">
                      <a16:colId xmlns:a16="http://schemas.microsoft.com/office/drawing/2014/main" val="20001"/>
                    </a:ext>
                  </a:extLst>
                </a:gridCol>
                <a:gridCol w="696077">
                  <a:extLst>
                    <a:ext uri="{9D8B030D-6E8A-4147-A177-3AD203B41FA5}">
                      <a16:colId xmlns:a16="http://schemas.microsoft.com/office/drawing/2014/main" val="20002"/>
                    </a:ext>
                  </a:extLst>
                </a:gridCol>
                <a:gridCol w="710286">
                  <a:extLst>
                    <a:ext uri="{9D8B030D-6E8A-4147-A177-3AD203B41FA5}">
                      <a16:colId xmlns:a16="http://schemas.microsoft.com/office/drawing/2014/main" val="20003"/>
                    </a:ext>
                  </a:extLst>
                </a:gridCol>
                <a:gridCol w="4134391">
                  <a:extLst>
                    <a:ext uri="{9D8B030D-6E8A-4147-A177-3AD203B41FA5}">
                      <a16:colId xmlns:a16="http://schemas.microsoft.com/office/drawing/2014/main" val="20004"/>
                    </a:ext>
                  </a:extLst>
                </a:gridCol>
              </a:tblGrid>
              <a:tr h="0">
                <a:tc>
                  <a:txBody>
                    <a:bodyPr/>
                    <a:lstStyle/>
                    <a:p>
                      <a:pPr algn="ctr" fontAlgn="ctr"/>
                      <a:r>
                        <a:rPr lang="ru-RU" sz="800" b="1" u="none" strike="noStrike" dirty="0">
                          <a:solidFill>
                            <a:schemeClr val="tx1"/>
                          </a:solidFill>
                          <a:effectLst/>
                        </a:rPr>
                        <a:t>Наименование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2026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2027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i="0" u="none" strike="noStrike" dirty="0">
                          <a:solidFill>
                            <a:schemeClr val="tx1"/>
                          </a:solidFill>
                          <a:effectLst/>
                          <a:latin typeface="+mn-lt"/>
                        </a:rPr>
                        <a:t>Прогноз </a:t>
                      </a:r>
                    </a:p>
                    <a:p>
                      <a:pPr algn="ctr" fontAlgn="ctr"/>
                      <a:r>
                        <a:rPr lang="ru-RU" sz="800" b="1" i="0" u="none" strike="noStrike" dirty="0">
                          <a:solidFill>
                            <a:schemeClr val="tx1"/>
                          </a:solidFill>
                          <a:effectLst/>
                          <a:latin typeface="+mn-lt"/>
                        </a:rPr>
                        <a:t>на 2028 год</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Основные мероприятия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49377">
                <a:tc>
                  <a:txBody>
                    <a:bodyPr/>
                    <a:lstStyle/>
                    <a:p>
                      <a:pPr algn="l" fontAlgn="t"/>
                      <a:r>
                        <a:rPr lang="ru-RU" sz="800" b="0" u="none" strike="noStrike" dirty="0">
                          <a:solidFill>
                            <a:schemeClr val="tx1"/>
                          </a:solidFill>
                          <a:effectLst/>
                          <a:latin typeface="+mn-lt"/>
                        </a:rPr>
                        <a:t>Организация отдыха детей и молодежи</a:t>
                      </a:r>
                      <a:endParaRPr lang="ru-RU" sz="800" b="0"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3 049 204,7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3 203 838,9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3 386 221,3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r>
                        <a:rPr lang="ru-RU" sz="800" b="0" i="0" u="none" strike="noStrike" kern="1200" baseline="0" dirty="0">
                          <a:solidFill>
                            <a:schemeClr val="tx1"/>
                          </a:solidFill>
                          <a:latin typeface="+mn-lt"/>
                          <a:ea typeface="+mn-ea"/>
                          <a:cs typeface="+mn-cs"/>
                        </a:rPr>
                        <a:t>1. Развитие различных форм отдыха детей и молодежи.</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Формирование системы выявления, а также поддержки одаренных детей, победителей предметных олимпиад, творческих конкурсов.</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Профилактика детской заболеваемости и создание равных возможностей для отдыха детей-инвалидов и детей с ограниченными возможностями здоровья.</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Профилактика безнадзорности и правонарушений несовершеннолетних.</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Улучшение жизнедеятельности и решение проблем неблагополучия детей.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6. Формирование эффективной комплексной социальной защиты и интеграция в общество детей, находящихся в трудной жизненной ситуации.</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 Обеспечение детей школьного возраста отдыхом в каникулярный период.</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8. Организация отдыха детей работников муниципальных и государственных организаций и детей работников коммерческих и некоммерческих организаций в каникулярный период.</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9. Обеспечение детей и молодежи занятостью в каникулярный период.</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 Обеспечение укомплектования персоналом организаций отдыха.</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66251">
                <a:tc>
                  <a:txBody>
                    <a:bodyPr/>
                    <a:lstStyle/>
                    <a:p>
                      <a:pPr algn="l" fontAlgn="t"/>
                      <a:r>
                        <a:rPr lang="ru-RU" sz="800" b="0" i="0" u="none" strike="noStrike" dirty="0">
                          <a:solidFill>
                            <a:schemeClr val="tx1"/>
                          </a:solidFill>
                          <a:effectLst/>
                          <a:latin typeface="+mn-lt"/>
                        </a:rPr>
                        <a:t>Профилактика наркомании среди населения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20 780,0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20 780,0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20 780,0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800" b="0" i="0" u="none" strike="noStrike" kern="1200" baseline="0" dirty="0">
                          <a:solidFill>
                            <a:schemeClr val="tx1"/>
                          </a:solidFill>
                          <a:effectLst/>
                          <a:latin typeface="+mn-lt"/>
                          <a:ea typeface="+mn-ea"/>
                          <a:cs typeface="+mn-cs"/>
                        </a:rPr>
                        <a:t>1. </a:t>
                      </a:r>
                      <a:r>
                        <a:rPr lang="ru-RU" sz="800" b="0" i="0" u="none" strike="noStrike" kern="1200" baseline="0" dirty="0">
                          <a:solidFill>
                            <a:schemeClr val="tx1"/>
                          </a:solidFill>
                          <a:latin typeface="+mn-lt"/>
                          <a:ea typeface="+mn-ea"/>
                          <a:cs typeface="+mn-cs"/>
                        </a:rPr>
                        <a:t>Наращивание усилий правоохранительных органов по борьбе с незаконным оборотом наркотиков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Совершенствование системы лечебной и реабилитационной помощи наркозависимым, психотерапевтической работы с родственниками на территории Республики Татарстан.</a:t>
                      </a:r>
                    </a:p>
                    <a:p>
                      <a:pPr marL="0" marR="0" lvl="0" indent="0" algn="l"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Формирование у населения отрицательного отношения к потреблению наркотиков.</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Создание условий для вовлечения детей и молодежи в систематические занятия в кружках по интересам, физической культурой и спортом, развитие волонтерского движения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Совершенствование в Республике Татарстан организационного, нормативно-правового и методического обеспечения антинаркотической деятельности.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71450">
                <a:tc>
                  <a:txBody>
                    <a:bodyPr/>
                    <a:lstStyle/>
                    <a:p>
                      <a:pPr marL="0" algn="just" defTabSz="685800" rtl="0" eaLnBrk="1" fontAlgn="t" latinLnBrk="0" hangingPunct="1"/>
                      <a:r>
                        <a:rPr lang="ru-RU" sz="800" b="0" i="0" u="none" strike="noStrike" kern="1200" dirty="0">
                          <a:solidFill>
                            <a:schemeClr val="tx1"/>
                          </a:solidFill>
                          <a:effectLst/>
                          <a:latin typeface="+mn-lt"/>
                          <a:ea typeface="+mn-ea"/>
                          <a:cs typeface="+mn-cs"/>
                        </a:rPr>
                        <a:t>Повышение безопасности дорожного движения</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2 731 594,4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2 708 899,2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2 760 524,2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r>
                        <a:rPr lang="ru-RU" sz="800" b="0" i="0" u="none" strike="noStrike" kern="1200" baseline="0" dirty="0">
                          <a:solidFill>
                            <a:schemeClr val="tx1"/>
                          </a:solidFill>
                          <a:latin typeface="+mn-lt"/>
                          <a:ea typeface="+mn-ea"/>
                          <a:cs typeface="+mn-cs"/>
                        </a:rPr>
                        <a:t>1. Совершенствование мер, направленных на улучшение условий дорожного движения и повышение безопасности дорожного движения, в целях ликвидации мест концентрации дорожно-транспортных происшествий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Снижение тяжести травм в дорожно-транспортных происшествиях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Развитие современной системы оказания помощи пострадавшим в дорожно-транспортных происшествиях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Совершенствование системы управления деятельностью по повышению безопасности дорожного движения в Республике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Повышение правосознания и ответственности участников дорожного движения на территории Республики Татарстан.</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726213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noAutofit/>
          </a:bodyPr>
          <a:lstStyle/>
          <a:p>
            <a:pPr>
              <a:lnSpc>
                <a:spcPct val="70000"/>
              </a:lnSpc>
            </a:pPr>
            <a:r>
              <a:rPr lang="ru-RU" sz="1600" dirty="0"/>
              <a:t>Сведения об отдельных программных мероприятиях, планируемых к реализации за счет средств бюджета Республики Татарстан в 2026 – 2028 годах (продолжение)</a:t>
            </a:r>
          </a:p>
        </p:txBody>
      </p:sp>
      <p:graphicFrame>
        <p:nvGraphicFramePr>
          <p:cNvPr id="4" name="Таблица 3"/>
          <p:cNvGraphicFramePr>
            <a:graphicFrameLocks noGrp="1"/>
          </p:cNvGraphicFramePr>
          <p:nvPr>
            <p:extLst>
              <p:ext uri="{D42A27DB-BD31-4B8C-83A1-F6EECF244321}">
                <p14:modId xmlns:p14="http://schemas.microsoft.com/office/powerpoint/2010/main" val="3651709989"/>
              </p:ext>
            </p:extLst>
          </p:nvPr>
        </p:nvGraphicFramePr>
        <p:xfrm>
          <a:off x="514350" y="763015"/>
          <a:ext cx="8315416" cy="5402580"/>
        </p:xfrm>
        <a:graphic>
          <a:graphicData uri="http://schemas.openxmlformats.org/drawingml/2006/table">
            <a:tbl>
              <a:tblPr>
                <a:tableStyleId>{616DA210-FB5B-4158-B5E0-FEB733F419BA}</a:tableStyleId>
              </a:tblPr>
              <a:tblGrid>
                <a:gridCol w="1283244">
                  <a:extLst>
                    <a:ext uri="{9D8B030D-6E8A-4147-A177-3AD203B41FA5}">
                      <a16:colId xmlns:a16="http://schemas.microsoft.com/office/drawing/2014/main" val="20000"/>
                    </a:ext>
                  </a:extLst>
                </a:gridCol>
                <a:gridCol w="780213">
                  <a:extLst>
                    <a:ext uri="{9D8B030D-6E8A-4147-A177-3AD203B41FA5}">
                      <a16:colId xmlns:a16="http://schemas.microsoft.com/office/drawing/2014/main" val="20001"/>
                    </a:ext>
                  </a:extLst>
                </a:gridCol>
                <a:gridCol w="772077">
                  <a:extLst>
                    <a:ext uri="{9D8B030D-6E8A-4147-A177-3AD203B41FA5}">
                      <a16:colId xmlns:a16="http://schemas.microsoft.com/office/drawing/2014/main" val="20002"/>
                    </a:ext>
                  </a:extLst>
                </a:gridCol>
                <a:gridCol w="734499">
                  <a:extLst>
                    <a:ext uri="{9D8B030D-6E8A-4147-A177-3AD203B41FA5}">
                      <a16:colId xmlns:a16="http://schemas.microsoft.com/office/drawing/2014/main" val="20003"/>
                    </a:ext>
                  </a:extLst>
                </a:gridCol>
                <a:gridCol w="4745383">
                  <a:extLst>
                    <a:ext uri="{9D8B030D-6E8A-4147-A177-3AD203B41FA5}">
                      <a16:colId xmlns:a16="http://schemas.microsoft.com/office/drawing/2014/main" val="20004"/>
                    </a:ext>
                  </a:extLst>
                </a:gridCol>
              </a:tblGrid>
              <a:tr h="0">
                <a:tc>
                  <a:txBody>
                    <a:bodyPr/>
                    <a:lstStyle/>
                    <a:p>
                      <a:pPr algn="ctr" fontAlgn="ctr"/>
                      <a:r>
                        <a:rPr lang="ru-RU" sz="1000" b="1" u="none" strike="noStrike" dirty="0">
                          <a:solidFill>
                            <a:schemeClr val="tx1"/>
                          </a:solidFill>
                          <a:effectLst/>
                        </a:rPr>
                        <a:t>Наименование </a:t>
                      </a:r>
                      <a:endParaRPr lang="ru-RU" sz="10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2026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2027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i="0" u="none" strike="noStrike" dirty="0">
                          <a:solidFill>
                            <a:schemeClr val="tx1"/>
                          </a:solidFill>
                          <a:effectLst/>
                          <a:latin typeface="+mn-lt"/>
                        </a:rPr>
                        <a:t>Прогноз</a:t>
                      </a:r>
                    </a:p>
                    <a:p>
                      <a:pPr algn="ctr" fontAlgn="ctr"/>
                      <a:r>
                        <a:rPr lang="ru-RU" sz="800" b="1" i="0" u="none" strike="noStrike" dirty="0">
                          <a:solidFill>
                            <a:schemeClr val="tx1"/>
                          </a:solidFill>
                          <a:effectLst/>
                          <a:latin typeface="+mn-lt"/>
                        </a:rPr>
                        <a:t> на 2028 год</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Основные мероприятия </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88846">
                <a:tc>
                  <a:txBody>
                    <a:bodyPr/>
                    <a:lstStyle/>
                    <a:p>
                      <a:pPr algn="l" fontAlgn="t"/>
                      <a:r>
                        <a:rPr lang="ru-RU" sz="800" b="0" u="none" strike="noStrike" dirty="0">
                          <a:solidFill>
                            <a:schemeClr val="tx1"/>
                          </a:solidFill>
                          <a:effectLst/>
                          <a:latin typeface="+mn-lt"/>
                        </a:rPr>
                        <a:t>Организация деятельности по профилактике правонарушений и преступлений в Республике Татарстан</a:t>
                      </a:r>
                      <a:endParaRPr lang="ru-RU" sz="800" b="0"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142 452,5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142 452,5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142 452,5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lgn="just">
                        <a:buFontTx/>
                        <a:buNone/>
                      </a:pPr>
                      <a:r>
                        <a:rPr lang="ru-RU" sz="800" b="0" i="0" u="none" strike="noStrike" kern="1200" baseline="0" dirty="0">
                          <a:solidFill>
                            <a:schemeClr val="tx1"/>
                          </a:solidFill>
                          <a:latin typeface="+mn-lt"/>
                          <a:ea typeface="+mn-ea"/>
                          <a:cs typeface="+mn-cs"/>
                        </a:rPr>
                        <a:t>1. Повышение эффективности охраны общественного порядка, обеспечения общественной безопасности и оперативно-розыскной деятельности Министерства внутренних дел по Республике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Создание в Республике Татарстан условий для социальной адаптации, </a:t>
                      </a:r>
                      <a:r>
                        <a:rPr lang="ru-RU" sz="800" b="0" i="0" u="none" strike="noStrike" kern="1200" baseline="0" dirty="0" err="1">
                          <a:solidFill>
                            <a:schemeClr val="tx1"/>
                          </a:solidFill>
                          <a:latin typeface="+mn-lt"/>
                          <a:ea typeface="+mn-ea"/>
                          <a:cs typeface="+mn-cs"/>
                        </a:rPr>
                        <a:t>ресоциализации</a:t>
                      </a:r>
                      <a:r>
                        <a:rPr lang="ru-RU" sz="800" b="0" i="0" u="none" strike="noStrike" kern="1200" baseline="0" dirty="0">
                          <a:solidFill>
                            <a:schemeClr val="tx1"/>
                          </a:solidFill>
                          <a:latin typeface="+mn-lt"/>
                          <a:ea typeface="+mn-ea"/>
                          <a:cs typeface="+mn-cs"/>
                        </a:rPr>
                        <a:t> и социальной реабилитации осужденных.</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Создание в Республике Татарстан условий для участия граждан в охране общественного порядка и профилактике правонарушений.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a:t>
                      </a:r>
                      <a:r>
                        <a:rPr lang="ru-RU" sz="800" b="0" dirty="0">
                          <a:latin typeface="+mn-lt"/>
                        </a:rPr>
                        <a:t>Развитие на территории Республики Татарстан инфраструктуры органов внутренних дел и совместной инфраструктуры (здания и помещения, предоставляемые органами местного самоуправления участковым уполномоченным полиции для несения службы на обслуживаемом административном участке).</a:t>
                      </a:r>
                      <a:endParaRPr lang="ru-RU" sz="8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703412"/>
                  </a:ext>
                </a:extLst>
              </a:tr>
              <a:tr h="388846">
                <a:tc>
                  <a:txBody>
                    <a:bodyPr/>
                    <a:lstStyle/>
                    <a:p>
                      <a:pPr algn="l" fontAlgn="t"/>
                      <a:r>
                        <a:rPr lang="ru-RU" sz="800" b="0" i="0" u="none" strike="noStrike" dirty="0">
                          <a:solidFill>
                            <a:schemeClr val="tx1"/>
                          </a:solidFill>
                          <a:effectLst/>
                          <a:latin typeface="+mn-lt"/>
                        </a:rPr>
                        <a:t>Поддержка субъектов малого и среднего предпринимательства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883 093,8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675 214,4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841 049,6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ru-RU" sz="800" b="0" i="0" u="none" strike="noStrike" kern="1200" baseline="0" dirty="0">
                          <a:solidFill>
                            <a:schemeClr val="tx1"/>
                          </a:solidFill>
                          <a:latin typeface="+mn-lt"/>
                          <a:ea typeface="+mn-ea"/>
                          <a:cs typeface="+mn-cs"/>
                        </a:rPr>
                        <a:t>Обеспечение благоприятных условий для развития субъектов малого и среднего предпринимательства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8846">
                <a:tc>
                  <a:txBody>
                    <a:bodyPr/>
                    <a:lstStyle/>
                    <a:p>
                      <a:pPr algn="l" fontAlgn="t"/>
                      <a:r>
                        <a:rPr lang="ru-RU" sz="800" b="0" i="0" u="none" strike="noStrike" dirty="0">
                          <a:solidFill>
                            <a:schemeClr val="tx1"/>
                          </a:solidFill>
                          <a:effectLst/>
                          <a:latin typeface="+mn-lt"/>
                        </a:rPr>
                        <a:t>Патриотическое воспитание молодежи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10 050,0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10 050,0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10 050,0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lgn="just">
                        <a:buFontTx/>
                        <a:buNone/>
                      </a:pPr>
                      <a:r>
                        <a:rPr lang="ru-RU" sz="800" b="0" i="0" u="none" strike="noStrike" kern="1200" baseline="0" dirty="0">
                          <a:solidFill>
                            <a:schemeClr val="tx1"/>
                          </a:solidFill>
                          <a:latin typeface="+mn-lt"/>
                          <a:ea typeface="+mn-ea"/>
                          <a:cs typeface="+mn-cs"/>
                        </a:rPr>
                        <a:t>1. Совершенствование инфраструктуры патриотического воспитания и дальнейшее развитие межведомственного взаимодействия органов государственной власти Республики Татарстан, органов местного самоуправления, общественных объединений и организаций республики в области развития системы патриотического воспитания.</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Подготовка граждан к военной службе, осуществление деятельности по формированию у детей и молодежи гражданской идентичности, патриотического, морально-нравственного и толерантного мировоззрения, готовности к выполнению конституционных обязанностей по защите Отечества, военно-профессиональное ориентирование молодежи.</a:t>
                      </a:r>
                    </a:p>
                    <a:p>
                      <a:pPr marL="0" marR="0" lvl="0" indent="0" algn="l"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Совершенствование направлений и форм работы по патриотическому воспитанию молодежи и повышение качества патриотического воспитания.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8846">
                <a:tc>
                  <a:txBody>
                    <a:bodyPr/>
                    <a:lstStyle/>
                    <a:p>
                      <a:pPr algn="l" fontAlgn="t"/>
                      <a:r>
                        <a:rPr lang="ru-RU" sz="800" b="0" i="0" u="none" strike="noStrike" dirty="0">
                          <a:solidFill>
                            <a:schemeClr val="tx1"/>
                          </a:solidFill>
                          <a:effectLst/>
                          <a:latin typeface="+mn-lt"/>
                          <a:cs typeface="Times New Roman" panose="02020603050405020304" pitchFamily="18" charset="0"/>
                        </a:rPr>
                        <a:t>Реализация антикоррупционной политики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8 837,1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8 837,1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8 837,1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ru-RU" sz="800" b="0" i="0" u="none" strike="noStrike" kern="1200" baseline="0" dirty="0">
                          <a:solidFill>
                            <a:schemeClr val="tx1"/>
                          </a:solidFill>
                          <a:latin typeface="+mn-lt"/>
                          <a:ea typeface="+mn-ea"/>
                          <a:cs typeface="+mn-cs"/>
                        </a:rPr>
                        <a:t>1. </a:t>
                      </a:r>
                      <a:r>
                        <a:rPr lang="ru-RU" sz="800" b="0" dirty="0">
                          <a:latin typeface="+mn-lt"/>
                        </a:rPr>
                        <a:t>Совершенствование инструментов и механизмов, в том числе правовых и организационных, противодействия коррупции</a:t>
                      </a:r>
                      <a:r>
                        <a:rPr lang="ru-RU" sz="800" b="0" i="0" u="none" strike="noStrike" kern="1200" baseline="0" dirty="0">
                          <a:solidFill>
                            <a:schemeClr val="tx1"/>
                          </a:solidFill>
                          <a:latin typeface="+mn-lt"/>
                          <a:ea typeface="+mn-ea"/>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a:t>
                      </a:r>
                      <a:r>
                        <a:rPr lang="ru-RU" sz="800" b="0" dirty="0">
                          <a:latin typeface="+mn-lt"/>
                        </a:rPr>
                        <a:t>Выявление и устранение коррупциогенных факторов в нормативных правовых актах и проектах нормативных правовых актов посредством проведения антикоррупционной экспертизы</a:t>
                      </a:r>
                      <a:r>
                        <a:rPr lang="ru-RU" sz="800" b="0" i="0" u="none" strike="noStrike" kern="1200" baseline="0" dirty="0">
                          <a:solidFill>
                            <a:schemeClr val="tx1"/>
                          </a:solidFill>
                          <a:latin typeface="+mn-lt"/>
                          <a:ea typeface="+mn-ea"/>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Организация антикоррупционного обучения и осуществление антикоррупционной пропаганды, вовлечение кадровых, материальных, информационных и других ресурсов гражданского общества в противодействие коррупции.</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Обеспечение открытости, доступности для населения деятельности органов публичной власти в Республике Татарстан, укрепление их связи с гражданским обществом, стимулирование антикоррупционной активности общественности.</a:t>
                      </a:r>
                    </a:p>
                    <a:p>
                      <a:pPr algn="just"/>
                      <a:r>
                        <a:rPr lang="ru-RU" sz="800" b="0" i="0" u="none" strike="noStrike" kern="1200" baseline="0" dirty="0">
                          <a:solidFill>
                            <a:schemeClr val="tx1"/>
                          </a:solidFill>
                          <a:latin typeface="+mn-lt"/>
                          <a:ea typeface="+mn-ea"/>
                          <a:cs typeface="+mn-cs"/>
                        </a:rPr>
                        <a:t>5. </a:t>
                      </a:r>
                      <a:r>
                        <a:rPr lang="ru-RU" sz="800" b="0" dirty="0">
                          <a:latin typeface="+mn-lt"/>
                        </a:rPr>
                        <a:t>Обеспечение открытости, добросовестной конкуренции и объективности при осуществлении закупок товаров, работ, услуг для обеспечения государственных и муниципальных нужд</a:t>
                      </a:r>
                    </a:p>
                    <a:p>
                      <a:pPr algn="just"/>
                      <a:r>
                        <a:rPr lang="ru-RU" sz="800" b="0" i="0" u="none" strike="noStrike" kern="1200" baseline="0" dirty="0">
                          <a:solidFill>
                            <a:schemeClr val="tx1"/>
                          </a:solidFill>
                          <a:latin typeface="+mn-lt"/>
                          <a:ea typeface="+mn-ea"/>
                          <a:cs typeface="+mn-cs"/>
                        </a:rPr>
                        <a:t>6. Последовательное снижение административного давления на предпринимательство (бизнес-структуры.	</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 Повышение эффективности взаимодействия органов государственной власти Республики Татарстан с правоохранительными органами.</a:t>
                      </a:r>
                    </a:p>
                    <a:p>
                      <a:pPr marL="0" marR="0" lvl="0" indent="0" algn="l"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8. Усиление мер по минимизации бытовой коррупции.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45255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dirty="0"/>
          </a:p>
        </p:txBody>
      </p:sp>
      <p:sp>
        <p:nvSpPr>
          <p:cNvPr id="3" name="Текст 2"/>
          <p:cNvSpPr>
            <a:spLocks noGrp="1"/>
          </p:cNvSpPr>
          <p:nvPr>
            <p:ph type="body" sz="quarter" idx="14"/>
          </p:nvPr>
        </p:nvSpPr>
        <p:spPr/>
        <p:txBody>
          <a:bodyPr>
            <a:normAutofit fontScale="55000" lnSpcReduction="20000"/>
          </a:bodyPr>
          <a:lstStyle/>
          <a:p>
            <a:r>
              <a:rPr lang="ru-RU" dirty="0"/>
              <a:t>Сведения об отдельных программных мероприятиях, планируемых к реализации за счет средств бюджета Республики Татарстан в 2026 – 2028 годах (окончание)</a:t>
            </a: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090685516"/>
              </p:ext>
            </p:extLst>
          </p:nvPr>
        </p:nvGraphicFramePr>
        <p:xfrm>
          <a:off x="597529" y="620680"/>
          <a:ext cx="8292974" cy="5616613"/>
        </p:xfrm>
        <a:graphic>
          <a:graphicData uri="http://schemas.openxmlformats.org/drawingml/2006/table">
            <a:tbl>
              <a:tblPr>
                <a:tableStyleId>{616DA210-FB5B-4158-B5E0-FEB733F419BA}</a:tableStyleId>
              </a:tblPr>
              <a:tblGrid>
                <a:gridCol w="1619033">
                  <a:extLst>
                    <a:ext uri="{9D8B030D-6E8A-4147-A177-3AD203B41FA5}">
                      <a16:colId xmlns:a16="http://schemas.microsoft.com/office/drawing/2014/main" val="20000"/>
                    </a:ext>
                  </a:extLst>
                </a:gridCol>
                <a:gridCol w="697554">
                  <a:extLst>
                    <a:ext uri="{9D8B030D-6E8A-4147-A177-3AD203B41FA5}">
                      <a16:colId xmlns:a16="http://schemas.microsoft.com/office/drawing/2014/main" val="20001"/>
                    </a:ext>
                  </a:extLst>
                </a:gridCol>
                <a:gridCol w="777667">
                  <a:extLst>
                    <a:ext uri="{9D8B030D-6E8A-4147-A177-3AD203B41FA5}">
                      <a16:colId xmlns:a16="http://schemas.microsoft.com/office/drawing/2014/main" val="20002"/>
                    </a:ext>
                  </a:extLst>
                </a:gridCol>
                <a:gridCol w="880217">
                  <a:extLst>
                    <a:ext uri="{9D8B030D-6E8A-4147-A177-3AD203B41FA5}">
                      <a16:colId xmlns:a16="http://schemas.microsoft.com/office/drawing/2014/main" val="20003"/>
                    </a:ext>
                  </a:extLst>
                </a:gridCol>
                <a:gridCol w="4318503">
                  <a:extLst>
                    <a:ext uri="{9D8B030D-6E8A-4147-A177-3AD203B41FA5}">
                      <a16:colId xmlns:a16="http://schemas.microsoft.com/office/drawing/2014/main" val="20004"/>
                    </a:ext>
                  </a:extLst>
                </a:gridCol>
              </a:tblGrid>
              <a:tr h="345478">
                <a:tc>
                  <a:txBody>
                    <a:bodyPr/>
                    <a:lstStyle/>
                    <a:p>
                      <a:pPr algn="ctr" fontAlgn="ctr"/>
                      <a:r>
                        <a:rPr lang="ru-RU" sz="800" b="1" u="none" strike="noStrike" dirty="0">
                          <a:solidFill>
                            <a:schemeClr val="tx1"/>
                          </a:solidFill>
                          <a:effectLst/>
                        </a:rPr>
                        <a:t>Наименование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2026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2027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i="0" u="none" strike="noStrike" dirty="0">
                          <a:solidFill>
                            <a:schemeClr val="tx1"/>
                          </a:solidFill>
                          <a:effectLst/>
                          <a:latin typeface="+mn-lt"/>
                        </a:rPr>
                        <a:t>Прогноз</a:t>
                      </a:r>
                    </a:p>
                    <a:p>
                      <a:pPr algn="ctr" fontAlgn="ctr"/>
                      <a:r>
                        <a:rPr lang="ru-RU" sz="800" b="1" i="0" u="none" strike="noStrike" dirty="0">
                          <a:solidFill>
                            <a:schemeClr val="tx1"/>
                          </a:solidFill>
                          <a:effectLst/>
                          <a:latin typeface="+mn-lt"/>
                        </a:rPr>
                        <a:t> на 2028 год</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Основные мероприятия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15759">
                <a:tc>
                  <a:txBody>
                    <a:bodyPr/>
                    <a:lstStyle/>
                    <a:p>
                      <a:pPr algn="l" fontAlgn="t"/>
                      <a:r>
                        <a:rPr lang="ru-RU" sz="800" b="0" dirty="0">
                          <a:latin typeface="+mn-lt"/>
                        </a:rPr>
                        <a:t>Профилактика терроризма и экстремизма</a:t>
                      </a:r>
                      <a:endParaRPr lang="ru-RU" sz="800" b="0" i="0" u="none" strike="noStrike" dirty="0">
                        <a:solidFill>
                          <a:schemeClr val="tx1"/>
                        </a:solidFill>
                        <a:effectLst/>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17 280,0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17 280,0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17 280,0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 </a:t>
                      </a:r>
                      <a:r>
                        <a:rPr lang="ru-RU" sz="800" b="0" dirty="0">
                          <a:latin typeface="+mn-lt"/>
                        </a:rPr>
                        <a:t>Повышение уровня защищенности жизни и спокойствия граждан, проживающих на территории Республики Татарстан, их законных прав и интересов на основе противодействия экстремизму и терроризму, профилактики и предупреждения их проявлений в Республике Татарстан, а также создание единой системы мониторинга в сфере противодействия экстремизму и терроризму.</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a:t>
                      </a:r>
                      <a:r>
                        <a:rPr lang="ru-RU" sz="800" b="0" dirty="0">
                          <a:latin typeface="+mn-lt"/>
                        </a:rPr>
                        <a:t> Снижение уровня радикализации различных групп населения, прежде всего молодежи, и недопущение их вовлечения в террористическую и экстремистскую деятельность на территории Республики Татарстан, а также разъяснение общественной опасности терроризма и экстремизма, проведение активных мероприятий по формированию стойкого неприятия обществом идеологии терроризма и экстремизма.</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a:t>
                      </a:r>
                      <a:r>
                        <a:rPr lang="ru-RU" sz="800" b="0" dirty="0">
                          <a:latin typeface="+mn-lt"/>
                        </a:rPr>
                        <a:t> Обеспечение скоординированной работы органов государственной власти Республики Татарстан с общественными и религиозными организациями (объединениями), другими институтами гражданского общества и гражданами, а также формирование и совершенствование законодательных, нормативных, организационных и иных механизмов, способствующих эффективной реализации мероприятий по противодействию идеологии терроризма.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5759">
                <a:tc>
                  <a:txBody>
                    <a:bodyPr/>
                    <a:lstStyle/>
                    <a:p>
                      <a:pPr algn="l" fontAlgn="t"/>
                      <a:r>
                        <a:rPr lang="ru-RU" sz="800" b="0" i="0" u="none" strike="noStrike" dirty="0">
                          <a:solidFill>
                            <a:schemeClr val="tx1"/>
                          </a:solidFill>
                          <a:effectLst/>
                          <a:latin typeface="+mn-lt"/>
                          <a:cs typeface="Times New Roman" panose="02020603050405020304" pitchFamily="18" charset="0"/>
                        </a:rPr>
                        <a:t>Профилактика безнадзорности и правонарушений среди несовершеннолетних</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11 809,3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11 809,3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11 809,3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 Совершенствование мер, направленных на применение инновационных форм и методов работы с несовершеннолетними, активизация и совершенствование нравственного и патриотического воспитания детей и молодежи на территории Республики Татарстан.</a:t>
                      </a:r>
                    </a:p>
                    <a:p>
                      <a:pPr marL="0" indent="0" algn="just">
                        <a:buFontTx/>
                        <a:buNone/>
                      </a:pPr>
                      <a:r>
                        <a:rPr lang="ru-RU" sz="800" b="0" i="0" u="none" strike="noStrike" kern="1200" baseline="0" dirty="0">
                          <a:solidFill>
                            <a:schemeClr val="tx1"/>
                          </a:solidFill>
                          <a:latin typeface="+mn-lt"/>
                          <a:ea typeface="+mn-ea"/>
                          <a:cs typeface="+mn-cs"/>
                        </a:rPr>
                        <a:t>2. Обеспечение социального сопровождения несовершеннолетних, помещенных в специальные учебно-воспитательные учреждения закрытого типа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Развитие и повышение доступности инфраструктуры республиканской системы профилактики безнадзорности и правонарушений среди несовершеннолетних, социальной реабилитации несовершеннолетних, вступивших в конфликт с законом, в том числе вернувшихся из специальных учебно-воспитательных учреждений закрытого типа, воспитательных колоний.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Совершенствование в Республике Татарстан нравственного и патриотического воспитания детей и молодежи.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43081"/>
                  </a:ext>
                </a:extLst>
              </a:tr>
              <a:tr h="991312">
                <a:tc>
                  <a:txBody>
                    <a:bodyPr/>
                    <a:lstStyle/>
                    <a:p>
                      <a:pPr algn="l" fontAlgn="t"/>
                      <a:r>
                        <a:rPr lang="ru-RU" sz="800" b="0" i="0" u="none" strike="noStrike" dirty="0">
                          <a:solidFill>
                            <a:schemeClr val="tx1"/>
                          </a:solidFill>
                          <a:effectLst/>
                          <a:latin typeface="+mn-lt"/>
                          <a:cs typeface="Times New Roman" panose="02020603050405020304" pitchFamily="18" charset="0"/>
                        </a:rPr>
                        <a:t>Развитие комплексной системы защиты прав потребителей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4 900,0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4 900,0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4 900,0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lgn="just">
                        <a:buFontTx/>
                        <a:buNone/>
                      </a:pPr>
                      <a:r>
                        <a:rPr lang="ru-RU" sz="800" b="0" i="0" u="none" strike="noStrike" kern="1200" baseline="0" dirty="0">
                          <a:solidFill>
                            <a:schemeClr val="tx1"/>
                          </a:solidFill>
                          <a:latin typeface="+mn-lt"/>
                          <a:ea typeface="+mn-ea"/>
                          <a:cs typeface="+mn-cs"/>
                        </a:rPr>
                        <a:t>1. Совершенствование и повышение эффективности организации и осуществления государственного контроля за соблюдением законодательства Российской Федерации в области защиты прав потребителей, в том числе судебной защиты прав потребителей, а также содействие органам местного самоуправления в решении задач по защите прав потребителей.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Повышение уровня правовой грамотности и информированности населения в вопросах защиты прав потребителей и соблюдения требований законодательства о защите прав потребителей, а также обеспечение защиты прав социально уязвимых категорий потребителей и создание эффективной системы оперативного обмена информацией в сфере защиты прав потребителей, включая информирование потребителей о качестве предлагаемых товаров, работ и услуг.</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Стимулирование повышения качества товаров (работ, услуг), предоставляемых на потребительском рынке Республики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581808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dirty="0"/>
          </a:p>
        </p:txBody>
      </p:sp>
      <p:sp>
        <p:nvSpPr>
          <p:cNvPr id="3" name="Текст 2"/>
          <p:cNvSpPr>
            <a:spLocks noGrp="1"/>
          </p:cNvSpPr>
          <p:nvPr>
            <p:ph type="body" sz="quarter" idx="14"/>
          </p:nvPr>
        </p:nvSpPr>
        <p:spPr/>
        <p:txBody>
          <a:bodyPr>
            <a:normAutofit/>
          </a:bodyPr>
          <a:lstStyle/>
          <a:p>
            <a:r>
              <a:rPr lang="ru-RU" sz="2000" dirty="0">
                <a:latin typeface="Arial Narrow" panose="020B0606020202030204" pitchFamily="34" charset="0"/>
              </a:rPr>
              <a:t>Национальные проекты Российской Федерации</a:t>
            </a:r>
          </a:p>
          <a:p>
            <a:endParaRPr lang="ru-RU" dirty="0"/>
          </a:p>
        </p:txBody>
      </p:sp>
      <p:sp>
        <p:nvSpPr>
          <p:cNvPr id="4" name="Прямоугольник 3"/>
          <p:cNvSpPr/>
          <p:nvPr/>
        </p:nvSpPr>
        <p:spPr>
          <a:xfrm>
            <a:off x="584522" y="430574"/>
            <a:ext cx="8340403" cy="1231106"/>
          </a:xfrm>
          <a:prstGeom prst="rect">
            <a:avLst/>
          </a:prstGeom>
          <a:solidFill>
            <a:schemeClr val="accent1">
              <a:lumMod val="20000"/>
              <a:lumOff val="80000"/>
            </a:schemeClr>
          </a:solidFill>
          <a:ln>
            <a:solidFill>
              <a:schemeClr val="accent1"/>
            </a:solidFill>
          </a:ln>
        </p:spPr>
        <p:txBody>
          <a:bodyPr wrap="square">
            <a:spAutoFit/>
          </a:bodyPr>
          <a:lstStyle/>
          <a:p>
            <a:pPr algn="just"/>
            <a:r>
              <a:rPr lang="ru-RU" sz="1400" dirty="0"/>
              <a:t>          </a:t>
            </a:r>
            <a:r>
              <a:rPr lang="ru-RU" sz="1200" dirty="0"/>
              <a:t>Национальные проекты - важнейшая часть реформы социальной сферы, реформы, вызванной  переходом общества к жизни в условиях демократического социального государства с рыночно ориентированной экономикой, и пересмотром принципов социального обеспечения. </a:t>
            </a:r>
          </a:p>
          <a:p>
            <a:pPr algn="just"/>
            <a:r>
              <a:rPr lang="ru-RU" sz="1200" dirty="0"/>
              <a:t>            В соответствии с Указом Президента Российской Федерации от 7 мая 2024 года № 309 «О национальных целях развития Российской Федерации на период до 2030 года и на перспективу до 2036 года» утверждены следующие национальные проекты.</a:t>
            </a:r>
          </a:p>
        </p:txBody>
      </p:sp>
      <p:graphicFrame>
        <p:nvGraphicFramePr>
          <p:cNvPr id="8" name="Схема 7"/>
          <p:cNvGraphicFramePr/>
          <p:nvPr>
            <p:extLst>
              <p:ext uri="{D42A27DB-BD31-4B8C-83A1-F6EECF244321}">
                <p14:modId xmlns:p14="http://schemas.microsoft.com/office/powerpoint/2010/main" val="3690095582"/>
              </p:ext>
            </p:extLst>
          </p:nvPr>
        </p:nvGraphicFramePr>
        <p:xfrm>
          <a:off x="109058" y="2028242"/>
          <a:ext cx="8505826" cy="4440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80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7944" y="356585"/>
            <a:ext cx="8088112" cy="536348"/>
          </a:xfrm>
        </p:spPr>
        <p:txBody>
          <a:bodyPr>
            <a:normAutofit fontScale="55000" lnSpcReduction="20000"/>
          </a:bodyPr>
          <a:lstStyle/>
          <a:p>
            <a:r>
              <a:rPr lang="ru-RU" dirty="0"/>
              <a:t>Основные направления бюджетной  политики Республики Татарстан</a:t>
            </a:r>
          </a:p>
          <a:p>
            <a:r>
              <a:rPr lang="ru-RU" dirty="0"/>
              <a:t>на 2026 год и на плановый период 2027 и 2028 годов (продолжение)</a:t>
            </a:r>
          </a:p>
          <a:p>
            <a:endParaRPr lang="ru-RU" dirty="0"/>
          </a:p>
        </p:txBody>
      </p:sp>
      <p:sp>
        <p:nvSpPr>
          <p:cNvPr id="4" name="Прямоугольник 3"/>
          <p:cNvSpPr/>
          <p:nvPr/>
        </p:nvSpPr>
        <p:spPr>
          <a:xfrm>
            <a:off x="541538" y="1249313"/>
            <a:ext cx="8386011" cy="4612288"/>
          </a:xfrm>
          <a:prstGeom prst="rect">
            <a:avLst/>
          </a:prstGeom>
        </p:spPr>
        <p:txBody>
          <a:bodyPr wrap="square">
            <a:spAutoFit/>
          </a:bodyPr>
          <a:lstStyle/>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повышение уровня доходов от внебюджетной деятельности бюджетных и автономных учреждений и наращивание объема расходов, финансируемых за счет таких доходов;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продолжение работы по сокращению объемов незавершенного строительства;</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создание условий для максимальной сбалансированности местных бюджетов всех уровней с полным обеспечением расходных полномочий, прежде всего по первоочередным и социально значимым направлениям, доходными источниками; выявление резервов </a:t>
            </a:r>
            <a:r>
              <a:rPr lang="ru-RU" sz="1050" dirty="0">
                <a:latin typeface="Arial Narrow" panose="020B0606020202030204" pitchFamily="34" charset="0"/>
                <a:cs typeface="Times New Roman" panose="02020603050405020304" pitchFamily="18" charset="0"/>
              </a:rPr>
              <a:t>увеличения доходной базы местных бюджетов;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максимально возможное использование федеральной поддержки в виде предоставления целевых средств при реализации различных проектов и программ, особенно направленных на создание условий для повышения экономического потенциала республики;</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максимально полное обеспечение по итогам финансового года расходных потребностей за счет собственных (не заемных) источников поступления средств в бюджет;</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своевременного и полного погашения и обслуживания имеющихся долговых обязательств республики;</a:t>
            </a:r>
          </a:p>
          <a:p>
            <a:pPr algn="just">
              <a:lnSpc>
                <a:spcPct val="115000"/>
              </a:lnSpc>
              <a:tabLst>
                <a:tab pos="180975" algn="l"/>
              </a:tabLst>
            </a:pPr>
            <a:r>
              <a:rPr lang="ru-RU" sz="1050" dirty="0">
                <a:latin typeface="Arial Narrow" panose="020B0606020202030204" pitchFamily="34" charset="0"/>
                <a:cs typeface="Times New Roman" panose="02020603050405020304" pitchFamily="18" charset="0"/>
              </a:rPr>
              <a:t>- использование возможности привлечения средств федерального бюджета, предоставляемых в виде долгосрочных бюджетных кредитов, в целях финансового обеспечения реализации инфраструктурных проектов на территории республики и других расходов инвестиционного характера, кредитов на пополнение остатка средств на едином счете бюджета;</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продолжение </a:t>
            </a:r>
            <a:r>
              <a:rPr lang="ru-RU" sz="1050" dirty="0">
                <a:latin typeface="Arial Narrow" panose="020B0606020202030204" pitchFamily="34" charset="0"/>
                <a:cs typeface="Times New Roman" panose="02020603050405020304" pitchFamily="18" charset="0"/>
              </a:rPr>
              <a:t>практики отказа от привлечения в бюджет республики средств на финансовом рынке путем осуществления облигационных займов и кредитов от кредитных организаций;</a:t>
            </a:r>
          </a:p>
          <a:p>
            <a:pPr algn="just">
              <a:lnSpc>
                <a:spcPct val="115000"/>
              </a:lnSpc>
              <a:tabLst>
                <a:tab pos="180975" algn="l"/>
              </a:tabLst>
            </a:pPr>
            <a:r>
              <a:rPr lang="ru-RU" sz="1050" dirty="0">
                <a:latin typeface="Arial Narrow" panose="020B0606020202030204" pitchFamily="34" charset="0"/>
                <a:cs typeface="Times New Roman" panose="02020603050405020304" pitchFamily="18" charset="0"/>
              </a:rPr>
              <a:t>- осуществление контроля за объемом обязательств по предоставленным государственным гарантиям;</a:t>
            </a:r>
          </a:p>
          <a:p>
            <a:pPr algn="just">
              <a:lnSpc>
                <a:spcPct val="115000"/>
              </a:lnSpc>
              <a:tabLst>
                <a:tab pos="180975" algn="l"/>
              </a:tabLst>
            </a:pPr>
            <a:r>
              <a:rPr lang="ru-RU" sz="1050" dirty="0">
                <a:latin typeface="Arial Narrow" panose="020B0606020202030204" pitchFamily="34" charset="0"/>
                <a:cs typeface="Times New Roman" panose="02020603050405020304" pitchFamily="18" charset="0"/>
              </a:rPr>
              <a:t>- рассмотрение возможности предоставления новых государственных гарантий Республики Татарстан при возникновении потребности в привлечении финансирования на решение задач для дальнейшего инфраструктурного развития на территории республики;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использование предусматриваемых на федеральном уровне возможностей по списанию задолженности республики по федеральным бюджетным кредитам;</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своевременное и эффективное выполнение принятых республикой обязательств в рамках нового механизма списания двух третей задолженности субъектов Российской Федерации по федеральным бюджетным кредитам.</a:t>
            </a:r>
          </a:p>
          <a:p>
            <a:pPr algn="just">
              <a:lnSpc>
                <a:spcPct val="115000"/>
              </a:lnSpc>
              <a:spcBef>
                <a:spcPts val="600"/>
              </a:spcBef>
            </a:pPr>
            <a:r>
              <a:rPr lang="ru-RU" sz="1050" b="1" dirty="0">
                <a:latin typeface="Arial Narrow" panose="020B0606020202030204" pitchFamily="34" charset="0"/>
                <a:ea typeface="Calibri" panose="020F0502020204030204" pitchFamily="34" charset="0"/>
                <a:cs typeface="Times New Roman" panose="02020603050405020304" pitchFamily="18" charset="0"/>
              </a:rPr>
              <a:t>Планирование доходов на основе реалистичных подходов, полное обеспечение расходных полномочий источниками финансирования, грамотное управление государственным долгом позволят обеспечить решение задачи на предстоящий трехлетний период 2026 – 2028 годов по поддержанию сбалансированности и устойчивости бюджетной системы республики.</a:t>
            </a:r>
          </a:p>
        </p:txBody>
      </p:sp>
    </p:spTree>
    <p:extLst>
      <p:ext uri="{BB962C8B-B14F-4D97-AF65-F5344CB8AC3E}">
        <p14:creationId xmlns:p14="http://schemas.microsoft.com/office/powerpoint/2010/main" val="6851007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rmAutofit fontScale="25000" lnSpcReduction="20000"/>
          </a:bodyPr>
          <a:lstStyle/>
          <a:p>
            <a:endParaRPr lang="ru-RU" sz="3300" dirty="0">
              <a:ea typeface="Calibri" panose="020F0502020204030204" pitchFamily="34" charset="0"/>
              <a:cs typeface="Times New Roman" panose="02020603050405020304" pitchFamily="18" charset="0"/>
            </a:endParaRPr>
          </a:p>
          <a:p>
            <a:r>
              <a:rPr lang="ru-RU" sz="6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a:t>
            </a:r>
            <a:endParaRPr lang="ru-RU" sz="6400" dirty="0"/>
          </a:p>
        </p:txBody>
      </p:sp>
      <p:graphicFrame>
        <p:nvGraphicFramePr>
          <p:cNvPr id="7" name="Таблица 6"/>
          <p:cNvGraphicFramePr>
            <a:graphicFrameLocks noGrp="1"/>
          </p:cNvGraphicFramePr>
          <p:nvPr>
            <p:extLst>
              <p:ext uri="{D42A27DB-BD31-4B8C-83A1-F6EECF244321}">
                <p14:modId xmlns:p14="http://schemas.microsoft.com/office/powerpoint/2010/main" val="3412684441"/>
              </p:ext>
            </p:extLst>
          </p:nvPr>
        </p:nvGraphicFramePr>
        <p:xfrm>
          <a:off x="534390" y="688771"/>
          <a:ext cx="8431479" cy="5288222"/>
        </p:xfrm>
        <a:graphic>
          <a:graphicData uri="http://schemas.openxmlformats.org/drawingml/2006/table">
            <a:tbl>
              <a:tblPr/>
              <a:tblGrid>
                <a:gridCol w="190005">
                  <a:extLst>
                    <a:ext uri="{9D8B030D-6E8A-4147-A177-3AD203B41FA5}">
                      <a16:colId xmlns:a16="http://schemas.microsoft.com/office/drawing/2014/main" val="20000"/>
                    </a:ext>
                  </a:extLst>
                </a:gridCol>
                <a:gridCol w="2480070">
                  <a:extLst>
                    <a:ext uri="{9D8B030D-6E8A-4147-A177-3AD203B41FA5}">
                      <a16:colId xmlns:a16="http://schemas.microsoft.com/office/drawing/2014/main" val="20001"/>
                    </a:ext>
                  </a:extLst>
                </a:gridCol>
                <a:gridCol w="583270">
                  <a:extLst>
                    <a:ext uri="{9D8B030D-6E8A-4147-A177-3AD203B41FA5}">
                      <a16:colId xmlns:a16="http://schemas.microsoft.com/office/drawing/2014/main" val="20002"/>
                    </a:ext>
                  </a:extLst>
                </a:gridCol>
                <a:gridCol w="641596">
                  <a:extLst>
                    <a:ext uri="{9D8B030D-6E8A-4147-A177-3AD203B41FA5}">
                      <a16:colId xmlns:a16="http://schemas.microsoft.com/office/drawing/2014/main" val="20003"/>
                    </a:ext>
                  </a:extLst>
                </a:gridCol>
                <a:gridCol w="680481">
                  <a:extLst>
                    <a:ext uri="{9D8B030D-6E8A-4147-A177-3AD203B41FA5}">
                      <a16:colId xmlns:a16="http://schemas.microsoft.com/office/drawing/2014/main" val="20004"/>
                    </a:ext>
                  </a:extLst>
                </a:gridCol>
                <a:gridCol w="583270">
                  <a:extLst>
                    <a:ext uri="{9D8B030D-6E8A-4147-A177-3AD203B41FA5}">
                      <a16:colId xmlns:a16="http://schemas.microsoft.com/office/drawing/2014/main" val="20005"/>
                    </a:ext>
                  </a:extLst>
                </a:gridCol>
                <a:gridCol w="680481">
                  <a:extLst>
                    <a:ext uri="{9D8B030D-6E8A-4147-A177-3AD203B41FA5}">
                      <a16:colId xmlns:a16="http://schemas.microsoft.com/office/drawing/2014/main" val="20006"/>
                    </a:ext>
                  </a:extLst>
                </a:gridCol>
                <a:gridCol w="661038">
                  <a:extLst>
                    <a:ext uri="{9D8B030D-6E8A-4147-A177-3AD203B41FA5}">
                      <a16:colId xmlns:a16="http://schemas.microsoft.com/office/drawing/2014/main" val="20007"/>
                    </a:ext>
                  </a:extLst>
                </a:gridCol>
                <a:gridCol w="635115">
                  <a:extLst>
                    <a:ext uri="{9D8B030D-6E8A-4147-A177-3AD203B41FA5}">
                      <a16:colId xmlns:a16="http://schemas.microsoft.com/office/drawing/2014/main" val="20008"/>
                    </a:ext>
                  </a:extLst>
                </a:gridCol>
                <a:gridCol w="661038">
                  <a:extLst>
                    <a:ext uri="{9D8B030D-6E8A-4147-A177-3AD203B41FA5}">
                      <a16:colId xmlns:a16="http://schemas.microsoft.com/office/drawing/2014/main" val="20009"/>
                    </a:ext>
                  </a:extLst>
                </a:gridCol>
                <a:gridCol w="635115">
                  <a:extLst>
                    <a:ext uri="{9D8B030D-6E8A-4147-A177-3AD203B41FA5}">
                      <a16:colId xmlns:a16="http://schemas.microsoft.com/office/drawing/2014/main" val="20010"/>
                    </a:ext>
                  </a:extLst>
                </a:gridCol>
              </a:tblGrid>
              <a:tr h="164453">
                <a:tc rowSpan="3">
                  <a:txBody>
                    <a:bodyPr/>
                    <a:lstStyle/>
                    <a:p>
                      <a:pPr algn="ctr" fontAlgn="ctr"/>
                      <a:r>
                        <a:rPr lang="ru-RU" sz="650" b="1" i="0" u="none" strike="noStrike" dirty="0">
                          <a:solidFill>
                            <a:srgbClr val="000000"/>
                          </a:solidFill>
                          <a:effectLst/>
                          <a:latin typeface="+mn-lt"/>
                        </a:rPr>
                        <a:t>№</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650" b="1" i="0" u="none" strike="noStrike" dirty="0">
                          <a:solidFill>
                            <a:srgbClr val="000000"/>
                          </a:solidFill>
                          <a:effectLst/>
                          <a:latin typeface="+mn-lt"/>
                        </a:rPr>
                        <a:t>Наименование национального                </a:t>
                      </a:r>
                      <a:br>
                        <a:rPr lang="ru-RU" sz="650" b="1" i="0" u="none" strike="noStrike" dirty="0">
                          <a:solidFill>
                            <a:srgbClr val="000000"/>
                          </a:solidFill>
                          <a:effectLst/>
                          <a:latin typeface="+mn-lt"/>
                        </a:rPr>
                      </a:br>
                      <a:r>
                        <a:rPr lang="ru-RU" sz="650" b="1" i="0" u="none" strike="noStrike" dirty="0">
                          <a:solidFill>
                            <a:srgbClr val="000000"/>
                          </a:solidFill>
                          <a:effectLst/>
                          <a:latin typeface="+mn-lt"/>
                        </a:rPr>
                        <a:t>(федерального) проекта/ </a:t>
                      </a:r>
                      <a:br>
                        <a:rPr lang="ru-RU" sz="650" b="1" i="0" u="none" strike="noStrike" dirty="0">
                          <a:solidFill>
                            <a:srgbClr val="000000"/>
                          </a:solidFill>
                          <a:effectLst/>
                          <a:latin typeface="+mn-lt"/>
                        </a:rPr>
                      </a:br>
                      <a:r>
                        <a:rPr lang="ru-RU" sz="650" b="1" i="0" u="none" strike="noStrike" dirty="0">
                          <a:solidFill>
                            <a:srgbClr val="000000"/>
                          </a:solidFill>
                          <a:effectLst/>
                          <a:latin typeface="+mn-lt"/>
                        </a:rPr>
                        <a:t>исполнители мероприятий</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t"/>
                      <a:r>
                        <a:rPr lang="ru-RU" sz="650" b="1" i="0" u="none" strike="noStrike" dirty="0">
                          <a:solidFill>
                            <a:srgbClr val="000000"/>
                          </a:solidFill>
                          <a:effectLst/>
                          <a:latin typeface="+mn-lt"/>
                        </a:rPr>
                        <a:t>2026 год</a:t>
                      </a:r>
                    </a:p>
                  </a:txBody>
                  <a:tcPr marL="4025" marR="4025" marT="4025"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t"/>
                      <a:r>
                        <a:rPr lang="ru-RU" sz="650" b="1" i="0" u="none" strike="noStrike" dirty="0">
                          <a:solidFill>
                            <a:srgbClr val="000000"/>
                          </a:solidFill>
                          <a:effectLst/>
                          <a:latin typeface="+mn-lt"/>
                        </a:rPr>
                        <a:t>2027 год</a:t>
                      </a:r>
                    </a:p>
                  </a:txBody>
                  <a:tcPr marL="4025" marR="4025" marT="4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t"/>
                      <a:r>
                        <a:rPr lang="ru-RU" sz="650" b="1" i="0" u="none" strike="noStrike" dirty="0">
                          <a:solidFill>
                            <a:srgbClr val="000000"/>
                          </a:solidFill>
                          <a:effectLst/>
                          <a:latin typeface="+mn-lt"/>
                        </a:rPr>
                        <a:t>2028 год</a:t>
                      </a:r>
                    </a:p>
                  </a:txBody>
                  <a:tcPr marL="4025" marR="4025" marT="4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08308">
                <a:tc vMerge="1">
                  <a:txBody>
                    <a:bodyPr/>
                    <a:lstStyle/>
                    <a:p>
                      <a:endParaRPr lang="ru-RU"/>
                    </a:p>
                  </a:txBody>
                  <a:tcPr/>
                </a:tc>
                <a:tc vMerge="1">
                  <a:txBody>
                    <a:bodyPr/>
                    <a:lstStyle/>
                    <a:p>
                      <a:endParaRPr lang="ru-RU"/>
                    </a:p>
                  </a:txBody>
                  <a:tcPr/>
                </a:tc>
                <a:tc rowSpan="2">
                  <a:txBody>
                    <a:bodyPr/>
                    <a:lstStyle/>
                    <a:p>
                      <a:pPr algn="ctr" fontAlgn="ctr"/>
                      <a:r>
                        <a:rPr lang="ru-RU" sz="650" b="1" i="0" u="none" strike="noStrike">
                          <a:solidFill>
                            <a:srgbClr val="000000"/>
                          </a:solidFill>
                          <a:effectLst/>
                          <a:latin typeface="+mn-lt"/>
                        </a:rPr>
                        <a:t>Всего</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650" b="1" i="0" u="none" strike="noStrike">
                          <a:solidFill>
                            <a:srgbClr val="000000"/>
                          </a:solidFill>
                          <a:effectLst/>
                          <a:latin typeface="+mn-lt"/>
                        </a:rPr>
                        <a:t>в том числе</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650" b="1" i="0" u="none" strike="noStrike">
                          <a:solidFill>
                            <a:srgbClr val="000000"/>
                          </a:solidFill>
                          <a:effectLst/>
                          <a:latin typeface="+mn-lt"/>
                        </a:rPr>
                        <a:t>Всего</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650" b="1" i="0" u="none" strike="noStrike">
                          <a:solidFill>
                            <a:srgbClr val="000000"/>
                          </a:solidFill>
                          <a:effectLst/>
                          <a:latin typeface="+mn-lt"/>
                        </a:rPr>
                        <a:t>в том числе</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650" b="1" i="0" u="none" strike="noStrike">
                          <a:solidFill>
                            <a:srgbClr val="000000"/>
                          </a:solidFill>
                          <a:effectLst/>
                          <a:latin typeface="+mn-lt"/>
                        </a:rPr>
                        <a:t>Всего</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650" b="1" i="0" u="none" strike="noStrike" dirty="0">
                          <a:solidFill>
                            <a:srgbClr val="000000"/>
                          </a:solidFill>
                          <a:effectLst/>
                          <a:latin typeface="+mn-lt"/>
                        </a:rPr>
                        <a:t>в том числе</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1100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650" b="1" i="0" u="none" strike="noStrike">
                          <a:solidFill>
                            <a:srgbClr val="000000"/>
                          </a:solidFill>
                          <a:effectLst/>
                          <a:latin typeface="+mn-lt"/>
                        </a:rPr>
                        <a:t>средства бюджета Республики Татарстан</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650" b="1" i="0" u="none" strike="noStrike">
                          <a:solidFill>
                            <a:srgbClr val="000000"/>
                          </a:solidFill>
                          <a:effectLst/>
                          <a:latin typeface="+mn-lt"/>
                        </a:rPr>
                        <a:t>средства бюджета Республики Татарстан</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650" b="1" i="0" u="none" strike="noStrike" dirty="0">
                          <a:solidFill>
                            <a:srgbClr val="000000"/>
                          </a:solidFill>
                          <a:effectLst/>
                          <a:latin typeface="+mn-lt"/>
                        </a:rPr>
                        <a:t>средства бюджета Республики Татарстан</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64453">
                <a:tc>
                  <a:txBody>
                    <a:bodyPr/>
                    <a:lstStyle/>
                    <a:p>
                      <a:pPr algn="l" fontAlgn="t"/>
                      <a:r>
                        <a:rPr lang="ru-RU" sz="65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l" fontAlgn="t"/>
                      <a:r>
                        <a:rPr lang="ru-RU" sz="650" b="1" i="0" u="none" strike="noStrike">
                          <a:solidFill>
                            <a:srgbClr val="000000"/>
                          </a:solidFill>
                          <a:effectLst/>
                          <a:latin typeface="+mn-lt"/>
                        </a:rPr>
                        <a:t>ВСЕГО: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53 000 634,2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28 795 669,9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24 204 964,3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53 351 870,7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27 070 367,3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26 281 503,4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57 823 742,1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26 917 393,8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30 906 348,3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extLst>
                  <a:ext uri="{0D108BD9-81ED-4DB2-BD59-A6C34878D82A}">
                    <a16:rowId xmlns:a16="http://schemas.microsoft.com/office/drawing/2014/main" val="10003"/>
                  </a:ext>
                </a:extLst>
              </a:tr>
              <a:tr h="103490">
                <a:tc>
                  <a:txBody>
                    <a:bodyPr/>
                    <a:lstStyle/>
                    <a:p>
                      <a:pPr algn="ctr" fontAlgn="ctr"/>
                      <a:r>
                        <a:rPr lang="ru-RU" sz="650" b="1" i="0" u="none" strike="noStrike">
                          <a:solidFill>
                            <a:srgbClr val="000000"/>
                          </a:solidFill>
                          <a:effectLst/>
                          <a:latin typeface="+mn-lt"/>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650" b="1" i="0" u="none" strike="noStrike" dirty="0">
                          <a:solidFill>
                            <a:srgbClr val="000000"/>
                          </a:solidFill>
                          <a:effectLst/>
                          <a:latin typeface="+mn-lt"/>
                        </a:rPr>
                        <a:t>СЕМЬЯ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17 661 615,1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2 657 044,2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15 004 570,9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18 391 583,3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2 684 954,9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15 706 628,4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20 059 702,5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2 402 689,1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17 657 013,4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37044">
                <a:tc>
                  <a:txBody>
                    <a:bodyPr/>
                    <a:lstStyle/>
                    <a:p>
                      <a:pPr algn="ctr" fontAlgn="ctr"/>
                      <a:r>
                        <a:rPr lang="ru-RU" sz="650" b="1" i="0" u="none" strike="noStrike" dirty="0">
                          <a:solidFill>
                            <a:srgbClr val="000000"/>
                          </a:solidFill>
                          <a:effectLst/>
                          <a:latin typeface="+mn-lt"/>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1" i="0" u="none" strike="noStrike" dirty="0">
                          <a:solidFill>
                            <a:srgbClr val="000000"/>
                          </a:solidFill>
                          <a:effectLst/>
                          <a:latin typeface="+mn-lt"/>
                        </a:rPr>
                        <a:t>Федеральный проект "Поддержка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14 529 570,5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531 569,9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13 998 000,6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14 929 807,7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524 940,9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14 404 866,8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16 176 218,7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189 575,6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15 986 643,1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a:solidFill>
                            <a:srgbClr val="000000"/>
                          </a:solidFill>
                          <a:effectLst/>
                          <a:latin typeface="+mn-lt"/>
                        </a:rPr>
                        <a:t>Единовременная выплата женщинам, постоянно проживающим в сельской местности, поселках городского типа, при рождении ребенка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211 800,0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211 800,0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220 250,0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220 250,0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229 050,0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229 050,0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a:solidFill>
                            <a:srgbClr val="000000"/>
                          </a:solidFill>
                          <a:effectLst/>
                          <a:latin typeface="+mn-lt"/>
                        </a:rPr>
                        <a:t>Компенсация за присмотр и уход за ребенком в образовательных организациях, реализующих образовательную программу дошкольного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1 475 433,9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1 475 433,9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1 534 451,3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1 534 451,3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1 595 829,4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1 595 829,4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30234">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a:solidFill>
                            <a:srgbClr val="000000"/>
                          </a:solidFill>
                          <a:effectLst/>
                          <a:latin typeface="+mn-lt"/>
                        </a:rPr>
                        <a:t>Выплата ежемесячного пособия в связи с рождением и воспитанием ребенка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12 114 158,6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12 114 158,6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12 391 611,5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12 391 611,5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14 040 559,6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14 040 559,6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19888">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адресное строительство детских садов в отдельных населенных пунктах с объективно выявленной потребностью инфраструктуры (зданий)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dirty="0">
                          <a:solidFill>
                            <a:srgbClr val="000000"/>
                          </a:solidFill>
                          <a:effectLst/>
                          <a:latin typeface="+mn-lt"/>
                        </a:rPr>
                        <a:t>376 053,2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274 518,8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101 534,4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369 328,3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247 449,3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121 879,0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310 779,7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189 575,6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121 204,1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07405">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капитальный ремонт и оснащение образовательных организаций, осуществляющих образовательную деятельность по образовательным программам дошкольного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352 124,8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257 051,1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95 073,7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414 166,6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277 491,6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136 675,0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37044">
                <a:tc>
                  <a:txBody>
                    <a:bodyPr/>
                    <a:lstStyle/>
                    <a:p>
                      <a:pPr algn="ctr" fontAlgn="ctr"/>
                      <a:r>
                        <a:rPr lang="ru-RU" sz="650" b="1" i="0" u="none" strike="noStrike" dirty="0">
                          <a:solidFill>
                            <a:srgbClr val="000000"/>
                          </a:solidFill>
                          <a:effectLst/>
                          <a:latin typeface="+mn-lt"/>
                        </a:rPr>
                        <a:t>1.2.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1" i="0" u="none" strike="noStrike" dirty="0">
                          <a:solidFill>
                            <a:srgbClr val="000000"/>
                          </a:solidFill>
                          <a:effectLst/>
                          <a:latin typeface="+mn-lt"/>
                        </a:rPr>
                        <a:t>Федеральный проект "Многодетная семья"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1" i="0" u="none" strike="noStrike" dirty="0">
                          <a:solidFill>
                            <a:srgbClr val="000000"/>
                          </a:solidFill>
                          <a:effectLst/>
                          <a:latin typeface="+mn-lt"/>
                        </a:rPr>
                        <a:t>816 757,3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438 230,4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378 526,9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856 179,7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416 940,8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439 238,9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888 383,9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388 539,0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499 844,9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a:solidFill>
                            <a:srgbClr val="000000"/>
                          </a:solidFill>
                          <a:effectLst/>
                          <a:latin typeface="+mn-lt"/>
                        </a:rPr>
                        <a:t>Софинансируемые расходы, связанные с оказанием государственной социальной помощи на основании социального контракта отдельным категориям граждан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811 537,8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438 230,4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373 307,4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850 899,6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416 940,8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433 958,8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883 043,2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388 539,0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494 504,2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460468">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a:solidFill>
                            <a:srgbClr val="000000"/>
                          </a:solidFill>
                          <a:effectLst/>
                          <a:latin typeface="+mn-lt"/>
                        </a:rPr>
                        <a:t>Единовременное пособие при рождении одновременно трех и более детей и ежемесячное пособие семьям, воспитывающим трех и более одновременно рожденных детей в возрасте до полутора лет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1 514,5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1 514,5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1 574,9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1 574,9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1 635,3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1 635,3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a:solidFill>
                            <a:srgbClr val="000000"/>
                          </a:solidFill>
                          <a:effectLst/>
                          <a:latin typeface="+mn-lt"/>
                        </a:rPr>
                        <a:t>Единовременное денежное вознаграждение многодетным матерям, награжденным медалью Республики Татарстан "Ана даны – Материнская слава"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3 705,0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3 705,2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21876">
                <a:tc>
                  <a:txBody>
                    <a:bodyPr/>
                    <a:lstStyle/>
                    <a:p>
                      <a:pPr algn="ctr" fontAlgn="ctr"/>
                      <a:r>
                        <a:rPr lang="ru-RU" sz="650" b="1" i="0" u="none" strike="noStrike" dirty="0">
                          <a:solidFill>
                            <a:srgbClr val="000000"/>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1" i="0" u="none" strike="noStrike" dirty="0">
                          <a:solidFill>
                            <a:srgbClr val="000000"/>
                          </a:solidFill>
                          <a:effectLst/>
                          <a:latin typeface="+mn-lt"/>
                        </a:rPr>
                        <a:t>Федеральный проект "Охрана материнства и детства"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1 288 676,5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863 413,2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425 263,3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1 166 410,0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711 510,0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454 900,0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575584">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создание женских консультаций, в том числе в составе других организаций, для оказания медицинской помощи женщинам, в том числе проживающим в сельской местности, поселках городского типа и малых городах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405 763,9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271 861,8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133 902,1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830 539,4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506 629,0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323 910,4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460468">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оснащение (дооснащение и (или) переоснащение) медицинскими изделиями перинатальных центров и родильных домов (отделений), в том числе в составе других организаций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342 293,6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229 336,7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112 956,9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283 487,1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172 927,1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110 560,0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284168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522977" y="17253"/>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254549268"/>
              </p:ext>
            </p:extLst>
          </p:nvPr>
        </p:nvGraphicFramePr>
        <p:xfrm>
          <a:off x="558140" y="665015"/>
          <a:ext cx="8336479" cy="5287512"/>
        </p:xfrm>
        <a:graphic>
          <a:graphicData uri="http://schemas.openxmlformats.org/drawingml/2006/table">
            <a:tbl>
              <a:tblPr/>
              <a:tblGrid>
                <a:gridCol w="331495">
                  <a:extLst>
                    <a:ext uri="{9D8B030D-6E8A-4147-A177-3AD203B41FA5}">
                      <a16:colId xmlns:a16="http://schemas.microsoft.com/office/drawing/2014/main" val="20000"/>
                    </a:ext>
                  </a:extLst>
                </a:gridCol>
                <a:gridCol w="2308498">
                  <a:extLst>
                    <a:ext uri="{9D8B030D-6E8A-4147-A177-3AD203B41FA5}">
                      <a16:colId xmlns:a16="http://schemas.microsoft.com/office/drawing/2014/main" val="20001"/>
                    </a:ext>
                  </a:extLst>
                </a:gridCol>
                <a:gridCol w="576697">
                  <a:extLst>
                    <a:ext uri="{9D8B030D-6E8A-4147-A177-3AD203B41FA5}">
                      <a16:colId xmlns:a16="http://schemas.microsoft.com/office/drawing/2014/main" val="20002"/>
                    </a:ext>
                  </a:extLst>
                </a:gridCol>
                <a:gridCol w="634368">
                  <a:extLst>
                    <a:ext uri="{9D8B030D-6E8A-4147-A177-3AD203B41FA5}">
                      <a16:colId xmlns:a16="http://schemas.microsoft.com/office/drawing/2014/main" val="20003"/>
                    </a:ext>
                  </a:extLst>
                </a:gridCol>
                <a:gridCol w="672814">
                  <a:extLst>
                    <a:ext uri="{9D8B030D-6E8A-4147-A177-3AD203B41FA5}">
                      <a16:colId xmlns:a16="http://schemas.microsoft.com/office/drawing/2014/main" val="20004"/>
                    </a:ext>
                  </a:extLst>
                </a:gridCol>
                <a:gridCol w="576697">
                  <a:extLst>
                    <a:ext uri="{9D8B030D-6E8A-4147-A177-3AD203B41FA5}">
                      <a16:colId xmlns:a16="http://schemas.microsoft.com/office/drawing/2014/main" val="20005"/>
                    </a:ext>
                  </a:extLst>
                </a:gridCol>
                <a:gridCol w="672814">
                  <a:extLst>
                    <a:ext uri="{9D8B030D-6E8A-4147-A177-3AD203B41FA5}">
                      <a16:colId xmlns:a16="http://schemas.microsoft.com/office/drawing/2014/main" val="20006"/>
                    </a:ext>
                  </a:extLst>
                </a:gridCol>
                <a:gridCol w="653589">
                  <a:extLst>
                    <a:ext uri="{9D8B030D-6E8A-4147-A177-3AD203B41FA5}">
                      <a16:colId xmlns:a16="http://schemas.microsoft.com/office/drawing/2014/main" val="20007"/>
                    </a:ext>
                  </a:extLst>
                </a:gridCol>
                <a:gridCol w="627959">
                  <a:extLst>
                    <a:ext uri="{9D8B030D-6E8A-4147-A177-3AD203B41FA5}">
                      <a16:colId xmlns:a16="http://schemas.microsoft.com/office/drawing/2014/main" val="20008"/>
                    </a:ext>
                  </a:extLst>
                </a:gridCol>
                <a:gridCol w="653589">
                  <a:extLst>
                    <a:ext uri="{9D8B030D-6E8A-4147-A177-3AD203B41FA5}">
                      <a16:colId xmlns:a16="http://schemas.microsoft.com/office/drawing/2014/main" val="20009"/>
                    </a:ext>
                  </a:extLst>
                </a:gridCol>
                <a:gridCol w="627959">
                  <a:extLst>
                    <a:ext uri="{9D8B030D-6E8A-4147-A177-3AD203B41FA5}">
                      <a16:colId xmlns:a16="http://schemas.microsoft.com/office/drawing/2014/main" val="20010"/>
                    </a:ext>
                  </a:extLst>
                </a:gridCol>
              </a:tblGrid>
              <a:tr h="168566">
                <a:tc rowSpan="3">
                  <a:txBody>
                    <a:bodyPr/>
                    <a:lstStyle/>
                    <a:p>
                      <a:pPr algn="ctr" fontAlgn="ctr"/>
                      <a:r>
                        <a:rPr lang="ru-RU" sz="700" b="1" i="0" u="none" strike="noStrike" dirty="0">
                          <a:solidFill>
                            <a:srgbClr val="000000"/>
                          </a:solidFill>
                          <a:effectLst/>
                          <a:latin typeface="+mn-lt"/>
                        </a:rPr>
                        <a:t>№</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a:solidFill>
                            <a:srgbClr val="000000"/>
                          </a:solidFill>
                          <a:effectLst/>
                          <a:latin typeface="+mn-lt"/>
                        </a:rPr>
                        <a:t>Наименование национального                </a:t>
                      </a:r>
                      <a:br>
                        <a:rPr lang="ru-RU" sz="700" b="1" i="0" u="none" strike="noStrike">
                          <a:solidFill>
                            <a:srgbClr val="000000"/>
                          </a:solidFill>
                          <a:effectLst/>
                          <a:latin typeface="+mn-lt"/>
                        </a:rPr>
                      </a:br>
                      <a:r>
                        <a:rPr lang="ru-RU" sz="700" b="1" i="0" u="none" strike="noStrike">
                          <a:solidFill>
                            <a:srgbClr val="000000"/>
                          </a:solidFill>
                          <a:effectLst/>
                          <a:latin typeface="+mn-lt"/>
                        </a:rPr>
                        <a:t>(федерального) проекта/ </a:t>
                      </a:r>
                      <a:br>
                        <a:rPr lang="ru-RU" sz="700" b="1" i="0" u="none" strike="noStrike">
                          <a:solidFill>
                            <a:srgbClr val="000000"/>
                          </a:solidFill>
                          <a:effectLst/>
                          <a:latin typeface="+mn-lt"/>
                        </a:rPr>
                      </a:br>
                      <a:r>
                        <a:rPr lang="ru-RU" sz="700" b="1" i="0" u="none" strike="noStrike">
                          <a:solidFill>
                            <a:srgbClr val="000000"/>
                          </a:solidFill>
                          <a:effectLst/>
                          <a:latin typeface="+mn-lt"/>
                        </a:rPr>
                        <a:t>исполнители мероприятий</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4202" marR="4202" marT="4202"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4202" marR="4202" marT="42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4202" marR="4202" marT="42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13518">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3766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40472">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0" i="0" u="none" strike="noStrike" dirty="0">
                          <a:solidFill>
                            <a:srgbClr val="000000"/>
                          </a:solidFill>
                          <a:effectLst/>
                          <a:latin typeface="+mn-lt"/>
                        </a:rPr>
                        <a:t>Оснащение (дооснащение и (или) переоснащение) медицинскими изделиями региональных детских больниц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540 619,0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362 214,7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178 404,3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926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a:solidFill>
                            <a:srgbClr val="000000"/>
                          </a:solidFill>
                          <a:effectLst/>
                          <a:latin typeface="+mn-lt"/>
                        </a:rPr>
                        <a:t>Оснащение детских поликлиник (отделений) субъектов Российской Федерации мобильным медицинским оборудованием для проведения выездных мероприятий, в том числе для проведения профилактических медицинских осмотров, диспансеризации и диспансерного наблюдения детского населения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52 383,5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31 953,9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20 429,6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9181">
                <a:tc>
                  <a:txBody>
                    <a:bodyPr/>
                    <a:lstStyle/>
                    <a:p>
                      <a:pPr algn="ctr" fontAlgn="ctr"/>
                      <a:r>
                        <a:rPr lang="ru-RU" sz="700" b="1" i="0" u="none" strike="noStrike" dirty="0">
                          <a:solidFill>
                            <a:srgbClr val="000000"/>
                          </a:solidFill>
                          <a:effectLst/>
                          <a:latin typeface="+mn-lt"/>
                        </a:rPr>
                        <a:t>1.4.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dirty="0">
                          <a:solidFill>
                            <a:srgbClr val="000000"/>
                          </a:solidFill>
                          <a:effectLst/>
                          <a:latin typeface="+mn-lt"/>
                        </a:rPr>
                        <a:t>Федеральный проект "Старшее поколение"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1" i="0" u="none" strike="noStrike" dirty="0">
                          <a:solidFill>
                            <a:srgbClr val="000000"/>
                          </a:solidFill>
                          <a:effectLst/>
                          <a:latin typeface="+mn-lt"/>
                        </a:rPr>
                        <a:t>840 765,1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610 843,2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229 921,9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390 136,3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258 715,6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131 420,7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743 038,0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450 817,1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292 220,9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6089">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создание системы долговременного ухода за гражданами пожилого возраста и инвалидами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dirty="0">
                          <a:solidFill>
                            <a:srgbClr val="000000"/>
                          </a:solidFill>
                          <a:effectLst/>
                          <a:latin typeface="+mn-lt"/>
                        </a:rPr>
                        <a:t>836 771,5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610 843,2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225 928,3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386 142,7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258 715,6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127 427,1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739 044,4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450 817,1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288 227,3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0" i="0" u="none" strike="noStrike">
                          <a:solidFill>
                            <a:srgbClr val="000000"/>
                          </a:solidFill>
                          <a:effectLst/>
                          <a:latin typeface="+mn-lt"/>
                        </a:rPr>
                        <a:t>Реализация проекта "Приемная семья для пожилого человека"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35993">
                <a:tc>
                  <a:txBody>
                    <a:bodyPr/>
                    <a:lstStyle/>
                    <a:p>
                      <a:pPr algn="ctr" fontAlgn="ctr"/>
                      <a:r>
                        <a:rPr lang="ru-RU" sz="700" b="1" i="0" u="none" strike="noStrike" dirty="0">
                          <a:solidFill>
                            <a:srgbClr val="000000"/>
                          </a:solidFill>
                          <a:effectLst/>
                          <a:latin typeface="+mn-lt"/>
                        </a:rPr>
                        <a:t>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a:solidFill>
                            <a:srgbClr val="000000"/>
                          </a:solidFill>
                          <a:effectLst/>
                          <a:latin typeface="+mn-lt"/>
                        </a:rPr>
                        <a:t>Федеральный проект "Семейные ценности и инфраструктура культуры"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1 474 522,2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1 076 400,7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398 121,5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926 783,1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620 944,4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305 838,7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1 085 651,9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662 247,4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423 404,5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государственную поддержку отрасли культуры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639 775,0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467 035,7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172 739,3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246 346,1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165 051,8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81 294,3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228 008,6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139 085,2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88 923,4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a:solidFill>
                            <a:srgbClr val="000000"/>
                          </a:solidFill>
                          <a:effectLst/>
                          <a:latin typeface="+mn-lt"/>
                        </a:rPr>
                        <a:t>Софинансируемые расходы на модернизацию региональных и муниципальных библиотек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88 134,4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64 338,1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23 796,3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147 377,7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98 743,0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48 634,7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283 898,9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173 178,3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110 720,6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развитие сети учреждений культурно-досугового типа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196 088,1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143 144,3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52 943,8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147 505,1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98 828,4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48 676,7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242 131,4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147 700,1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94 431,3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a:solidFill>
                            <a:srgbClr val="000000"/>
                          </a:solidFill>
                          <a:effectLst/>
                          <a:latin typeface="+mn-lt"/>
                        </a:rPr>
                        <a:t>Софинансируемые расходы на модернизацию региональных и муниципальных театров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184 186,2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134 455,9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49 730,3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126 053,6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84 455,9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41 597,7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81 967,3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31 967,3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модернизацию региональных и муниципальных музеев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167 779,1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122 478,7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45 300,4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197 596,0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132 389,3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65 206,7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197 186,6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120 283,8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76 902,8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18207">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создание модельных муниципальных библиотек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39 000,0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28 470,0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10 530,0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35399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оснащение региональных и муниципальных театров, находящихся в городах с численностью населения более 300 тысяч человек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59 102,7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43 144,9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15 957,8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24 591,1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16 476,0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8 115,1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техническое оснащение региональных и муниципальных музеев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26 072,9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19 033,1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7 039,8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37 313,5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25 000,0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12 313,5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52 459,1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32 000,0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20 459,1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0789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Модернизация учреждений культуры, включая создание детских культурно-просветительских центров на базе учреждений культуры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74 383,8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54 300,0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20 083,8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3071771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730589" y="299270"/>
            <a:ext cx="8088112" cy="574747"/>
          </a:xfrm>
        </p:spPr>
        <p:txBody>
          <a:bodyPr>
            <a:normAutofit fontScale="25000" lnSpcReduction="20000"/>
          </a:bodyPr>
          <a:lstStyle/>
          <a:p>
            <a:endParaRPr lang="ru-RU" sz="3300" dirty="0">
              <a:ea typeface="Calibri" panose="020F0502020204030204" pitchFamily="34" charset="0"/>
              <a:cs typeface="Times New Roman" panose="02020603050405020304" pitchFamily="18" charset="0"/>
            </a:endParaRPr>
          </a:p>
          <a:p>
            <a:r>
              <a:rPr lang="ru-RU" sz="56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5600" dirty="0"/>
          </a:p>
        </p:txBody>
      </p:sp>
      <p:graphicFrame>
        <p:nvGraphicFramePr>
          <p:cNvPr id="4" name="Таблица 3"/>
          <p:cNvGraphicFramePr>
            <a:graphicFrameLocks noGrp="1"/>
          </p:cNvGraphicFramePr>
          <p:nvPr>
            <p:extLst>
              <p:ext uri="{D42A27DB-BD31-4B8C-83A1-F6EECF244321}">
                <p14:modId xmlns:p14="http://schemas.microsoft.com/office/powerpoint/2010/main" val="3899778653"/>
              </p:ext>
            </p:extLst>
          </p:nvPr>
        </p:nvGraphicFramePr>
        <p:xfrm>
          <a:off x="514349" y="1115007"/>
          <a:ext cx="8358662" cy="5354228"/>
        </p:xfrm>
        <a:graphic>
          <a:graphicData uri="http://schemas.openxmlformats.org/drawingml/2006/table">
            <a:tbl>
              <a:tblPr/>
              <a:tblGrid>
                <a:gridCol w="244763">
                  <a:extLst>
                    <a:ext uri="{9D8B030D-6E8A-4147-A177-3AD203B41FA5}">
                      <a16:colId xmlns:a16="http://schemas.microsoft.com/office/drawing/2014/main" val="20000"/>
                    </a:ext>
                  </a:extLst>
                </a:gridCol>
                <a:gridCol w="2402252">
                  <a:extLst>
                    <a:ext uri="{9D8B030D-6E8A-4147-A177-3AD203B41FA5}">
                      <a16:colId xmlns:a16="http://schemas.microsoft.com/office/drawing/2014/main" val="20001"/>
                    </a:ext>
                  </a:extLst>
                </a:gridCol>
                <a:gridCol w="578233">
                  <a:extLst>
                    <a:ext uri="{9D8B030D-6E8A-4147-A177-3AD203B41FA5}">
                      <a16:colId xmlns:a16="http://schemas.microsoft.com/office/drawing/2014/main" val="20002"/>
                    </a:ext>
                  </a:extLst>
                </a:gridCol>
                <a:gridCol w="636055">
                  <a:extLst>
                    <a:ext uri="{9D8B030D-6E8A-4147-A177-3AD203B41FA5}">
                      <a16:colId xmlns:a16="http://schemas.microsoft.com/office/drawing/2014/main" val="20003"/>
                    </a:ext>
                  </a:extLst>
                </a:gridCol>
                <a:gridCol w="674605">
                  <a:extLst>
                    <a:ext uri="{9D8B030D-6E8A-4147-A177-3AD203B41FA5}">
                      <a16:colId xmlns:a16="http://schemas.microsoft.com/office/drawing/2014/main" val="20004"/>
                    </a:ext>
                  </a:extLst>
                </a:gridCol>
                <a:gridCol w="578233">
                  <a:extLst>
                    <a:ext uri="{9D8B030D-6E8A-4147-A177-3AD203B41FA5}">
                      <a16:colId xmlns:a16="http://schemas.microsoft.com/office/drawing/2014/main" val="20005"/>
                    </a:ext>
                  </a:extLst>
                </a:gridCol>
                <a:gridCol w="674605">
                  <a:extLst>
                    <a:ext uri="{9D8B030D-6E8A-4147-A177-3AD203B41FA5}">
                      <a16:colId xmlns:a16="http://schemas.microsoft.com/office/drawing/2014/main" val="20006"/>
                    </a:ext>
                  </a:extLst>
                </a:gridCol>
                <a:gridCol w="655329">
                  <a:extLst>
                    <a:ext uri="{9D8B030D-6E8A-4147-A177-3AD203B41FA5}">
                      <a16:colId xmlns:a16="http://schemas.microsoft.com/office/drawing/2014/main" val="20007"/>
                    </a:ext>
                  </a:extLst>
                </a:gridCol>
                <a:gridCol w="629629">
                  <a:extLst>
                    <a:ext uri="{9D8B030D-6E8A-4147-A177-3AD203B41FA5}">
                      <a16:colId xmlns:a16="http://schemas.microsoft.com/office/drawing/2014/main" val="20008"/>
                    </a:ext>
                  </a:extLst>
                </a:gridCol>
                <a:gridCol w="655329">
                  <a:extLst>
                    <a:ext uri="{9D8B030D-6E8A-4147-A177-3AD203B41FA5}">
                      <a16:colId xmlns:a16="http://schemas.microsoft.com/office/drawing/2014/main" val="20009"/>
                    </a:ext>
                  </a:extLst>
                </a:gridCol>
                <a:gridCol w="629629">
                  <a:extLst>
                    <a:ext uri="{9D8B030D-6E8A-4147-A177-3AD203B41FA5}">
                      <a16:colId xmlns:a16="http://schemas.microsoft.com/office/drawing/2014/main" val="20010"/>
                    </a:ext>
                  </a:extLst>
                </a:gridCol>
              </a:tblGrid>
              <a:tr h="142652">
                <a:tc rowSpan="3">
                  <a:txBody>
                    <a:bodyPr/>
                    <a:lstStyle/>
                    <a:p>
                      <a:pPr algn="ctr" fontAlgn="ctr"/>
                      <a:r>
                        <a:rPr lang="ru-RU" sz="700" b="1" i="0" u="none" strike="noStrike" dirty="0">
                          <a:solidFill>
                            <a:srgbClr val="000000"/>
                          </a:solidFill>
                          <a:effectLst/>
                          <a:latin typeface="+mn-lt"/>
                        </a:rPr>
                        <a:t>№</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a:solidFill>
                            <a:srgbClr val="000000"/>
                          </a:solidFill>
                          <a:effectLst/>
                          <a:latin typeface="+mn-lt"/>
                        </a:rPr>
                        <a:t>Наименование национального                </a:t>
                      </a:r>
                      <a:br>
                        <a:rPr lang="ru-RU" sz="700" b="1" i="0" u="none" strike="noStrike">
                          <a:solidFill>
                            <a:srgbClr val="000000"/>
                          </a:solidFill>
                          <a:effectLst/>
                          <a:latin typeface="+mn-lt"/>
                        </a:rPr>
                      </a:br>
                      <a:r>
                        <a:rPr lang="ru-RU" sz="700" b="1" i="0" u="none" strike="noStrike">
                          <a:solidFill>
                            <a:srgbClr val="000000"/>
                          </a:solidFill>
                          <a:effectLst/>
                          <a:latin typeface="+mn-lt"/>
                        </a:rPr>
                        <a:t>(федерального) проекта/ </a:t>
                      </a:r>
                      <a:br>
                        <a:rPr lang="ru-RU" sz="700" b="1" i="0" u="none" strike="noStrike">
                          <a:solidFill>
                            <a:srgbClr val="000000"/>
                          </a:solidFill>
                          <a:effectLst/>
                          <a:latin typeface="+mn-lt"/>
                        </a:rPr>
                      </a:br>
                      <a:r>
                        <a:rPr lang="ru-RU" sz="700" b="1" i="0" u="none" strike="noStrike">
                          <a:solidFill>
                            <a:srgbClr val="000000"/>
                          </a:solidFill>
                          <a:effectLst/>
                          <a:latin typeface="+mn-lt"/>
                        </a:rPr>
                        <a:t>исполнители мероприятий</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3464" marR="3464" marT="346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3464" marR="3464" marT="3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3464" marR="3464" marT="3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80692">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64" marR="3464" marT="346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5087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18876">
                <a:tc>
                  <a:txBody>
                    <a:bodyPr/>
                    <a:lstStyle/>
                    <a:p>
                      <a:pPr algn="ctr" fontAlgn="ctr"/>
                      <a:r>
                        <a:rPr lang="ru-RU" sz="700" b="1" i="0" u="none" strike="noStrike" dirty="0">
                          <a:solidFill>
                            <a:srgbClr val="000000"/>
                          </a:solidFill>
                          <a:effectLst/>
                          <a:latin typeface="+mn-lt"/>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МОЛОДЕЖЬ И ДЕТИ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7 553 011,1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5 824 140,7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1 728 870,4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5 698 043,1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4 724 612,0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973 431,1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6 030 222,5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5 010 951,5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1 019 271,0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118876">
                <a:tc>
                  <a:txBody>
                    <a:bodyPr/>
                    <a:lstStyle/>
                    <a:p>
                      <a:pPr algn="ctr" fontAlgn="ctr"/>
                      <a:r>
                        <a:rPr lang="ru-RU" sz="700" b="1" i="0" u="none" strike="noStrike" dirty="0">
                          <a:solidFill>
                            <a:srgbClr val="000000"/>
                          </a:solidFill>
                          <a:effectLst/>
                          <a:latin typeface="+mn-lt"/>
                        </a:rPr>
                        <a:t>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1" i="0" u="none" strike="noStrike" dirty="0">
                          <a:solidFill>
                            <a:srgbClr val="000000"/>
                          </a:solidFill>
                          <a:effectLst/>
                          <a:latin typeface="+mn-lt"/>
                        </a:rPr>
                        <a:t>Федеральный проект "Россия – страна возможностей"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181 318,9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132 362,8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48 956,1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88234"/>
                  </a:ext>
                </a:extLst>
              </a:tr>
              <a:tr h="399424">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программы комплексного развития молодежной политики в субъектах Российской Федерации "Регион для молодых"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181 318,9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132 362,8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48 956,1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9712">
                <a:tc>
                  <a:txBody>
                    <a:bodyPr/>
                    <a:lstStyle/>
                    <a:p>
                      <a:pPr algn="ctr" fontAlgn="ctr"/>
                      <a:r>
                        <a:rPr lang="ru-RU" sz="700" b="1" i="0" u="none" strike="noStrike" dirty="0">
                          <a:solidFill>
                            <a:srgbClr val="000000"/>
                          </a:solidFill>
                          <a:effectLst/>
                          <a:latin typeface="+mn-lt"/>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dirty="0">
                          <a:solidFill>
                            <a:srgbClr val="000000"/>
                          </a:solidFill>
                          <a:effectLst/>
                          <a:latin typeface="+mn-lt"/>
                        </a:rPr>
                        <a:t>Федеральный проект «Мы вместе (Воспитание гармонично развитой личности)»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1" i="0" u="none" strike="noStrike" dirty="0">
                          <a:solidFill>
                            <a:srgbClr val="000000"/>
                          </a:solidFill>
                          <a:effectLst/>
                          <a:latin typeface="+mn-lt"/>
                        </a:rPr>
                        <a:t>6 362,1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4 644,3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1 717,8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9956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практик поддержки добровольчества (</a:t>
                      </a:r>
                      <a:r>
                        <a:rPr lang="ru-RU" sz="700" b="0" i="0" u="none" strike="noStrike" dirty="0" err="1">
                          <a:solidFill>
                            <a:srgbClr val="000000"/>
                          </a:solidFill>
                          <a:effectLst/>
                          <a:latin typeface="+mn-lt"/>
                        </a:rPr>
                        <a:t>волонтерства</a:t>
                      </a:r>
                      <a:r>
                        <a:rPr lang="ru-RU" sz="700" b="0" i="0" u="none" strike="noStrike" dirty="0">
                          <a:solidFill>
                            <a:srgbClr val="000000"/>
                          </a:solidFill>
                          <a:effectLst/>
                          <a:latin typeface="+mn-lt"/>
                        </a:rPr>
                        <a:t>) по итогам проведения ежегодного Всероссийского конкурса лучших региональных практик поддержки и развития добровольчества (</a:t>
                      </a:r>
                      <a:r>
                        <a:rPr lang="ru-RU" sz="700" b="0" i="0" u="none" strike="noStrike" dirty="0" err="1">
                          <a:solidFill>
                            <a:srgbClr val="000000"/>
                          </a:solidFill>
                          <a:effectLst/>
                          <a:latin typeface="+mn-lt"/>
                        </a:rPr>
                        <a:t>волонтерства</a:t>
                      </a:r>
                      <a:r>
                        <a:rPr lang="ru-RU" sz="700" b="0" i="0" u="none" strike="noStrike" dirty="0">
                          <a:solidFill>
                            <a:srgbClr val="000000"/>
                          </a:solidFill>
                          <a:effectLst/>
                          <a:latin typeface="+mn-lt"/>
                        </a:rPr>
                        <a:t>) "Регион добрых дел"</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dirty="0">
                          <a:solidFill>
                            <a:srgbClr val="000000"/>
                          </a:solidFill>
                          <a:effectLst/>
                          <a:latin typeface="+mn-lt"/>
                        </a:rPr>
                        <a:t>6 362,1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4 644,3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1 717,8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18876">
                <a:tc>
                  <a:txBody>
                    <a:bodyPr/>
                    <a:lstStyle/>
                    <a:p>
                      <a:pPr algn="ctr" fontAlgn="ctr"/>
                      <a:r>
                        <a:rPr lang="ru-RU" sz="700" b="1" i="0" u="none" strike="noStrike" dirty="0">
                          <a:solidFill>
                            <a:srgbClr val="000000"/>
                          </a:solidFill>
                          <a:effectLst/>
                          <a:latin typeface="+mn-lt"/>
                        </a:rPr>
                        <a:t>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1" i="0" u="none" strike="noStrike" dirty="0">
                          <a:solidFill>
                            <a:srgbClr val="000000"/>
                          </a:solidFill>
                          <a:effectLst/>
                          <a:latin typeface="+mn-lt"/>
                        </a:rPr>
                        <a:t>Федеральный проект «Все лучшее детям»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3 220 174,6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1 742 638,2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1 477 536,4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1 235 661,5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605 474,1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630 187,4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1 921 320,0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1 172 005,2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749 314,8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9973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адресное строительство школ в отдельных населенных пунктах с объективно выявленной потребностью инфраструктуры (зданий) школ</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1 921 320,0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1 172 005,2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749 314,8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290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модернизации школьных систем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3 200 469,3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1 728 253,4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1 472 215,9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1 235 661,5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605 474,1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630 187,4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337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оснащение предметных кабинетов общеобразовательных организаций средствами обучения и воспитания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19 705,3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14 384,8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5 320,5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18110">
                <a:tc>
                  <a:txBody>
                    <a:bodyPr/>
                    <a:lstStyle/>
                    <a:p>
                      <a:pPr algn="ctr" fontAlgn="ctr"/>
                      <a:r>
                        <a:rPr lang="ru-RU" sz="700" b="1" i="0" u="none" strike="noStrike" dirty="0">
                          <a:solidFill>
                            <a:srgbClr val="000000"/>
                          </a:solidFill>
                          <a:effectLst/>
                          <a:latin typeface="+mn-lt"/>
                        </a:rPr>
                        <a:t>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dirty="0">
                          <a:solidFill>
                            <a:srgbClr val="000000"/>
                          </a:solidFill>
                          <a:effectLst/>
                          <a:latin typeface="+mn-lt"/>
                        </a:rPr>
                        <a:t>Федеральный проект "Педагоги и наставники"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1" i="0" u="none" strike="noStrike" dirty="0">
                          <a:solidFill>
                            <a:srgbClr val="000000"/>
                          </a:solidFill>
                          <a:effectLst/>
                          <a:latin typeface="+mn-lt"/>
                        </a:rPr>
                        <a:t>3 754 949,2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3 659 644,9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95 304,3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3 866 531,5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3 719 918,4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146 613,1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3 863 000,8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3 688 946,3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174 054,5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99279">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a:solidFill>
                            <a:srgbClr val="000000"/>
                          </a:solidFill>
                          <a:effectLst/>
                          <a:latin typeface="+mn-lt"/>
                        </a:rPr>
                        <a:t>Ежемесячное денежное вознаграждение советникам директоров по воспитанию и взаимодействию с детскими общественными объединениями государственных общеобразовательных организаций, профессиональных образовательных организаций Республики Татарстан, муниципальных общеобразовательных организаций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111 251,1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111 251,1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136 578,3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136 578,3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136 503,0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136 503,0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73914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a:solidFill>
                            <a:srgbClr val="000000"/>
                          </a:solidFill>
                          <a:effectLst/>
                          <a:latin typeface="+mn-lt"/>
                        </a:rPr>
                        <a:t>Ежемесячное денежное вознаграждение за классное руководство (кураторство) педагогическим работникам государственных образовательных организаций, реализующих образовательные программы среднего профессионального образования,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277 872,8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277 872,8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277 326,0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277 326,0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278 810,3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278 810,3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3071771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650407" y="126249"/>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3910489405"/>
              </p:ext>
            </p:extLst>
          </p:nvPr>
        </p:nvGraphicFramePr>
        <p:xfrm>
          <a:off x="514349" y="849940"/>
          <a:ext cx="8360228" cy="5158120"/>
        </p:xfrm>
        <a:graphic>
          <a:graphicData uri="http://schemas.openxmlformats.org/drawingml/2006/table">
            <a:tbl>
              <a:tblPr/>
              <a:tblGrid>
                <a:gridCol w="225632">
                  <a:extLst>
                    <a:ext uri="{9D8B030D-6E8A-4147-A177-3AD203B41FA5}">
                      <a16:colId xmlns:a16="http://schemas.microsoft.com/office/drawing/2014/main" val="20000"/>
                    </a:ext>
                  </a:extLst>
                </a:gridCol>
                <a:gridCol w="2481943">
                  <a:extLst>
                    <a:ext uri="{9D8B030D-6E8A-4147-A177-3AD203B41FA5}">
                      <a16:colId xmlns:a16="http://schemas.microsoft.com/office/drawing/2014/main" val="20001"/>
                    </a:ext>
                  </a:extLst>
                </a:gridCol>
                <a:gridCol w="518278">
                  <a:extLst>
                    <a:ext uri="{9D8B030D-6E8A-4147-A177-3AD203B41FA5}">
                      <a16:colId xmlns:a16="http://schemas.microsoft.com/office/drawing/2014/main" val="20002"/>
                    </a:ext>
                  </a:extLst>
                </a:gridCol>
                <a:gridCol w="636175">
                  <a:extLst>
                    <a:ext uri="{9D8B030D-6E8A-4147-A177-3AD203B41FA5}">
                      <a16:colId xmlns:a16="http://schemas.microsoft.com/office/drawing/2014/main" val="20003"/>
                    </a:ext>
                  </a:extLst>
                </a:gridCol>
                <a:gridCol w="674730">
                  <a:extLst>
                    <a:ext uri="{9D8B030D-6E8A-4147-A177-3AD203B41FA5}">
                      <a16:colId xmlns:a16="http://schemas.microsoft.com/office/drawing/2014/main" val="20004"/>
                    </a:ext>
                  </a:extLst>
                </a:gridCol>
                <a:gridCol w="578340">
                  <a:extLst>
                    <a:ext uri="{9D8B030D-6E8A-4147-A177-3AD203B41FA5}">
                      <a16:colId xmlns:a16="http://schemas.microsoft.com/office/drawing/2014/main" val="20005"/>
                    </a:ext>
                  </a:extLst>
                </a:gridCol>
                <a:gridCol w="674730">
                  <a:extLst>
                    <a:ext uri="{9D8B030D-6E8A-4147-A177-3AD203B41FA5}">
                      <a16:colId xmlns:a16="http://schemas.microsoft.com/office/drawing/2014/main" val="20006"/>
                    </a:ext>
                  </a:extLst>
                </a:gridCol>
                <a:gridCol w="655452">
                  <a:extLst>
                    <a:ext uri="{9D8B030D-6E8A-4147-A177-3AD203B41FA5}">
                      <a16:colId xmlns:a16="http://schemas.microsoft.com/office/drawing/2014/main" val="20007"/>
                    </a:ext>
                  </a:extLst>
                </a:gridCol>
                <a:gridCol w="629748">
                  <a:extLst>
                    <a:ext uri="{9D8B030D-6E8A-4147-A177-3AD203B41FA5}">
                      <a16:colId xmlns:a16="http://schemas.microsoft.com/office/drawing/2014/main" val="20008"/>
                    </a:ext>
                  </a:extLst>
                </a:gridCol>
                <a:gridCol w="655452">
                  <a:extLst>
                    <a:ext uri="{9D8B030D-6E8A-4147-A177-3AD203B41FA5}">
                      <a16:colId xmlns:a16="http://schemas.microsoft.com/office/drawing/2014/main" val="20009"/>
                    </a:ext>
                  </a:extLst>
                </a:gridCol>
                <a:gridCol w="629748">
                  <a:extLst>
                    <a:ext uri="{9D8B030D-6E8A-4147-A177-3AD203B41FA5}">
                      <a16:colId xmlns:a16="http://schemas.microsoft.com/office/drawing/2014/main" val="20010"/>
                    </a:ext>
                  </a:extLst>
                </a:gridCol>
              </a:tblGrid>
              <a:tr h="144061">
                <a:tc rowSpan="3">
                  <a:txBody>
                    <a:bodyPr/>
                    <a:lstStyle/>
                    <a:p>
                      <a:pPr algn="ctr" fontAlgn="ctr"/>
                      <a:r>
                        <a:rPr lang="ru-RU" sz="700" b="1" i="0" u="none" strike="noStrike" dirty="0">
                          <a:solidFill>
                            <a:srgbClr val="000000"/>
                          </a:solidFill>
                          <a:effectLst/>
                          <a:latin typeface="+mn-lt"/>
                        </a:rPr>
                        <a:t>№</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3471" marR="3471" marT="3471"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3471" marR="3471" marT="34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3471" marR="3471" marT="34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8247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71" marR="3471" marT="3471"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1455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20051">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332 534,3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242 750,0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89 784,3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419 554,7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281 101,6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138 453,1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424 755,0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259 100,5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165 654,5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0252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реализации мероприятий по осуществлению единовременных компенсационных выплат учителям,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6 480,0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5 520,0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7 840,0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8 160,0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6 600,0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371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Ежемесячное денежное вознаграждение за классное руководство педагогическим работникам государственных общеобразовательных организаций, реализующих образовательные программы общего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16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Обеспечение государственных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в части обеспечения выплат ежемесячного денежного вознаграждения за классное руководство педагогическим работникам муниципальных общеобразовательных организаций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2 882 784,2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2 882 784,2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2 878 565,7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2 878 565,7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2 869 425,7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2 869 425,7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06700">
                <a:tc>
                  <a:txBody>
                    <a:bodyPr/>
                    <a:lstStyle/>
                    <a:p>
                      <a:pPr algn="ctr" fontAlgn="ctr"/>
                      <a:r>
                        <a:rPr lang="ru-RU" sz="700" b="1" i="0" u="none" strike="noStrike" dirty="0">
                          <a:solidFill>
                            <a:srgbClr val="000000"/>
                          </a:solidFill>
                          <a:effectLst/>
                          <a:latin typeface="+mn-lt"/>
                        </a:rPr>
                        <a:t>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a:t>
                      </a:r>
                      <a:r>
                        <a:rPr lang="ru-RU" sz="700" b="1" i="0" u="none" strike="noStrike" dirty="0" err="1">
                          <a:solidFill>
                            <a:srgbClr val="000000"/>
                          </a:solidFill>
                          <a:effectLst/>
                          <a:latin typeface="+mn-lt"/>
                        </a:rPr>
                        <a:t>Профессионалитет</a:t>
                      </a:r>
                      <a:r>
                        <a:rPr lang="ru-RU" sz="700" b="1" i="0" u="none" strike="noStrike" dirty="0">
                          <a:solidFill>
                            <a:srgbClr val="000000"/>
                          </a:solidFill>
                          <a:effectLst/>
                          <a:latin typeface="+mn-lt"/>
                        </a:rPr>
                        <a:t>»</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390 206,3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284 850,5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105 355,8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595 850,1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399 219,5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196 630,6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2477">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преобразование учебных корпусов и общежитий колледжей как неотъемлемой части учебно-производственного комплекса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184 726,8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134 850,5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49 876,3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371 969,5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249 219,5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122 750,0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04214">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подготовку и проведение чемпионата по профессиональному мастерству среди участников специальной военной операции, являющихся инвалидами, на площадке в г. Казани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205 479,5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55 479,5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223 880,6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73 880,6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245 901,7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20051">
                <a:tc>
                  <a:txBody>
                    <a:bodyPr/>
                    <a:lstStyle/>
                    <a:p>
                      <a:pPr algn="ctr" fontAlgn="ctr"/>
                      <a:r>
                        <a:rPr lang="ru-RU" sz="700" b="1" i="0" u="none" strike="noStrike" dirty="0">
                          <a:solidFill>
                            <a:srgbClr val="000000"/>
                          </a:solidFill>
                          <a:effectLst/>
                          <a:latin typeface="+mn-lt"/>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ПРОДОЛЖИТЕЛЬНАЯ И АКТИВНАЯ ЖИЗНЬ</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1 822 137,9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1 271 842,0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550 295,9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1 675 695,8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1 065 123,5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610 572,3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2 935 971,4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1 735 964,1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1 200 007,3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222516">
                <a:tc>
                  <a:txBody>
                    <a:bodyPr/>
                    <a:lstStyle/>
                    <a:p>
                      <a:pPr algn="ctr" fontAlgn="ctr"/>
                      <a:r>
                        <a:rPr lang="ru-RU" sz="700" b="1" i="0" u="none" strike="noStrike" dirty="0">
                          <a:solidFill>
                            <a:srgbClr val="000000"/>
                          </a:solidFill>
                          <a:effectLst/>
                          <a:latin typeface="+mn-lt"/>
                        </a:rPr>
                        <a:t>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"Модернизация первичного звена здравоохранения Российской Федерации"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751 184,2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548 364,5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202 819,7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812 522,5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544 390,1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268 132,4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1 501 388,4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915 846,9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585 541,5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403371">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регионального проекта модернизации первичного звена здравоохранения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751 184,2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548 364,5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202 819,7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812 522,5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544 390,1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268 132,4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1 501 388,4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915 846,9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585 541,5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527944" y="103450"/>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440823754"/>
              </p:ext>
            </p:extLst>
          </p:nvPr>
        </p:nvGraphicFramePr>
        <p:xfrm>
          <a:off x="514349" y="746594"/>
          <a:ext cx="8300850" cy="5481651"/>
        </p:xfrm>
        <a:graphic>
          <a:graphicData uri="http://schemas.openxmlformats.org/drawingml/2006/table">
            <a:tbl>
              <a:tblPr/>
              <a:tblGrid>
                <a:gridCol w="285006">
                  <a:extLst>
                    <a:ext uri="{9D8B030D-6E8A-4147-A177-3AD203B41FA5}">
                      <a16:colId xmlns:a16="http://schemas.microsoft.com/office/drawing/2014/main" val="20000"/>
                    </a:ext>
                  </a:extLst>
                </a:gridCol>
                <a:gridCol w="2343703">
                  <a:extLst>
                    <a:ext uri="{9D8B030D-6E8A-4147-A177-3AD203B41FA5}">
                      <a16:colId xmlns:a16="http://schemas.microsoft.com/office/drawing/2014/main" val="20001"/>
                    </a:ext>
                  </a:extLst>
                </a:gridCol>
                <a:gridCol w="574232">
                  <a:extLst>
                    <a:ext uri="{9D8B030D-6E8A-4147-A177-3AD203B41FA5}">
                      <a16:colId xmlns:a16="http://schemas.microsoft.com/office/drawing/2014/main" val="20002"/>
                    </a:ext>
                  </a:extLst>
                </a:gridCol>
                <a:gridCol w="631657">
                  <a:extLst>
                    <a:ext uri="{9D8B030D-6E8A-4147-A177-3AD203B41FA5}">
                      <a16:colId xmlns:a16="http://schemas.microsoft.com/office/drawing/2014/main" val="20003"/>
                    </a:ext>
                  </a:extLst>
                </a:gridCol>
                <a:gridCol w="669938">
                  <a:extLst>
                    <a:ext uri="{9D8B030D-6E8A-4147-A177-3AD203B41FA5}">
                      <a16:colId xmlns:a16="http://schemas.microsoft.com/office/drawing/2014/main" val="20004"/>
                    </a:ext>
                  </a:extLst>
                </a:gridCol>
                <a:gridCol w="574232">
                  <a:extLst>
                    <a:ext uri="{9D8B030D-6E8A-4147-A177-3AD203B41FA5}">
                      <a16:colId xmlns:a16="http://schemas.microsoft.com/office/drawing/2014/main" val="20005"/>
                    </a:ext>
                  </a:extLst>
                </a:gridCol>
                <a:gridCol w="669938">
                  <a:extLst>
                    <a:ext uri="{9D8B030D-6E8A-4147-A177-3AD203B41FA5}">
                      <a16:colId xmlns:a16="http://schemas.microsoft.com/office/drawing/2014/main" val="20006"/>
                    </a:ext>
                  </a:extLst>
                </a:gridCol>
                <a:gridCol w="650797">
                  <a:extLst>
                    <a:ext uri="{9D8B030D-6E8A-4147-A177-3AD203B41FA5}">
                      <a16:colId xmlns:a16="http://schemas.microsoft.com/office/drawing/2014/main" val="20007"/>
                    </a:ext>
                  </a:extLst>
                </a:gridCol>
                <a:gridCol w="625275">
                  <a:extLst>
                    <a:ext uri="{9D8B030D-6E8A-4147-A177-3AD203B41FA5}">
                      <a16:colId xmlns:a16="http://schemas.microsoft.com/office/drawing/2014/main" val="20008"/>
                    </a:ext>
                  </a:extLst>
                </a:gridCol>
                <a:gridCol w="650797">
                  <a:extLst>
                    <a:ext uri="{9D8B030D-6E8A-4147-A177-3AD203B41FA5}">
                      <a16:colId xmlns:a16="http://schemas.microsoft.com/office/drawing/2014/main" val="20009"/>
                    </a:ext>
                  </a:extLst>
                </a:gridCol>
                <a:gridCol w="625275">
                  <a:extLst>
                    <a:ext uri="{9D8B030D-6E8A-4147-A177-3AD203B41FA5}">
                      <a16:colId xmlns:a16="http://schemas.microsoft.com/office/drawing/2014/main" val="20010"/>
                    </a:ext>
                  </a:extLst>
                </a:gridCol>
              </a:tblGrid>
              <a:tr h="159059">
                <a:tc rowSpan="3">
                  <a:txBody>
                    <a:bodyPr/>
                    <a:lstStyle/>
                    <a:p>
                      <a:pPr algn="ctr" fontAlgn="ctr"/>
                      <a:r>
                        <a:rPr lang="ru-RU" sz="700" b="1" i="0" u="none" strike="noStrike" dirty="0">
                          <a:solidFill>
                            <a:srgbClr val="000000"/>
                          </a:solidFill>
                          <a:effectLst/>
                          <a:latin typeface="+mn-lt"/>
                        </a:rPr>
                        <a:t>№</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3937" marR="3937" marT="3937"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3937" marR="3937" marT="39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3937" marR="3937" marT="39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01475">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3937" marR="3937" marT="3937"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56731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56125">
                <a:tc>
                  <a:txBody>
                    <a:bodyPr/>
                    <a:lstStyle/>
                    <a:p>
                      <a:pPr algn="ctr" fontAlgn="ctr"/>
                      <a:r>
                        <a:rPr lang="ru-RU" sz="700" b="1" i="0" u="none" strike="noStrike" dirty="0">
                          <a:solidFill>
                            <a:srgbClr val="000000"/>
                          </a:solidFill>
                          <a:effectLst/>
                          <a:latin typeface="+mn-lt"/>
                        </a:rPr>
                        <a:t>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сердечно-сосудистыми заболеваниями"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342 757,2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250 212,7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92 544,5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347 897,4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233 091,2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114 806,2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351 579,7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214 463,6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137 116,1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91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профилактики развития сердечно-сосудистых заболеваний и сердечно-сосудистых осложнений у пациентов высокого риска, находящихся на диспансерном наблюдении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342 757,2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250 212,7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92 544,5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347 897,4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233 091,2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114 806,2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351 579,7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214 463,6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137 116,1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8125">
                <a:tc>
                  <a:txBody>
                    <a:bodyPr/>
                    <a:lstStyle/>
                    <a:p>
                      <a:pPr algn="ctr" fontAlgn="ctr"/>
                      <a:r>
                        <a:rPr lang="ru-RU" sz="700" b="1" i="0" u="none" strike="noStrike" dirty="0">
                          <a:solidFill>
                            <a:srgbClr val="000000"/>
                          </a:solidFill>
                          <a:effectLst/>
                          <a:latin typeface="+mn-lt"/>
                        </a:rPr>
                        <a:t>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онкологическими заболеваниями"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288 246,1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210 419,6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77 826,5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178 734,5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119 752,1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58 982,4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496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Модернизация медицинских изделий и иного оборудования, дооснащение или переоснащение медицинскими изделиями и иным оборудованием существующих и (или) новых (организуемых) структурных подразделений региональных медицинских организаций, оказывающих медицинскую помощь с применением радиологических методов (диагностики и (или) терапии)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288 246,1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210 419,6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77 826,5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178 734,5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119 752,1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58 982,4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23825">
                <a:tc>
                  <a:txBody>
                    <a:bodyPr/>
                    <a:lstStyle/>
                    <a:p>
                      <a:pPr algn="ctr" fontAlgn="ctr"/>
                      <a:r>
                        <a:rPr lang="ru-RU" sz="700" b="1" i="0" u="none" strike="noStrike" dirty="0">
                          <a:solidFill>
                            <a:srgbClr val="000000"/>
                          </a:solidFill>
                          <a:effectLst/>
                          <a:latin typeface="+mn-lt"/>
                        </a:rPr>
                        <a:t>3.4.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сахарным диабетом"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97 668,6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71 298,0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26 370,6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9 090,3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6 090,5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2 999,8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8 434,8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5 145,2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3 289,6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2268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обеспечению детей с сахарным диабетом 1 типа в возрасте от 2-х до 17-х лет включительно системами непрерывного мониторинга глюкозы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69 706,2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50 885,5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18 820,7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491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оснащение региональных, межрайонных (районных) центров, оказывающих медицинскую помощь больным с нарушениями углеводного обмена и сахарным диабетом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8 234,4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6 011,1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2 223,3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9 090,3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6 090,5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2 999,8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8 434,8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5 145,2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3 289,6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576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беременных женщин с сахарным диабетом системами непрерывного мониторинга глюкозы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19 728,0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14 401,4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5 326,6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22683">
                <a:tc>
                  <a:txBody>
                    <a:bodyPr/>
                    <a:lstStyle/>
                    <a:p>
                      <a:pPr algn="ctr" fontAlgn="ctr"/>
                      <a:r>
                        <a:rPr lang="ru-RU" sz="700" b="1" i="0" u="none" strike="noStrike" dirty="0">
                          <a:solidFill>
                            <a:srgbClr val="000000"/>
                          </a:solidFill>
                          <a:effectLst/>
                          <a:latin typeface="+mn-lt"/>
                        </a:rPr>
                        <a:t>3.5.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гепатитом С и минимизация рисков распространения данного заболевания"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150 462,2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109 837,4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40 624,8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153 772,7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103 027,7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50 745,0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156 427,3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95 420,6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61 006,7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491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обеспечению в амбулаторных условиях противовирусными лекарственными препаратами лиц, находящихся под диспансерным наблюдением, с диагнозом "хронический вирусный гепатит C"</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150 462,2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109 837,4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40 624,8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153 772,7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103 027,7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50 745,0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156 427,3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95 420,6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61 006,7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53965" y="77639"/>
            <a:ext cx="8088112" cy="574747"/>
          </a:xfrm>
        </p:spPr>
        <p:txBody>
          <a:bodyPr>
            <a:normAutofit fontScale="92500" lnSpcReduction="10000"/>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874484895"/>
              </p:ext>
            </p:extLst>
          </p:nvPr>
        </p:nvGraphicFramePr>
        <p:xfrm>
          <a:off x="581889" y="724397"/>
          <a:ext cx="8312728" cy="5331598"/>
        </p:xfrm>
        <a:graphic>
          <a:graphicData uri="http://schemas.openxmlformats.org/drawingml/2006/table">
            <a:tbl>
              <a:tblPr/>
              <a:tblGrid>
                <a:gridCol w="261259">
                  <a:extLst>
                    <a:ext uri="{9D8B030D-6E8A-4147-A177-3AD203B41FA5}">
                      <a16:colId xmlns:a16="http://schemas.microsoft.com/office/drawing/2014/main" val="20000"/>
                    </a:ext>
                  </a:extLst>
                </a:gridCol>
                <a:gridCol w="2371212">
                  <a:extLst>
                    <a:ext uri="{9D8B030D-6E8A-4147-A177-3AD203B41FA5}">
                      <a16:colId xmlns:a16="http://schemas.microsoft.com/office/drawing/2014/main" val="20001"/>
                    </a:ext>
                  </a:extLst>
                </a:gridCol>
                <a:gridCol w="575055">
                  <a:extLst>
                    <a:ext uri="{9D8B030D-6E8A-4147-A177-3AD203B41FA5}">
                      <a16:colId xmlns:a16="http://schemas.microsoft.com/office/drawing/2014/main" val="20002"/>
                    </a:ext>
                  </a:extLst>
                </a:gridCol>
                <a:gridCol w="632559">
                  <a:extLst>
                    <a:ext uri="{9D8B030D-6E8A-4147-A177-3AD203B41FA5}">
                      <a16:colId xmlns:a16="http://schemas.microsoft.com/office/drawing/2014/main" val="20003"/>
                    </a:ext>
                  </a:extLst>
                </a:gridCol>
                <a:gridCol w="670896">
                  <a:extLst>
                    <a:ext uri="{9D8B030D-6E8A-4147-A177-3AD203B41FA5}">
                      <a16:colId xmlns:a16="http://schemas.microsoft.com/office/drawing/2014/main" val="20004"/>
                    </a:ext>
                  </a:extLst>
                </a:gridCol>
                <a:gridCol w="575055">
                  <a:extLst>
                    <a:ext uri="{9D8B030D-6E8A-4147-A177-3AD203B41FA5}">
                      <a16:colId xmlns:a16="http://schemas.microsoft.com/office/drawing/2014/main" val="20005"/>
                    </a:ext>
                  </a:extLst>
                </a:gridCol>
                <a:gridCol w="670896">
                  <a:extLst>
                    <a:ext uri="{9D8B030D-6E8A-4147-A177-3AD203B41FA5}">
                      <a16:colId xmlns:a16="http://schemas.microsoft.com/office/drawing/2014/main" val="20006"/>
                    </a:ext>
                  </a:extLst>
                </a:gridCol>
                <a:gridCol w="651728">
                  <a:extLst>
                    <a:ext uri="{9D8B030D-6E8A-4147-A177-3AD203B41FA5}">
                      <a16:colId xmlns:a16="http://schemas.microsoft.com/office/drawing/2014/main" val="20007"/>
                    </a:ext>
                  </a:extLst>
                </a:gridCol>
                <a:gridCol w="626170">
                  <a:extLst>
                    <a:ext uri="{9D8B030D-6E8A-4147-A177-3AD203B41FA5}">
                      <a16:colId xmlns:a16="http://schemas.microsoft.com/office/drawing/2014/main" val="20008"/>
                    </a:ext>
                  </a:extLst>
                </a:gridCol>
                <a:gridCol w="651728">
                  <a:extLst>
                    <a:ext uri="{9D8B030D-6E8A-4147-A177-3AD203B41FA5}">
                      <a16:colId xmlns:a16="http://schemas.microsoft.com/office/drawing/2014/main" val="20009"/>
                    </a:ext>
                  </a:extLst>
                </a:gridCol>
                <a:gridCol w="626170">
                  <a:extLst>
                    <a:ext uri="{9D8B030D-6E8A-4147-A177-3AD203B41FA5}">
                      <a16:colId xmlns:a16="http://schemas.microsoft.com/office/drawing/2014/main" val="20010"/>
                    </a:ext>
                  </a:extLst>
                </a:gridCol>
              </a:tblGrid>
              <a:tr h="170599">
                <a:tc rowSpan="3">
                  <a:txBody>
                    <a:bodyPr/>
                    <a:lstStyle/>
                    <a:p>
                      <a:pPr algn="ctr" fontAlgn="ctr"/>
                      <a:r>
                        <a:rPr lang="ru-RU" sz="700" b="1" i="0" u="none" strike="noStrike" dirty="0">
                          <a:solidFill>
                            <a:srgbClr val="000000"/>
                          </a:solidFill>
                          <a:effectLst/>
                          <a:latin typeface="+mn-lt"/>
                        </a:rPr>
                        <a:t>№</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4486" marR="4486" marT="4486"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10000"/>
                  </a:ext>
                </a:extLst>
              </a:tr>
              <a:tr h="216093">
                <a:tc vMerge="1">
                  <a:txBody>
                    <a:bodyPr/>
                    <a:lstStyle/>
                    <a:p>
                      <a:pPr algn="ctr" fontAlgn="ctr"/>
                      <a:endParaRPr lang="ru-RU" sz="700" b="1" i="0" u="none" strike="noStrike">
                        <a:solidFill>
                          <a:srgbClr val="000000"/>
                        </a:solidFill>
                        <a:effectLst/>
                        <a:latin typeface="Times New Roman"/>
                      </a:endParaRP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dirty="0"/>
                    </a:p>
                  </a:txBody>
                  <a:tcPr>
                    <a:lnT w="6350" cap="flat" cmpd="sng" algn="ctr">
                      <a:solidFill>
                        <a:srgbClr val="000000"/>
                      </a:solidFill>
                      <a:prstDash val="solid"/>
                      <a:round/>
                      <a:headEnd type="none" w="med" len="med"/>
                      <a:tailEnd type="none" w="med" len="med"/>
                    </a:lnT>
                  </a:tcPr>
                </a:tc>
                <a:tc rowSpan="2">
                  <a:txBody>
                    <a:bodyPr/>
                    <a:lstStyle/>
                    <a:p>
                      <a:pPr algn="ctr" fontAlgn="ctr"/>
                      <a:r>
                        <a:rPr lang="ru-RU" sz="700" b="1" i="0" u="none" strike="noStrike" dirty="0">
                          <a:solidFill>
                            <a:srgbClr val="000000"/>
                          </a:solidFill>
                          <a:effectLst/>
                          <a:latin typeface="+mn-lt"/>
                        </a:rPr>
                        <a:t>Всего</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rowSpan="2">
                  <a:txBody>
                    <a:bodyPr/>
                    <a:lstStyle/>
                    <a:p>
                      <a:pPr algn="ctr" fontAlgn="ctr"/>
                      <a:r>
                        <a:rPr lang="ru-RU" sz="700" b="1" i="0" u="none" strike="noStrike" dirty="0">
                          <a:solidFill>
                            <a:srgbClr val="000000"/>
                          </a:solidFill>
                          <a:effectLst/>
                          <a:latin typeface="+mn-lt"/>
                        </a:rPr>
                        <a:t>Всего</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rowSpan="2">
                  <a:txBody>
                    <a:bodyPr/>
                    <a:lstStyle/>
                    <a:p>
                      <a:pPr algn="ctr" fontAlgn="ctr"/>
                      <a:r>
                        <a:rPr lang="ru-RU" sz="700" b="1" i="0" u="none" strike="noStrike" dirty="0">
                          <a:solidFill>
                            <a:srgbClr val="000000"/>
                          </a:solidFill>
                          <a:effectLst/>
                          <a:latin typeface="+mn-lt"/>
                        </a:rPr>
                        <a:t>Всего</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1"/>
                  </a:ext>
                </a:extLst>
              </a:tr>
              <a:tr h="608471">
                <a:tc vMerge="1">
                  <a:txBody>
                    <a:bodyPr/>
                    <a:lstStyle/>
                    <a:p>
                      <a:pPr algn="ctr" fontAlgn="ctr"/>
                      <a:endParaRPr lang="ru-RU" sz="700" b="1" i="0" u="none" strike="noStrike">
                        <a:solidFill>
                          <a:srgbClr val="000000"/>
                        </a:solidFill>
                        <a:effectLst/>
                        <a:latin typeface="Times New Roman"/>
                      </a:endParaRP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dirty="0"/>
                    </a:p>
                  </a:txBody>
                  <a:tcPr/>
                </a:tc>
                <a:tc vMerge="1">
                  <a:txBody>
                    <a:bodyPr/>
                    <a:lstStyle/>
                    <a:p>
                      <a:endParaRPr lang="ru-RU" dirty="0"/>
                    </a:p>
                  </a:txBody>
                  <a:tcPr>
                    <a:lnT w="6350" cap="flat" cmpd="sng" algn="ctr">
                      <a:solidFill>
                        <a:srgbClr val="000000"/>
                      </a:solidFill>
                      <a:prstDash val="solid"/>
                      <a:round/>
                      <a:headEnd type="none" w="med" len="med"/>
                      <a:tailEnd type="none" w="med" len="med"/>
                    </a:lnT>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dirty="0"/>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dirty="0"/>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87660">
                <a:tc>
                  <a:txBody>
                    <a:bodyPr/>
                    <a:lstStyle/>
                    <a:p>
                      <a:pPr algn="ctr" fontAlgn="ctr"/>
                      <a:r>
                        <a:rPr lang="ru-RU" sz="700" b="1" i="0" u="none" strike="noStrike" dirty="0">
                          <a:solidFill>
                            <a:srgbClr val="000000"/>
                          </a:solidFill>
                          <a:effectLst/>
                          <a:latin typeface="+mn-lt"/>
                        </a:rPr>
                        <a:t>3.6.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"Совершенствование экстренной медицинской помощи"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100 425,1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14 991,9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85 433,2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106 688,1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13 888,5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92 799,6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685 955,7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363 454,7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322 501,0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2166">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закупки авиационных работ в целях оказания медицинской помощи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100 425,1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14 991,9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85 433,2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106 688,1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13 888,5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92 799,6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110 955,7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12 704,7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98 251,0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36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Создание современной инфраструктуры приемных отделений медицинских организаций с использованием модульных конструкций для оказания экстренной медицинской помощи больным с </a:t>
                      </a:r>
                      <a:r>
                        <a:rPr lang="ru-RU" sz="700" b="0" i="0" u="none" strike="noStrike" dirty="0" err="1">
                          <a:solidFill>
                            <a:srgbClr val="000000"/>
                          </a:solidFill>
                          <a:effectLst/>
                          <a:latin typeface="+mn-lt"/>
                        </a:rPr>
                        <a:t>жизнеугрожающими</a:t>
                      </a:r>
                      <a:r>
                        <a:rPr lang="ru-RU" sz="700" b="0" i="0" u="none" strike="noStrike" dirty="0">
                          <a:solidFill>
                            <a:srgbClr val="000000"/>
                          </a:solidFill>
                          <a:effectLst/>
                          <a:latin typeface="+mn-lt"/>
                        </a:rPr>
                        <a:t> состояниями, дооснащение и оснащение медицинскими изделиями приемных отделений медицинских организаций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575 000,0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350 750,0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224 250,0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29255">
                <a:tc>
                  <a:txBody>
                    <a:bodyPr/>
                    <a:lstStyle/>
                    <a:p>
                      <a:pPr algn="ctr" fontAlgn="ctr"/>
                      <a:r>
                        <a:rPr lang="ru-RU" sz="700" b="1" i="0" u="none" strike="noStrike" dirty="0">
                          <a:solidFill>
                            <a:srgbClr val="000000"/>
                          </a:solidFill>
                          <a:effectLst/>
                          <a:latin typeface="+mn-lt"/>
                        </a:rPr>
                        <a:t>3.7.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"Оптимальная для восстановления здоровья медицинская реабилитация"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83 152,4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60 701,2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22 451,2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56 494,1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37 851,0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18 643,1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231 398,2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141 152,9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90 245,3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216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оснащению (дооснащению и (или) переоснащению) медицинскими изделиями медицинских организаций, имеющих в своей структуре подразделения, оказывающие медицинскую помощь по медицинской реабилитации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83 152,4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60 701,2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22 451,2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56 494,1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37 851,0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18 643,1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231 398,2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141 152,9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90 245,3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60675">
                <a:tc>
                  <a:txBody>
                    <a:bodyPr/>
                    <a:lstStyle/>
                    <a:p>
                      <a:pPr algn="ctr" fontAlgn="ctr"/>
                      <a:r>
                        <a:rPr lang="ru-RU" sz="700" b="1" i="0" u="none" strike="noStrike" dirty="0">
                          <a:solidFill>
                            <a:srgbClr val="000000"/>
                          </a:solidFill>
                          <a:effectLst/>
                          <a:latin typeface="+mn-lt"/>
                        </a:rPr>
                        <a:t>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"Здоровье для каждого"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8 242,1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6 016,7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2 225,4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10 496,2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7 032,4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3 463,8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787,3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480,2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307,1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5589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a:solidFill>
                            <a:srgbClr val="000000"/>
                          </a:solidFill>
                          <a:effectLst/>
                          <a:latin typeface="+mn-lt"/>
                        </a:rPr>
                        <a:t>Софинансируемые расходы на организацию Центров здоровья для взрослых на базе отделений (кабинетов) медицинской профилактики в центральных районных и районных больницах, в том числе в удаленных населенных пунктах, а также оснащение (дооснащение) оборудованием для выявления и коррекции факторов риска развития хронических неинфекционных заболеваний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8 242,1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6 016,7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2 225,4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10 496,2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7 032,4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3 463,8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787,3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480,2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307,1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46685">
                <a:tc>
                  <a:txBody>
                    <a:bodyPr/>
                    <a:lstStyle/>
                    <a:p>
                      <a:pPr algn="ctr" fontAlgn="ctr"/>
                      <a:r>
                        <a:rPr lang="ru-RU" sz="700" b="1" i="0" u="none" strike="noStrike" dirty="0">
                          <a:solidFill>
                            <a:srgbClr val="000000"/>
                          </a:solidFill>
                          <a:effectLst/>
                          <a:latin typeface="+mn-lt"/>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ИНФРАСТРУКТУРА ДЛЯ ЖИЗНИ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19 082 834,8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13 930 469,2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5 152 365,6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23 023 911,0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15 426 020,3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7 597 890,7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24 482 143,4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14 934 107,4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9 548 036,0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240030">
                <a:tc>
                  <a:txBody>
                    <a:bodyPr/>
                    <a:lstStyle/>
                    <a:p>
                      <a:pPr algn="ctr" fontAlgn="ctr"/>
                      <a:r>
                        <a:rPr lang="ru-RU" sz="700" b="1" i="0" u="none" strike="noStrike" dirty="0">
                          <a:solidFill>
                            <a:srgbClr val="000000"/>
                          </a:solidFill>
                          <a:effectLst/>
                          <a:latin typeface="+mn-lt"/>
                        </a:rPr>
                        <a:t>4.1.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a:solidFill>
                            <a:srgbClr val="000000"/>
                          </a:solidFill>
                          <a:effectLst/>
                          <a:latin typeface="+mn-lt"/>
                        </a:rPr>
                        <a:t>Федеральный проект "Модернизация коммунальной инфраструктуры"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1 674 356,9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1 222 280,5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452 076,4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1 369 732,1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917 720,5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452 011,6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2 097 094,8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1 279 227,8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817 867,0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75285">
                <a:tc>
                  <a:txBody>
                    <a:bodyPr/>
                    <a:lstStyle/>
                    <a:p>
                      <a:pPr algn="ctr" fontAlgn="ctr"/>
                      <a:r>
                        <a:rPr lang="ru-RU" sz="700" b="1" i="0" u="none" strike="noStrike">
                          <a:solidFill>
                            <a:srgbClr val="000000"/>
                          </a:solidFill>
                          <a:effectLst/>
                          <a:latin typeface="+mn-lt"/>
                        </a:rPr>
                        <a:t>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err="1">
                          <a:solidFill>
                            <a:srgbClr val="000000"/>
                          </a:solidFill>
                          <a:effectLst/>
                          <a:latin typeface="+mn-lt"/>
                        </a:rPr>
                        <a:t>Софинансируемые</a:t>
                      </a:r>
                      <a:r>
                        <a:rPr lang="ru-RU" sz="700" b="1" i="0" u="none" strike="noStrike" dirty="0">
                          <a:solidFill>
                            <a:srgbClr val="000000"/>
                          </a:solidFill>
                          <a:effectLst/>
                          <a:latin typeface="+mn-lt"/>
                        </a:rPr>
                        <a:t> расходы на реализацию мероприятий по модернизации коммунальной инфраструктуры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1 674 356,9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1 222 280,5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452 076,4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1 369 732,1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917 720,5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452 011,6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2 097 094,8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1 279 227,8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817 867,0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62890">
                <a:tc>
                  <a:txBody>
                    <a:bodyPr/>
                    <a:lstStyle/>
                    <a:p>
                      <a:pPr algn="ctr" fontAlgn="ctr"/>
                      <a:r>
                        <a:rPr lang="ru-RU" sz="700" b="1" i="0" u="none" strike="noStrike">
                          <a:solidFill>
                            <a:srgbClr val="000000"/>
                          </a:solidFill>
                          <a:effectLst/>
                          <a:latin typeface="+mn-lt"/>
                        </a:rPr>
                        <a:t>4.3.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"Формирование комфортной городской среды"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1 744 921,2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1 273 792,4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471 128,8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1 051 246,6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704 335,2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346 911,4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1 063 034,1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648 450,8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414 583,3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0"/>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64229240"/>
              </p:ext>
            </p:extLst>
          </p:nvPr>
        </p:nvGraphicFramePr>
        <p:xfrm>
          <a:off x="514349" y="651741"/>
          <a:ext cx="8288973" cy="6135151"/>
        </p:xfrm>
        <a:graphic>
          <a:graphicData uri="http://schemas.openxmlformats.org/drawingml/2006/table">
            <a:tbl>
              <a:tblPr/>
              <a:tblGrid>
                <a:gridCol w="273130">
                  <a:extLst>
                    <a:ext uri="{9D8B030D-6E8A-4147-A177-3AD203B41FA5}">
                      <a16:colId xmlns:a16="http://schemas.microsoft.com/office/drawing/2014/main" val="20000"/>
                    </a:ext>
                  </a:extLst>
                </a:gridCol>
                <a:gridCol w="1978712">
                  <a:extLst>
                    <a:ext uri="{9D8B030D-6E8A-4147-A177-3AD203B41FA5}">
                      <a16:colId xmlns:a16="http://schemas.microsoft.com/office/drawing/2014/main" val="20001"/>
                    </a:ext>
                  </a:extLst>
                </a:gridCol>
                <a:gridCol w="733330">
                  <a:extLst>
                    <a:ext uri="{9D8B030D-6E8A-4147-A177-3AD203B41FA5}">
                      <a16:colId xmlns:a16="http://schemas.microsoft.com/office/drawing/2014/main" val="20002"/>
                    </a:ext>
                  </a:extLst>
                </a:gridCol>
                <a:gridCol w="633743">
                  <a:extLst>
                    <a:ext uri="{9D8B030D-6E8A-4147-A177-3AD203B41FA5}">
                      <a16:colId xmlns:a16="http://schemas.microsoft.com/office/drawing/2014/main" val="20003"/>
                    </a:ext>
                  </a:extLst>
                </a:gridCol>
                <a:gridCol w="760491">
                  <a:extLst>
                    <a:ext uri="{9D8B030D-6E8A-4147-A177-3AD203B41FA5}">
                      <a16:colId xmlns:a16="http://schemas.microsoft.com/office/drawing/2014/main" val="20004"/>
                    </a:ext>
                  </a:extLst>
                </a:gridCol>
                <a:gridCol w="692097">
                  <a:extLst>
                    <a:ext uri="{9D8B030D-6E8A-4147-A177-3AD203B41FA5}">
                      <a16:colId xmlns:a16="http://schemas.microsoft.com/office/drawing/2014/main" val="20005"/>
                    </a:ext>
                  </a:extLst>
                </a:gridCol>
                <a:gridCol w="668980">
                  <a:extLst>
                    <a:ext uri="{9D8B030D-6E8A-4147-A177-3AD203B41FA5}">
                      <a16:colId xmlns:a16="http://schemas.microsoft.com/office/drawing/2014/main" val="20006"/>
                    </a:ext>
                  </a:extLst>
                </a:gridCol>
                <a:gridCol w="649865">
                  <a:extLst>
                    <a:ext uri="{9D8B030D-6E8A-4147-A177-3AD203B41FA5}">
                      <a16:colId xmlns:a16="http://schemas.microsoft.com/office/drawing/2014/main" val="20007"/>
                    </a:ext>
                  </a:extLst>
                </a:gridCol>
                <a:gridCol w="624380">
                  <a:extLst>
                    <a:ext uri="{9D8B030D-6E8A-4147-A177-3AD203B41FA5}">
                      <a16:colId xmlns:a16="http://schemas.microsoft.com/office/drawing/2014/main" val="20008"/>
                    </a:ext>
                  </a:extLst>
                </a:gridCol>
                <a:gridCol w="649865">
                  <a:extLst>
                    <a:ext uri="{9D8B030D-6E8A-4147-A177-3AD203B41FA5}">
                      <a16:colId xmlns:a16="http://schemas.microsoft.com/office/drawing/2014/main" val="20009"/>
                    </a:ext>
                  </a:extLst>
                </a:gridCol>
                <a:gridCol w="624380">
                  <a:extLst>
                    <a:ext uri="{9D8B030D-6E8A-4147-A177-3AD203B41FA5}">
                      <a16:colId xmlns:a16="http://schemas.microsoft.com/office/drawing/2014/main" val="20010"/>
                    </a:ext>
                  </a:extLst>
                </a:gridCol>
              </a:tblGrid>
              <a:tr h="184643">
                <a:tc rowSpan="3">
                  <a:txBody>
                    <a:bodyPr/>
                    <a:lstStyle/>
                    <a:p>
                      <a:pPr algn="ctr" fontAlgn="ctr"/>
                      <a:r>
                        <a:rPr lang="ru-RU" sz="700" b="1" i="0" u="none" strike="noStrike" dirty="0">
                          <a:solidFill>
                            <a:srgbClr val="000000"/>
                          </a:solidFill>
                          <a:effectLst/>
                          <a:latin typeface="+mn-lt"/>
                        </a:rPr>
                        <a:t>№</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a:solidFill>
                            <a:srgbClr val="000000"/>
                          </a:solidFill>
                          <a:effectLst/>
                          <a:latin typeface="+mn-lt"/>
                        </a:rPr>
                        <a:t>Наименование национального                </a:t>
                      </a:r>
                      <a:br>
                        <a:rPr lang="ru-RU" sz="700" b="1" i="0" u="none" strike="noStrike">
                          <a:solidFill>
                            <a:srgbClr val="000000"/>
                          </a:solidFill>
                          <a:effectLst/>
                          <a:latin typeface="+mn-lt"/>
                        </a:rPr>
                      </a:br>
                      <a:r>
                        <a:rPr lang="ru-RU" sz="700" b="1" i="0" u="none" strike="noStrike">
                          <a:solidFill>
                            <a:srgbClr val="000000"/>
                          </a:solidFill>
                          <a:effectLst/>
                          <a:latin typeface="+mn-lt"/>
                        </a:rPr>
                        <a:t>(федерального) проекта/ </a:t>
                      </a:r>
                      <a:br>
                        <a:rPr lang="ru-RU" sz="700" b="1" i="0" u="none" strike="noStrike">
                          <a:solidFill>
                            <a:srgbClr val="000000"/>
                          </a:solidFill>
                          <a:effectLst/>
                          <a:latin typeface="+mn-lt"/>
                        </a:rPr>
                      </a:br>
                      <a:r>
                        <a:rPr lang="ru-RU" sz="700" b="1" i="0" u="none" strike="noStrike">
                          <a:solidFill>
                            <a:srgbClr val="000000"/>
                          </a:solidFill>
                          <a:effectLst/>
                          <a:latin typeface="+mn-lt"/>
                        </a:rPr>
                        <a:t>исполнители мероприятий</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4672" marR="4672" marT="4672"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33880">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672" marR="4672" marT="4672"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3520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47085">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создание комфортной городской среды в малых городах и исторических поселениях – победителях Всероссийского конкурса лучших проектов создания комфортной городской среды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650 069,0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474 550,3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175 518,7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70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программ формирования современной городской среды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1 094 852,2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799 242,1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295 610,1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1 051 246,6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704 335,2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346 911,4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1 063 034,1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648 450,8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414 583,3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8145464"/>
                  </a:ext>
                </a:extLst>
              </a:tr>
              <a:tr h="247085">
                <a:tc>
                  <a:txBody>
                    <a:bodyPr/>
                    <a:lstStyle/>
                    <a:p>
                      <a:pPr algn="ctr" fontAlgn="ctr"/>
                      <a:r>
                        <a:rPr lang="ru-RU" sz="700" b="1" i="0" u="none" strike="noStrike" dirty="0">
                          <a:solidFill>
                            <a:srgbClr val="000000"/>
                          </a:solidFill>
                          <a:effectLst/>
                          <a:latin typeface="+mn-lt"/>
                        </a:rPr>
                        <a:t>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«Региональная и местная дорожная сеть»</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15 537 812,7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11 342 603,2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4 195 209,5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20 206 887,5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13 538 614,6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6 668 272,9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20 921 743,7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12 762 263,6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8 159 480,1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23902"/>
                  </a:ext>
                </a:extLst>
              </a:tr>
              <a:tr h="2470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развитие и приведение в нормативное состояние автомобильных дорог регионального или межмуниципального, местного значения, включающих искусственные дорожные сооружения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15 537 812,7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11 342 603,2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4 195 209,5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20 206 887,5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13 538 614,6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6 668 272,9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20 921 743,7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12 762 263,6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8 159 480,1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415688"/>
                  </a:ext>
                </a:extLst>
              </a:tr>
              <a:tr h="237318">
                <a:tc>
                  <a:txBody>
                    <a:bodyPr/>
                    <a:lstStyle/>
                    <a:p>
                      <a:pPr algn="ctr" fontAlgn="ctr"/>
                      <a:r>
                        <a:rPr lang="ru-RU" sz="700" b="1" i="0" u="none" strike="noStrike" dirty="0">
                          <a:solidFill>
                            <a:srgbClr val="000000"/>
                          </a:solidFill>
                          <a:effectLst/>
                          <a:latin typeface="+mn-lt"/>
                        </a:rPr>
                        <a:t>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"Общесистемные меры развития дорожного хозяйства"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125 744,0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91 793,1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33 950,9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396 044,8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265 350,0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130 694,8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400 270,8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244 165,2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156 105,6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617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Внедрение интеллектуальных транспортных систем, предусматривающих автоматизацию процессов управления дорожным движением в городских агломерациях, включающих города с населением свыше 300 тысяч человек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125 744,0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91 793,1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33 950,9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396 044,8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265 350,0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130 694,8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400 270,8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244 165,2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156 105,6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53498">
                <a:tc>
                  <a:txBody>
                    <a:bodyPr/>
                    <a:lstStyle/>
                    <a:p>
                      <a:pPr algn="ctr" fontAlgn="ctr"/>
                      <a:r>
                        <a:rPr lang="ru-RU" sz="700" b="1" i="0" u="none" strike="noStrike" dirty="0">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ЭКОЛОГИЧЕСКОЕ БЛАГОПОЛУЧИЕ</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933 597,3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770 544,5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163 052,8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341 483,8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341 483,8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515 649,8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515 649,8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80010">
                <a:tc>
                  <a:txBody>
                    <a:bodyPr/>
                    <a:lstStyle/>
                    <a:p>
                      <a:pPr algn="ctr" fontAlgn="ctr"/>
                      <a:r>
                        <a:rPr lang="ru-RU" sz="700" b="1" i="0" u="none" strike="noStrike" dirty="0">
                          <a:solidFill>
                            <a:srgbClr val="000000"/>
                          </a:solidFill>
                          <a:effectLst/>
                          <a:latin typeface="+mn-lt"/>
                        </a:rPr>
                        <a:t>5.1.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"Вода России"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772 818,0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609 765,2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163 052,8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5387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проектов по ликвидации (рекультивации) объектов накопленного экологического вреда, представляющих угрозу реке Волге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603 898,7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440 845,9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163 052,8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775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Улучшение экологического состояния гидрографической сети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168 919,3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168 919,3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15170">
                <a:tc>
                  <a:txBody>
                    <a:bodyPr/>
                    <a:lstStyle/>
                    <a:p>
                      <a:pPr algn="ctr" fontAlgn="ctr"/>
                      <a:r>
                        <a:rPr lang="ru-RU" sz="700" b="1" i="0" u="none" strike="noStrike" dirty="0">
                          <a:solidFill>
                            <a:srgbClr val="000000"/>
                          </a:solidFill>
                          <a:effectLst/>
                          <a:latin typeface="+mn-lt"/>
                        </a:rPr>
                        <a:t>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"Сохранение лесов"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160 779,3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160 779,3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150 703,2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150 703,2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257 403,9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257 403,9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8090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Создание и развитие (модернизация) объектов лесного семеноводства и питомнических хозяйств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4 887,3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4 887,3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3 808,7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3 808,7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3 428,8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3 428,8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138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Реализация мероприятий по уходу за лесными культурами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58501">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a:solidFill>
                            <a:srgbClr val="000000"/>
                          </a:solidFill>
                          <a:effectLst/>
                          <a:latin typeface="+mn-lt"/>
                        </a:rPr>
                        <a:t>Проведение мероприятий по увеличению площади лесовосстановления на лесных участках, не переданных в аренду, в том числе вокруг городов и промышленных центров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127 451,4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127 451,4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115 114,6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115 114,6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167 535,7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167 535,7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Autofit/>
          </a:bodyPr>
          <a:lstStyle/>
          <a:p>
            <a:endParaRPr lang="ru-RU" sz="1400" dirty="0">
              <a:ea typeface="Calibri" panose="020F0502020204030204" pitchFamily="34" charset="0"/>
              <a:cs typeface="Times New Roman" panose="02020603050405020304" pitchFamily="18" charset="0"/>
            </a:endParaRPr>
          </a:p>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28120047"/>
              </p:ext>
            </p:extLst>
          </p:nvPr>
        </p:nvGraphicFramePr>
        <p:xfrm>
          <a:off x="514349" y="868663"/>
          <a:ext cx="8383976" cy="4988769"/>
        </p:xfrm>
        <a:graphic>
          <a:graphicData uri="http://schemas.openxmlformats.org/drawingml/2006/table">
            <a:tbl>
              <a:tblPr/>
              <a:tblGrid>
                <a:gridCol w="320633">
                  <a:extLst>
                    <a:ext uri="{9D8B030D-6E8A-4147-A177-3AD203B41FA5}">
                      <a16:colId xmlns:a16="http://schemas.microsoft.com/office/drawing/2014/main" val="20000"/>
                    </a:ext>
                  </a:extLst>
                </a:gridCol>
                <a:gridCol w="2334400">
                  <a:extLst>
                    <a:ext uri="{9D8B030D-6E8A-4147-A177-3AD203B41FA5}">
                      <a16:colId xmlns:a16="http://schemas.microsoft.com/office/drawing/2014/main" val="20001"/>
                    </a:ext>
                  </a:extLst>
                </a:gridCol>
                <a:gridCol w="579983">
                  <a:extLst>
                    <a:ext uri="{9D8B030D-6E8A-4147-A177-3AD203B41FA5}">
                      <a16:colId xmlns:a16="http://schemas.microsoft.com/office/drawing/2014/main" val="20002"/>
                    </a:ext>
                  </a:extLst>
                </a:gridCol>
                <a:gridCol w="637981">
                  <a:extLst>
                    <a:ext uri="{9D8B030D-6E8A-4147-A177-3AD203B41FA5}">
                      <a16:colId xmlns:a16="http://schemas.microsoft.com/office/drawing/2014/main" val="20003"/>
                    </a:ext>
                  </a:extLst>
                </a:gridCol>
                <a:gridCol w="676647">
                  <a:extLst>
                    <a:ext uri="{9D8B030D-6E8A-4147-A177-3AD203B41FA5}">
                      <a16:colId xmlns:a16="http://schemas.microsoft.com/office/drawing/2014/main" val="20004"/>
                    </a:ext>
                  </a:extLst>
                </a:gridCol>
                <a:gridCol w="579983">
                  <a:extLst>
                    <a:ext uri="{9D8B030D-6E8A-4147-A177-3AD203B41FA5}">
                      <a16:colId xmlns:a16="http://schemas.microsoft.com/office/drawing/2014/main" val="20005"/>
                    </a:ext>
                  </a:extLst>
                </a:gridCol>
                <a:gridCol w="676647">
                  <a:extLst>
                    <a:ext uri="{9D8B030D-6E8A-4147-A177-3AD203B41FA5}">
                      <a16:colId xmlns:a16="http://schemas.microsoft.com/office/drawing/2014/main" val="20006"/>
                    </a:ext>
                  </a:extLst>
                </a:gridCol>
                <a:gridCol w="657314">
                  <a:extLst>
                    <a:ext uri="{9D8B030D-6E8A-4147-A177-3AD203B41FA5}">
                      <a16:colId xmlns:a16="http://schemas.microsoft.com/office/drawing/2014/main" val="20007"/>
                    </a:ext>
                  </a:extLst>
                </a:gridCol>
                <a:gridCol w="631537">
                  <a:extLst>
                    <a:ext uri="{9D8B030D-6E8A-4147-A177-3AD203B41FA5}">
                      <a16:colId xmlns:a16="http://schemas.microsoft.com/office/drawing/2014/main" val="20008"/>
                    </a:ext>
                  </a:extLst>
                </a:gridCol>
                <a:gridCol w="657314">
                  <a:extLst>
                    <a:ext uri="{9D8B030D-6E8A-4147-A177-3AD203B41FA5}">
                      <a16:colId xmlns:a16="http://schemas.microsoft.com/office/drawing/2014/main" val="20009"/>
                    </a:ext>
                  </a:extLst>
                </a:gridCol>
                <a:gridCol w="631537">
                  <a:extLst>
                    <a:ext uri="{9D8B030D-6E8A-4147-A177-3AD203B41FA5}">
                      <a16:colId xmlns:a16="http://schemas.microsoft.com/office/drawing/2014/main" val="20010"/>
                    </a:ext>
                  </a:extLst>
                </a:gridCol>
              </a:tblGrid>
              <a:tr h="208418">
                <a:tc rowSpan="3">
                  <a:txBody>
                    <a:bodyPr/>
                    <a:lstStyle/>
                    <a:p>
                      <a:pPr algn="ctr" fontAlgn="ctr"/>
                      <a:r>
                        <a:rPr lang="ru-RU" sz="700" b="1" i="0" u="none" strike="noStrike" dirty="0">
                          <a:solidFill>
                            <a:srgbClr val="000000"/>
                          </a:solidFill>
                          <a:effectLst/>
                          <a:latin typeface="+mn-lt"/>
                        </a:rPr>
                        <a:t>№</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399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87722">
                <a:tc vMerge="1">
                  <a:txBody>
                    <a:bodyPr/>
                    <a:lstStyle/>
                    <a:p>
                      <a:endParaRPr lang="ru-RU"/>
                    </a:p>
                  </a:txBody>
                  <a:tcPr>
                    <a:lnT w="3175" cap="flat" cmpd="sng" algn="ctr">
                      <a:solidFill>
                        <a:schemeClr val="tx1"/>
                      </a:solidFill>
                      <a:prstDash val="solid"/>
                      <a:round/>
                      <a:headEnd type="none" w="med" len="med"/>
                      <a:tailEnd type="none" w="med" len="med"/>
                    </a:lnT>
                  </a:tcPr>
                </a:tc>
                <a:tc vMerge="1">
                  <a:txBody>
                    <a:bodyPr/>
                    <a:lstStyle/>
                    <a:p>
                      <a:endParaRPr lang="ru-RU"/>
                    </a:p>
                  </a:txBody>
                  <a:tcPr>
                    <a:lnT w="3175" cap="flat" cmpd="sng" algn="ctr">
                      <a:solidFill>
                        <a:schemeClr val="tx1"/>
                      </a:solidFill>
                      <a:prstDash val="solid"/>
                      <a:round/>
                      <a:headEnd type="none" w="med" len="med"/>
                      <a:tailEnd type="none" w="med" len="med"/>
                    </a:lnT>
                  </a:tcPr>
                </a:tc>
                <a:tc vMerge="1">
                  <a:txBody>
                    <a:bodyPr/>
                    <a:lstStyle/>
                    <a:p>
                      <a:endParaRPr lang="ru-RU"/>
                    </a:p>
                  </a:txBody>
                  <a:tcPr>
                    <a:lnT w="3175" cap="flat" cmpd="sng" algn="ctr">
                      <a:solidFill>
                        <a:schemeClr val="tx1"/>
                      </a:solidFill>
                      <a:prstDash val="solid"/>
                      <a:round/>
                      <a:headEnd type="none" w="med" len="med"/>
                      <a:tailEnd type="none" w="med" len="med"/>
                    </a:lnT>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98733">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Формирование запаса лесных семян для лесовосстановления на всех участках вырубленных и погибших лесных насаждений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2 197,6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2 197,6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1 530,0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1 530,0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5 600,3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5 600,3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873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Приобретение специализированной пожарной техники в целях оснащения учреждений органов государственной власти субъектов Российской Федерации для проведения комплекса мероприятий по охране лесов от пожаров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13 434,9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13 434,9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13 091,6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13 091,6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36 227,8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36 227,8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214458"/>
                  </a:ext>
                </a:extLst>
              </a:tr>
              <a:tr h="169235">
                <a:tc>
                  <a:txBody>
                    <a:bodyPr/>
                    <a:lstStyle/>
                    <a:p>
                      <a:pPr algn="ctr" fontAlgn="ctr"/>
                      <a:r>
                        <a:rPr lang="ru-RU" sz="700" b="1" i="0" u="none" strike="noStrike" dirty="0">
                          <a:solidFill>
                            <a:srgbClr val="000000"/>
                          </a:solidFill>
                          <a:effectLst/>
                          <a:latin typeface="+mn-lt"/>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a:solidFill>
                            <a:srgbClr val="000000"/>
                          </a:solidFill>
                          <a:effectLst/>
                          <a:latin typeface="+mn-lt"/>
                        </a:rPr>
                        <a:t>КАДРЫ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49 098,2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35 841,6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13 256,6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59 093,6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39 592,7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19 500,9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61 501,2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37 515,7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23 985,5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02870">
                <a:tc>
                  <a:txBody>
                    <a:bodyPr/>
                    <a:lstStyle/>
                    <a:p>
                      <a:pPr algn="ctr" fontAlgn="ctr"/>
                      <a:r>
                        <a:rPr lang="ru-RU" sz="700" b="1" i="0" u="none" strike="noStrike" dirty="0">
                          <a:solidFill>
                            <a:srgbClr val="000000"/>
                          </a:solidFill>
                          <a:effectLst/>
                          <a:latin typeface="+mn-lt"/>
                        </a:rPr>
                        <a:t>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"Образование для рынка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26 632,4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19 441,6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7 190,8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34 616,0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23 192,7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11 423,3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34 615,9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21 115,7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13 500,2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47363">
                <a:tc>
                  <a:txBody>
                    <a:bodyPr/>
                    <a:lstStyle/>
                    <a:p>
                      <a:pPr algn="l"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a:solidFill>
                            <a:srgbClr val="000000"/>
                          </a:solidFill>
                          <a:effectLst/>
                          <a:latin typeface="+mn-lt"/>
                        </a:rPr>
                        <a:t>Софинансируемые расходы на организацию профессионального обучения и дополнительного профессионального образования работников организаций оборонно-промышленного комплекса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26 632,4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19 441,6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7 190,8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34 616,0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23 192,7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11 423,3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34 615,9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21 115,7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13 500,2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8590">
                <a:tc>
                  <a:txBody>
                    <a:bodyPr/>
                    <a:lstStyle/>
                    <a:p>
                      <a:pPr algn="ctr" fontAlgn="ctr"/>
                      <a:r>
                        <a:rPr lang="ru-RU" sz="700" b="1" i="0" u="none" strike="noStrike" dirty="0">
                          <a:solidFill>
                            <a:srgbClr val="000000"/>
                          </a:solidFill>
                          <a:effectLst/>
                          <a:latin typeface="+mn-lt"/>
                        </a:rPr>
                        <a:t>6.2.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"Человек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22 465,8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6 065,8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24 477,6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8 077,6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26 885,3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10 485,3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82286">
                <a:tc>
                  <a:txBody>
                    <a:bodyPr/>
                    <a:lstStyle/>
                    <a:p>
                      <a:pPr algn="l"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организацию федеральных этапов Всероссийского конкурса профессионального мастерства "Лучший по профессии"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6 065,8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24 477,6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8 077,6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26 885,3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10 485,3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43788">
                <a:tc>
                  <a:txBody>
                    <a:bodyPr/>
                    <a:lstStyle/>
                    <a:p>
                      <a:pPr algn="ctr" fontAlgn="ctr"/>
                      <a:r>
                        <a:rPr lang="ru-RU" sz="700" b="1" i="0" u="none" strike="noStrike" dirty="0">
                          <a:solidFill>
                            <a:srgbClr val="000000"/>
                          </a:solidFill>
                          <a:effectLst/>
                          <a:latin typeface="+mn-lt"/>
                        </a:rPr>
                        <a:t>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ЭФФЕКТИВНАЯ И КОНКУРЕНТНАЯ ЭКОНОМИКА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499 149,7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364 379,2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134 770,5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1 072 617,5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718 653,7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353 963,8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513 760,5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313 393,9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200 366,6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9"/>
                  </a:ext>
                </a:extLst>
              </a:tr>
              <a:tr h="291785">
                <a:tc>
                  <a:txBody>
                    <a:bodyPr/>
                    <a:lstStyle/>
                    <a:p>
                      <a:pPr algn="ctr" fontAlgn="ctr"/>
                      <a:r>
                        <a:rPr lang="ru-RU" sz="700" b="1" i="0" u="none" strike="noStrike" dirty="0">
                          <a:solidFill>
                            <a:srgbClr val="000000"/>
                          </a:solidFill>
                          <a:effectLst/>
                          <a:latin typeface="+mn-lt"/>
                        </a:rPr>
                        <a:t>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"Малое и среднее предпринимательство и поддержка индивидуальной предпринимательской инициативы"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356 575,0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260 299,7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96 275,3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921 680,9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617 526,2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304 154,7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354 665,5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216 346,0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138 319,5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917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Государственная поддержка малого и среднего предпринимательства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356 575,0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260 299,7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96 275,3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921 680,9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617 526,2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304 154,7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354 665,5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216 346,0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138 319,5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34282">
                <a:tc>
                  <a:txBody>
                    <a:bodyPr/>
                    <a:lstStyle/>
                    <a:p>
                      <a:pPr algn="ctr" fontAlgn="ctr"/>
                      <a:r>
                        <a:rPr lang="ru-RU" sz="700" b="1" i="0" u="none" strike="noStrike" dirty="0">
                          <a:solidFill>
                            <a:srgbClr val="000000"/>
                          </a:solidFill>
                          <a:effectLst/>
                          <a:latin typeface="+mn-lt"/>
                        </a:rPr>
                        <a:t>7.2.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"Производительность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142 574,7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104 079,5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38 495,2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150 936,6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101 127,5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49 809,1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159 095,0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97 047,9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62 047,1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477441">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Государственная поддержка субъектов Российской Федерации в целях достижения результатов федерального проекта "Производительность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142 574,7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104 079,5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38 495,2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150 936,6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101 127,5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49 809,1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159 095,0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97 047,9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62 047,1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Autofit/>
          </a:bodyPr>
          <a:lstStyle/>
          <a:p>
            <a:endParaRPr lang="ru-RU" sz="1400" dirty="0">
              <a:ea typeface="Calibri" panose="020F0502020204030204" pitchFamily="34" charset="0"/>
              <a:cs typeface="Times New Roman" panose="02020603050405020304" pitchFamily="18" charset="0"/>
            </a:endParaRPr>
          </a:p>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2623646964"/>
              </p:ext>
            </p:extLst>
          </p:nvPr>
        </p:nvGraphicFramePr>
        <p:xfrm>
          <a:off x="582657" y="904876"/>
          <a:ext cx="8383976" cy="4422642"/>
        </p:xfrm>
        <a:graphic>
          <a:graphicData uri="http://schemas.openxmlformats.org/drawingml/2006/table">
            <a:tbl>
              <a:tblPr/>
              <a:tblGrid>
                <a:gridCol w="320633">
                  <a:extLst>
                    <a:ext uri="{9D8B030D-6E8A-4147-A177-3AD203B41FA5}">
                      <a16:colId xmlns:a16="http://schemas.microsoft.com/office/drawing/2014/main" val="20000"/>
                    </a:ext>
                  </a:extLst>
                </a:gridCol>
                <a:gridCol w="2334400">
                  <a:extLst>
                    <a:ext uri="{9D8B030D-6E8A-4147-A177-3AD203B41FA5}">
                      <a16:colId xmlns:a16="http://schemas.microsoft.com/office/drawing/2014/main" val="20001"/>
                    </a:ext>
                  </a:extLst>
                </a:gridCol>
                <a:gridCol w="579983">
                  <a:extLst>
                    <a:ext uri="{9D8B030D-6E8A-4147-A177-3AD203B41FA5}">
                      <a16:colId xmlns:a16="http://schemas.microsoft.com/office/drawing/2014/main" val="20002"/>
                    </a:ext>
                  </a:extLst>
                </a:gridCol>
                <a:gridCol w="637981">
                  <a:extLst>
                    <a:ext uri="{9D8B030D-6E8A-4147-A177-3AD203B41FA5}">
                      <a16:colId xmlns:a16="http://schemas.microsoft.com/office/drawing/2014/main" val="20003"/>
                    </a:ext>
                  </a:extLst>
                </a:gridCol>
                <a:gridCol w="676647">
                  <a:extLst>
                    <a:ext uri="{9D8B030D-6E8A-4147-A177-3AD203B41FA5}">
                      <a16:colId xmlns:a16="http://schemas.microsoft.com/office/drawing/2014/main" val="20004"/>
                    </a:ext>
                  </a:extLst>
                </a:gridCol>
                <a:gridCol w="579983">
                  <a:extLst>
                    <a:ext uri="{9D8B030D-6E8A-4147-A177-3AD203B41FA5}">
                      <a16:colId xmlns:a16="http://schemas.microsoft.com/office/drawing/2014/main" val="20005"/>
                    </a:ext>
                  </a:extLst>
                </a:gridCol>
                <a:gridCol w="676647">
                  <a:extLst>
                    <a:ext uri="{9D8B030D-6E8A-4147-A177-3AD203B41FA5}">
                      <a16:colId xmlns:a16="http://schemas.microsoft.com/office/drawing/2014/main" val="20006"/>
                    </a:ext>
                  </a:extLst>
                </a:gridCol>
                <a:gridCol w="657314">
                  <a:extLst>
                    <a:ext uri="{9D8B030D-6E8A-4147-A177-3AD203B41FA5}">
                      <a16:colId xmlns:a16="http://schemas.microsoft.com/office/drawing/2014/main" val="20007"/>
                    </a:ext>
                  </a:extLst>
                </a:gridCol>
                <a:gridCol w="631537">
                  <a:extLst>
                    <a:ext uri="{9D8B030D-6E8A-4147-A177-3AD203B41FA5}">
                      <a16:colId xmlns:a16="http://schemas.microsoft.com/office/drawing/2014/main" val="20008"/>
                    </a:ext>
                  </a:extLst>
                </a:gridCol>
                <a:gridCol w="657314">
                  <a:extLst>
                    <a:ext uri="{9D8B030D-6E8A-4147-A177-3AD203B41FA5}">
                      <a16:colId xmlns:a16="http://schemas.microsoft.com/office/drawing/2014/main" val="20009"/>
                    </a:ext>
                  </a:extLst>
                </a:gridCol>
                <a:gridCol w="631537">
                  <a:extLst>
                    <a:ext uri="{9D8B030D-6E8A-4147-A177-3AD203B41FA5}">
                      <a16:colId xmlns:a16="http://schemas.microsoft.com/office/drawing/2014/main" val="20010"/>
                    </a:ext>
                  </a:extLst>
                </a:gridCol>
              </a:tblGrid>
              <a:tr h="208418">
                <a:tc rowSpan="3">
                  <a:txBody>
                    <a:bodyPr/>
                    <a:lstStyle/>
                    <a:p>
                      <a:pPr algn="ctr" fontAlgn="ctr"/>
                      <a:r>
                        <a:rPr lang="ru-RU" sz="700" b="1" i="0" u="none" strike="noStrike" dirty="0">
                          <a:solidFill>
                            <a:srgbClr val="000000"/>
                          </a:solidFill>
                          <a:effectLst/>
                          <a:latin typeface="+mn-lt"/>
                        </a:rPr>
                        <a:t>№</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399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56920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4" b="1" i="0" u="none" strike="noStrike" dirty="0">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98733">
                <a:tc>
                  <a:txBody>
                    <a:bodyPr/>
                    <a:lstStyle/>
                    <a:p>
                      <a:pPr algn="ctr" fontAlgn="ctr"/>
                      <a:r>
                        <a:rPr lang="ru-RU" sz="700" b="1" i="0" u="none" strike="noStrike" dirty="0">
                          <a:solidFill>
                            <a:srgbClr val="000000"/>
                          </a:solidFill>
                          <a:effectLst/>
                          <a:latin typeface="+mn-lt"/>
                        </a:rPr>
                        <a:t>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ТЕХНОЛОГИЧЕСКОЕ ОБЕСПЕЧЕНИЕ ПРОДОВОЛЬСТВЕННОЙ БЕЗОПАСНОСТИ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2 798 836,1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2 043 150,2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755 685,9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317 002,4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212 391,5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104 610,9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628 628,0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383 463,0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245 165,0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298733">
                <a:tc>
                  <a:txBody>
                    <a:bodyPr/>
                    <a:lstStyle/>
                    <a:p>
                      <a:pPr algn="ctr" fontAlgn="ctr"/>
                      <a:r>
                        <a:rPr lang="ru-RU" sz="700" b="1" i="0" u="none" strike="noStrike" dirty="0">
                          <a:solidFill>
                            <a:srgbClr val="000000"/>
                          </a:solidFill>
                          <a:effectLst/>
                          <a:latin typeface="+mn-lt"/>
                        </a:rPr>
                        <a:t>8.1.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"Создание условий для развития научных разработок в селекции и генетике"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33 852,5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24 712,3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9 140,2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214458"/>
                  </a:ext>
                </a:extLst>
              </a:tr>
              <a:tr h="16923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a:solidFill>
                            <a:srgbClr val="000000"/>
                          </a:solidFill>
                          <a:effectLst/>
                          <a:latin typeface="+mn-lt"/>
                        </a:rPr>
                        <a:t>Возмещение части затрат, возникающих при реализации мероприятий по развитию геномной селекции в области племенного животноводства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33 852,5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24 712,3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9 140,2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2870">
                <a:tc>
                  <a:txBody>
                    <a:bodyPr/>
                    <a:lstStyle/>
                    <a:p>
                      <a:pPr algn="ctr" fontAlgn="ctr"/>
                      <a:r>
                        <a:rPr lang="ru-RU" sz="700" b="1" i="0" u="none" strike="noStrike" dirty="0">
                          <a:solidFill>
                            <a:srgbClr val="000000"/>
                          </a:solidFill>
                          <a:effectLst/>
                          <a:latin typeface="+mn-lt"/>
                        </a:rPr>
                        <a:t>8.2.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"Кадры в агропромышленном комплексе"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2 764 983,6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2 018 437,9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746 545,7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317 002,4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212 391,5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104 610,9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628 628,0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383 463,0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245 165,0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4736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содействию повышения кадровой обеспеченности предприятий агропромышленного комплекса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2 764 983,6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2 018 437,9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746 545,7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57 301,5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38 391,9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18 909,6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55 062,7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33 588,2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21 474,5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859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Реализация проектов развития образовательных организаций, реализующих образовательные программы среднего профессионального образования для подготовки кадров отрасли сельского хозяйства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259 700,9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173 999,6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85 701,3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573 565,3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349 874,8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223 690,5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2309">
                <a:tc>
                  <a:txBody>
                    <a:bodyPr/>
                    <a:lstStyle/>
                    <a:p>
                      <a:pPr algn="ctr" fontAlgn="ctr"/>
                      <a:r>
                        <a:rPr lang="ru-RU" sz="700" b="1" i="0" u="none" strike="noStrike" dirty="0">
                          <a:solidFill>
                            <a:srgbClr val="000000"/>
                          </a:solidFill>
                          <a:effectLst/>
                          <a:latin typeface="+mn-lt"/>
                        </a:rPr>
                        <a:t>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ТУРИЗМ И ГОСТЕПРИИМСТВО</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500 801,4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365 585,0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135 216,4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2 498 301,5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1 673 862,0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824 439,5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2 387 190,7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1 456 186,3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931 004,4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r h="184458">
                <a:tc>
                  <a:txBody>
                    <a:bodyPr/>
                    <a:lstStyle/>
                    <a:p>
                      <a:pPr algn="ctr" fontAlgn="ctr"/>
                      <a:r>
                        <a:rPr lang="ru-RU" sz="700" b="1" i="0" u="none" strike="noStrike" dirty="0">
                          <a:solidFill>
                            <a:srgbClr val="000000"/>
                          </a:solidFill>
                          <a:effectLst/>
                          <a:latin typeface="+mn-lt"/>
                        </a:rPr>
                        <a:t>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"Создание номерного фонда, инфраструктуры и новых точек притяжения"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500 801,4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365 585,0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135 216,4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2 498 301,5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1 673 862,0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824 439,5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2 387 190,7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1 456 186,3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931 004,4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917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Софинансируемые расходы в рамках единой субсидии на достижение показателей государственной программы Российской Федерации "Развитие туризма"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281 091,4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205 196,7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75 894,7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285 461,2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191 259,0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94 202,2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917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Поддержка субъектов Российской Федерации для создания инженерной и транспортной инфраструктуры в целях развития туристских кластеров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1 924 499,7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1 289 414,8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635 084,9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2 387 190,7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1 456 186,3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931 004,4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34282">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Софинансируемые расходы на создание модульных некапитальных средств размещения при реализации инвестиционных проектов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219 710,0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160 388,3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59 321,7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288 340,6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193 188,2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95 152,4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2890471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Autofit/>
          </a:bodyPr>
          <a:lstStyle/>
          <a:p>
            <a:endParaRPr lang="ru-RU" sz="1400" dirty="0">
              <a:ea typeface="Calibri" panose="020F0502020204030204" pitchFamily="34" charset="0"/>
              <a:cs typeface="Times New Roman" panose="02020603050405020304" pitchFamily="18" charset="0"/>
            </a:endParaRPr>
          </a:p>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(окончание)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299216458"/>
              </p:ext>
            </p:extLst>
          </p:nvPr>
        </p:nvGraphicFramePr>
        <p:xfrm>
          <a:off x="582657" y="895823"/>
          <a:ext cx="8383976" cy="3073450"/>
        </p:xfrm>
        <a:graphic>
          <a:graphicData uri="http://schemas.openxmlformats.org/drawingml/2006/table">
            <a:tbl>
              <a:tblPr/>
              <a:tblGrid>
                <a:gridCol w="320633">
                  <a:extLst>
                    <a:ext uri="{9D8B030D-6E8A-4147-A177-3AD203B41FA5}">
                      <a16:colId xmlns:a16="http://schemas.microsoft.com/office/drawing/2014/main" val="20000"/>
                    </a:ext>
                  </a:extLst>
                </a:gridCol>
                <a:gridCol w="2334400">
                  <a:extLst>
                    <a:ext uri="{9D8B030D-6E8A-4147-A177-3AD203B41FA5}">
                      <a16:colId xmlns:a16="http://schemas.microsoft.com/office/drawing/2014/main" val="20001"/>
                    </a:ext>
                  </a:extLst>
                </a:gridCol>
                <a:gridCol w="579983">
                  <a:extLst>
                    <a:ext uri="{9D8B030D-6E8A-4147-A177-3AD203B41FA5}">
                      <a16:colId xmlns:a16="http://schemas.microsoft.com/office/drawing/2014/main" val="20002"/>
                    </a:ext>
                  </a:extLst>
                </a:gridCol>
                <a:gridCol w="637981">
                  <a:extLst>
                    <a:ext uri="{9D8B030D-6E8A-4147-A177-3AD203B41FA5}">
                      <a16:colId xmlns:a16="http://schemas.microsoft.com/office/drawing/2014/main" val="20003"/>
                    </a:ext>
                  </a:extLst>
                </a:gridCol>
                <a:gridCol w="676647">
                  <a:extLst>
                    <a:ext uri="{9D8B030D-6E8A-4147-A177-3AD203B41FA5}">
                      <a16:colId xmlns:a16="http://schemas.microsoft.com/office/drawing/2014/main" val="20004"/>
                    </a:ext>
                  </a:extLst>
                </a:gridCol>
                <a:gridCol w="579983">
                  <a:extLst>
                    <a:ext uri="{9D8B030D-6E8A-4147-A177-3AD203B41FA5}">
                      <a16:colId xmlns:a16="http://schemas.microsoft.com/office/drawing/2014/main" val="20005"/>
                    </a:ext>
                  </a:extLst>
                </a:gridCol>
                <a:gridCol w="676647">
                  <a:extLst>
                    <a:ext uri="{9D8B030D-6E8A-4147-A177-3AD203B41FA5}">
                      <a16:colId xmlns:a16="http://schemas.microsoft.com/office/drawing/2014/main" val="20006"/>
                    </a:ext>
                  </a:extLst>
                </a:gridCol>
                <a:gridCol w="657314">
                  <a:extLst>
                    <a:ext uri="{9D8B030D-6E8A-4147-A177-3AD203B41FA5}">
                      <a16:colId xmlns:a16="http://schemas.microsoft.com/office/drawing/2014/main" val="20007"/>
                    </a:ext>
                  </a:extLst>
                </a:gridCol>
                <a:gridCol w="631537">
                  <a:extLst>
                    <a:ext uri="{9D8B030D-6E8A-4147-A177-3AD203B41FA5}">
                      <a16:colId xmlns:a16="http://schemas.microsoft.com/office/drawing/2014/main" val="20008"/>
                    </a:ext>
                  </a:extLst>
                </a:gridCol>
                <a:gridCol w="657314">
                  <a:extLst>
                    <a:ext uri="{9D8B030D-6E8A-4147-A177-3AD203B41FA5}">
                      <a16:colId xmlns:a16="http://schemas.microsoft.com/office/drawing/2014/main" val="20009"/>
                    </a:ext>
                  </a:extLst>
                </a:gridCol>
                <a:gridCol w="631537">
                  <a:extLst>
                    <a:ext uri="{9D8B030D-6E8A-4147-A177-3AD203B41FA5}">
                      <a16:colId xmlns:a16="http://schemas.microsoft.com/office/drawing/2014/main" val="20010"/>
                    </a:ext>
                  </a:extLst>
                </a:gridCol>
              </a:tblGrid>
              <a:tr h="208418">
                <a:tc rowSpan="3">
                  <a:txBody>
                    <a:bodyPr/>
                    <a:lstStyle/>
                    <a:p>
                      <a:pPr algn="ctr" fontAlgn="ctr"/>
                      <a:r>
                        <a:rPr lang="ru-RU" sz="700" b="1" i="0" u="none" strike="noStrike" dirty="0">
                          <a:solidFill>
                            <a:srgbClr val="000000"/>
                          </a:solidFill>
                          <a:effectLst/>
                          <a:latin typeface="+mn-lt"/>
                        </a:rPr>
                        <a:t>№</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399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74335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98733">
                <a:tc>
                  <a:txBody>
                    <a:bodyPr/>
                    <a:lstStyle/>
                    <a:p>
                      <a:pPr algn="ctr" fontAlgn="ctr"/>
                      <a:r>
                        <a:rPr lang="ru-RU" sz="700" b="1" i="0" u="none" strike="noStrike" dirty="0">
                          <a:solidFill>
                            <a:srgbClr val="000000"/>
                          </a:solidFill>
                          <a:effectLst/>
                          <a:latin typeface="+mn-lt"/>
                        </a:rPr>
                        <a:t>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ЭКОНОМИКА ДАННЫХ И ЦИФРОВАЯ ТРАНСФОРМАЦИЯ ГОСУДАРСТВА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80 336,4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58 645,5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21 690,9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274 138,7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183 672,9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90 465,8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208 972,1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127 473,0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81 499,1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102912">
                <a:tc>
                  <a:txBody>
                    <a:bodyPr/>
                    <a:lstStyle/>
                    <a:p>
                      <a:pPr algn="ctr" fontAlgn="ctr"/>
                      <a:r>
                        <a:rPr lang="ru-RU" sz="700" b="1" i="0" u="none" strike="noStrike" dirty="0">
                          <a:solidFill>
                            <a:srgbClr val="000000"/>
                          </a:solidFill>
                          <a:effectLst/>
                          <a:latin typeface="+mn-lt"/>
                        </a:rPr>
                        <a:t>10.1.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Цифровые платформы в отраслях социальной сферы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80 336,4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58 645,5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21 690,9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274 138,7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183 672,9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90 465,8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208 972,1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127 473,0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81 499,1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214458"/>
                  </a:ext>
                </a:extLst>
              </a:tr>
              <a:tr h="16923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a:solidFill>
                            <a:srgbClr val="000000"/>
                          </a:solidFill>
                          <a:effectLst/>
                          <a:latin typeface="+mn-lt"/>
                        </a:rPr>
                        <a:t>Обеспечение образовательных организаций планшетными компьютерами для работы учителей с электронными журналами и электронным образовательным контентом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80 336,4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58 645,5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21 690,9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274 138,7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183 672,9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90 465,8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208 972,1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127 473,0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81 499,1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2870">
                <a:tc>
                  <a:txBody>
                    <a:bodyPr/>
                    <a:lstStyle/>
                    <a:p>
                      <a:pPr algn="ctr" fontAlgn="ctr"/>
                      <a:r>
                        <a:rPr lang="ru-RU" sz="700" b="1" i="0" u="none" strike="noStrike" dirty="0">
                          <a:solidFill>
                            <a:srgbClr val="000000"/>
                          </a:solidFill>
                          <a:effectLst/>
                          <a:latin typeface="+mn-lt"/>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БЕСПИЛОТНЫЕ АВИАЦИОННЫЕ СИСТЕМЫ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2 019 216,2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1 474 027,8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545 188,4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347363">
                <a:tc>
                  <a:txBody>
                    <a:bodyPr/>
                    <a:lstStyle/>
                    <a:p>
                      <a:pPr algn="ctr" fontAlgn="t"/>
                      <a:r>
                        <a:rPr lang="ru-RU" sz="700" b="1" i="0" u="none" strike="noStrike" dirty="0">
                          <a:solidFill>
                            <a:srgbClr val="000000"/>
                          </a:solidFill>
                          <a:effectLst/>
                          <a:latin typeface="+mn-lt"/>
                        </a:rPr>
                        <a:t>11.2.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«Разработка, стандартизация и серийное производство беспилотных авиационных систем и их комплектующих»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2 019 216,2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1 474 027,8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545 188,4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8590">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Софинансируемые расходы на создание сети научно-производственных центров испытаний и компетенций в области развития технологий беспилотных авиационных систем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2 019 216,2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1 474 027,8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545 188,4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54403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451401" y="237749"/>
            <a:ext cx="8452121" cy="662919"/>
          </a:xfrm>
        </p:spPr>
        <p:txBody>
          <a:bodyPr>
            <a:noAutofit/>
          </a:bodyPr>
          <a:lstStyle/>
          <a:p>
            <a:pPr>
              <a:spcBef>
                <a:spcPts val="0"/>
              </a:spcBef>
            </a:pPr>
            <a:r>
              <a:rPr lang="ru-RU" sz="1500" dirty="0"/>
              <a:t>Основные направления налоговой политики Республики Татарстан </a:t>
            </a:r>
          </a:p>
          <a:p>
            <a:pPr>
              <a:spcBef>
                <a:spcPts val="0"/>
              </a:spcBef>
            </a:pPr>
            <a:r>
              <a:rPr lang="ru-RU" sz="1500" dirty="0"/>
              <a:t>на 2026 год и на плановый период 2027 и 2028 годов</a:t>
            </a:r>
          </a:p>
          <a:p>
            <a:endParaRPr lang="ru-RU" sz="1500" dirty="0"/>
          </a:p>
        </p:txBody>
      </p:sp>
      <p:sp>
        <p:nvSpPr>
          <p:cNvPr id="4" name="Скругленный прямоугольник 3"/>
          <p:cNvSpPr/>
          <p:nvPr/>
        </p:nvSpPr>
        <p:spPr>
          <a:xfrm>
            <a:off x="457708" y="958965"/>
            <a:ext cx="8445814" cy="783193"/>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just"/>
            <a:r>
              <a:rPr lang="ru-RU" sz="1000" dirty="0">
                <a:solidFill>
                  <a:schemeClr val="tx1"/>
                </a:solidFill>
                <a:latin typeface="Arial Narrow" panose="020B0606020202030204" pitchFamily="34" charset="0"/>
              </a:rPr>
              <a:t>С 2026 года Федеральным законом от 28 ноября 2025 года №425-ФЗ  «О внесении изменений в части первую и вторую Налогового кодекса Российской Федерации, отдельные законодательные акты Российской Федерации и признании утратившими силу законодательных актов (отдельных положений законодательных актов) Российской Федерации» внесены существенные изменения  в налоговое законодательство в части упрощенной системы налогообложения, патентной системы налогообложения, налога на игорный бизнес и имущественных налогов физических лиц.</a:t>
            </a:r>
          </a:p>
        </p:txBody>
      </p:sp>
      <p:sp>
        <p:nvSpPr>
          <p:cNvPr id="10" name="Скругленный прямоугольник 9"/>
          <p:cNvSpPr/>
          <p:nvPr/>
        </p:nvSpPr>
        <p:spPr>
          <a:xfrm>
            <a:off x="489231" y="1830479"/>
            <a:ext cx="8442926" cy="953453"/>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lvl="0" algn="just"/>
            <a:r>
              <a:rPr lang="ru-RU" sz="1000" dirty="0">
                <a:solidFill>
                  <a:schemeClr val="tx1"/>
                </a:solidFill>
                <a:latin typeface="Arial Narrow" panose="020B0606020202030204" pitchFamily="34" charset="0"/>
              </a:rPr>
              <a:t>Для привлечения инвестиций в экономику республики продолжат действовать пониженные ставки по налогу на прибыль, налогу на имущество, транспортному налогу для организаций-резидентов особых экономических зон, созданных на территории Елабужского, Верхнеуслонского, Лаишевского, Заинского  муниципальных районов Республики Татарстан, для резидентов территорий опережающего развития, для организаций-участников специальных инвестиционных контрактов, субъектов инвестиционной деятельности. В 2026 году сохранят свое действие налоговые льготы по УСН, установленные законодательством Республики Татарстан, в отношении субъектов малого предпринимательства, осуществляющих деятельность в сфере IT технологий.</a:t>
            </a:r>
          </a:p>
        </p:txBody>
      </p:sp>
      <p:sp>
        <p:nvSpPr>
          <p:cNvPr id="15" name="Скругленный прямоугольник 13">
            <a:extLst>
              <a:ext uri="{FF2B5EF4-FFF2-40B4-BE49-F238E27FC236}">
                <a16:creationId xmlns:a16="http://schemas.microsoft.com/office/drawing/2014/main" id="{CED4465E-D8D0-45E3-8A14-484EE2B2EAB7}"/>
              </a:ext>
            </a:extLst>
          </p:cNvPr>
          <p:cNvSpPr/>
          <p:nvPr/>
        </p:nvSpPr>
        <p:spPr>
          <a:xfrm>
            <a:off x="481586" y="2900347"/>
            <a:ext cx="8458217" cy="459700"/>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lvl="0" algn="just">
              <a:defRPr/>
            </a:pPr>
            <a:r>
              <a:rPr lang="ru-RU" sz="1000" dirty="0">
                <a:solidFill>
                  <a:schemeClr val="tx1"/>
                </a:solidFill>
                <a:latin typeface="Arial Narrow" panose="020B0606020202030204" pitchFamily="34" charset="0"/>
              </a:rPr>
              <a:t>До 1 января 2027 года продлено действие пониженных налоговых ставок по упрощенной системе налогообложения «доходы минус расходы» для обрабатывающих производств, производство и распределение электроэнергии, газа и воды, строительства</a:t>
            </a:r>
            <a:endParaRPr lang="ru-RU" sz="1000" kern="0" dirty="0">
              <a:solidFill>
                <a:schemeClr val="tx1"/>
              </a:solidFill>
              <a:latin typeface="Arial Narrow" panose="020B0606020202030204" pitchFamily="34" charset="0"/>
            </a:endParaRPr>
          </a:p>
        </p:txBody>
      </p:sp>
      <p:sp>
        <p:nvSpPr>
          <p:cNvPr id="16" name="Скругленный прямоугольник 13">
            <a:extLst>
              <a:ext uri="{FF2B5EF4-FFF2-40B4-BE49-F238E27FC236}">
                <a16:creationId xmlns:a16="http://schemas.microsoft.com/office/drawing/2014/main" id="{D5B8F589-D384-42D3-90F5-AE04106C3749}"/>
              </a:ext>
            </a:extLst>
          </p:cNvPr>
          <p:cNvSpPr/>
          <p:nvPr/>
        </p:nvSpPr>
        <p:spPr>
          <a:xfrm>
            <a:off x="481586" y="3514421"/>
            <a:ext cx="8462316" cy="953453"/>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just"/>
            <a:r>
              <a:rPr lang="ru-RU" sz="1000" dirty="0">
                <a:solidFill>
                  <a:schemeClr val="tx1"/>
                </a:solidFill>
                <a:latin typeface="Arial Narrow" panose="020B0606020202030204" pitchFamily="34" charset="0"/>
              </a:rPr>
              <a:t>По налогу на имущество организаций с 1 января 2026 года на федеральном уровне установлена льгота в отношении имущества, предоставленного в безвозмездное пользование для размещения участков исправительных центров уголовно-исполнительной системы. </a:t>
            </a:r>
          </a:p>
          <a:p>
            <a:pPr algn="just"/>
            <a:r>
              <a:rPr lang="ru-RU" sz="1000" dirty="0">
                <a:solidFill>
                  <a:schemeClr val="tx1"/>
                </a:solidFill>
                <a:latin typeface="Arial Narrow" panose="020B0606020202030204" pitchFamily="34" charset="0"/>
              </a:rPr>
              <a:t>До 01.01.2027 продлены  социальные налоговые льготы в отношении садоводческих или огороднических некоммерческих товариществ, а также объектов социально-культурной сферы, используемых для нужд здравоохранения, физической культуры и спорта.</a:t>
            </a:r>
          </a:p>
          <a:p>
            <a:pPr algn="just"/>
            <a:r>
              <a:rPr lang="ru-RU" sz="1000" dirty="0">
                <a:solidFill>
                  <a:schemeClr val="tx1"/>
                </a:solidFill>
                <a:latin typeface="Arial Narrow" panose="020B0606020202030204" pitchFamily="34" charset="0"/>
              </a:rPr>
              <a:t>Установлена налоговая льгота (0,1% до 01.01.2029; 1,1% до 01.01.2032) в отношении управляющих компаний особых экономических зон технико-внедренческого типа.</a:t>
            </a:r>
          </a:p>
        </p:txBody>
      </p:sp>
      <p:sp>
        <p:nvSpPr>
          <p:cNvPr id="17" name="Скругленный прямоугольник 4">
            <a:extLst>
              <a:ext uri="{FF2B5EF4-FFF2-40B4-BE49-F238E27FC236}">
                <a16:creationId xmlns:a16="http://schemas.microsoft.com/office/drawing/2014/main" id="{72C7C6D7-E37C-44FB-9E3E-8CD1AEF17BCC}"/>
              </a:ext>
            </a:extLst>
          </p:cNvPr>
          <p:cNvSpPr/>
          <p:nvPr/>
        </p:nvSpPr>
        <p:spPr>
          <a:xfrm>
            <a:off x="487291" y="4628460"/>
            <a:ext cx="8479171" cy="612934"/>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just">
              <a:defRPr/>
            </a:pPr>
            <a:r>
              <a:rPr lang="ru-RU" sz="1000" dirty="0">
                <a:solidFill>
                  <a:schemeClr val="tx1"/>
                </a:solidFill>
                <a:latin typeface="Arial Narrow" panose="020B0606020202030204" pitchFamily="34" charset="0"/>
              </a:rPr>
              <a:t>В 2026 году продолжает действовать на территории  г.Казани, </a:t>
            </a:r>
            <a:r>
              <a:rPr lang="ru-RU" sz="1000" dirty="0" err="1">
                <a:solidFill>
                  <a:schemeClr val="tx1"/>
                </a:solidFill>
                <a:latin typeface="Arial Narrow" panose="020B0606020202030204" pitchFamily="34" charset="0"/>
              </a:rPr>
              <a:t>г.Зеленодольска</a:t>
            </a:r>
            <a:r>
              <a:rPr lang="ru-RU" sz="1000" dirty="0">
                <a:solidFill>
                  <a:schemeClr val="tx1"/>
                </a:solidFill>
                <a:latin typeface="Arial Narrow" panose="020B0606020202030204" pitchFamily="34" charset="0"/>
              </a:rPr>
              <a:t> и 4 поселений Зеленодольского района, </a:t>
            </a:r>
            <a:r>
              <a:rPr lang="ru-RU" sz="1000" dirty="0" err="1">
                <a:solidFill>
                  <a:schemeClr val="tx1"/>
                </a:solidFill>
                <a:latin typeface="Arial Narrow" panose="020B0606020202030204" pitchFamily="34" charset="0"/>
              </a:rPr>
              <a:t>г.Болгар</a:t>
            </a:r>
            <a:r>
              <a:rPr lang="ru-RU" sz="1000" dirty="0">
                <a:solidFill>
                  <a:schemeClr val="tx1"/>
                </a:solidFill>
                <a:latin typeface="Arial Narrow" panose="020B0606020202030204" pitchFamily="34" charset="0"/>
              </a:rPr>
              <a:t> и 3 поселений Спасского района, 7 поселений Верхнеуслонского района туристический налог. Увеличилась ставка налога, в 2026 году она составляет 2 % от стоимости оказанных услуг по временному размещению (в 2025 году  действовала ставка  1%)</a:t>
            </a:r>
          </a:p>
        </p:txBody>
      </p:sp>
    </p:spTree>
    <p:extLst>
      <p:ext uri="{BB962C8B-B14F-4D97-AF65-F5344CB8AC3E}">
        <p14:creationId xmlns:p14="http://schemas.microsoft.com/office/powerpoint/2010/main" val="42668405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25837" y="3618663"/>
            <a:ext cx="8315011" cy="324384"/>
          </a:xfrm>
          <a:prstGeom prst="rect">
            <a:avLst/>
          </a:prstGeom>
        </p:spPr>
        <p:txBody>
          <a:bodyPr wrap="square">
            <a:spAutoFit/>
          </a:bodyPr>
          <a:lstStyle/>
          <a:p>
            <a:pPr algn="ctr">
              <a:lnSpc>
                <a:spcPct val="115000"/>
              </a:lnSpc>
              <a:spcAft>
                <a:spcPts val="10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Текст 2"/>
          <p:cNvSpPr>
            <a:spLocks noGrp="1"/>
          </p:cNvSpPr>
          <p:nvPr>
            <p:ph type="body" sz="quarter" idx="14"/>
          </p:nvPr>
        </p:nvSpPr>
        <p:spPr>
          <a:xfrm>
            <a:off x="822574" y="180974"/>
            <a:ext cx="8088112" cy="428626"/>
          </a:xfrm>
        </p:spPr>
        <p:txBody>
          <a:bodyPr>
            <a:normAutofit/>
          </a:bodyPr>
          <a:lstStyle/>
          <a:p>
            <a:r>
              <a:rPr lang="ru-RU" sz="1800" dirty="0"/>
              <a:t>Финансовая поддержка местных бюджетов в 2026 году</a:t>
            </a:r>
          </a:p>
        </p:txBody>
      </p:sp>
      <p:sp>
        <p:nvSpPr>
          <p:cNvPr id="12" name="TextBox 11"/>
          <p:cNvSpPr txBox="1"/>
          <p:nvPr/>
        </p:nvSpPr>
        <p:spPr>
          <a:xfrm>
            <a:off x="7866125" y="456458"/>
            <a:ext cx="1090042" cy="276999"/>
          </a:xfrm>
          <a:prstGeom prst="rect">
            <a:avLst/>
          </a:prstGeom>
          <a:noFill/>
        </p:spPr>
        <p:txBody>
          <a:bodyPr wrap="none" rtlCol="0">
            <a:spAutoFit/>
          </a:bodyPr>
          <a:lstStyle/>
          <a:p>
            <a:r>
              <a:rPr lang="ru-RU" sz="1200" i="1" u="sng" dirty="0"/>
              <a:t>тыс. рублей</a:t>
            </a:r>
          </a:p>
        </p:txBody>
      </p:sp>
      <p:graphicFrame>
        <p:nvGraphicFramePr>
          <p:cNvPr id="14" name="Таблица 13"/>
          <p:cNvGraphicFramePr>
            <a:graphicFrameLocks noGrp="1"/>
          </p:cNvGraphicFramePr>
          <p:nvPr>
            <p:extLst>
              <p:ext uri="{D42A27DB-BD31-4B8C-83A1-F6EECF244321}">
                <p14:modId xmlns:p14="http://schemas.microsoft.com/office/powerpoint/2010/main" val="2223051248"/>
              </p:ext>
            </p:extLst>
          </p:nvPr>
        </p:nvGraphicFramePr>
        <p:xfrm>
          <a:off x="577956" y="718936"/>
          <a:ext cx="8241323" cy="2943624"/>
        </p:xfrm>
        <a:graphic>
          <a:graphicData uri="http://schemas.openxmlformats.org/drawingml/2006/table">
            <a:tbl>
              <a:tblPr>
                <a:tableStyleId>{5940675A-B579-460E-94D1-54222C63F5DA}</a:tableStyleId>
              </a:tblPr>
              <a:tblGrid>
                <a:gridCol w="6090627">
                  <a:extLst>
                    <a:ext uri="{9D8B030D-6E8A-4147-A177-3AD203B41FA5}">
                      <a16:colId xmlns:a16="http://schemas.microsoft.com/office/drawing/2014/main" val="20000"/>
                    </a:ext>
                  </a:extLst>
                </a:gridCol>
                <a:gridCol w="2150696">
                  <a:extLst>
                    <a:ext uri="{9D8B030D-6E8A-4147-A177-3AD203B41FA5}">
                      <a16:colId xmlns:a16="http://schemas.microsoft.com/office/drawing/2014/main" val="20001"/>
                    </a:ext>
                  </a:extLst>
                </a:gridCol>
              </a:tblGrid>
              <a:tr h="438118">
                <a:tc>
                  <a:txBody>
                    <a:bodyPr/>
                    <a:lstStyle/>
                    <a:p>
                      <a:pPr algn="l" fontAlgn="b"/>
                      <a:r>
                        <a:rPr lang="ru-RU" sz="1600" b="1" i="1" u="none" strike="noStrike" dirty="0">
                          <a:effectLst/>
                          <a:latin typeface="+mn-lt"/>
                        </a:rPr>
                        <a:t>Межбюджетные трансферты муниципальным образованиям, в том</a:t>
                      </a:r>
                      <a:r>
                        <a:rPr lang="ru-RU" sz="1600" b="1" i="1" u="none" strike="noStrike" baseline="0" dirty="0">
                          <a:effectLst/>
                          <a:latin typeface="+mn-lt"/>
                        </a:rPr>
                        <a:t> числе:</a:t>
                      </a:r>
                      <a:endParaRPr lang="ru-RU" sz="1600" b="1" i="1"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600" b="1" i="1" u="none" strike="noStrike" dirty="0">
                          <a:effectLst/>
                          <a:latin typeface="+mn-lt"/>
                        </a:rPr>
                        <a:t>128 012 809,9</a:t>
                      </a:r>
                      <a:endParaRPr lang="ru-RU" sz="1600" b="1" i="1"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395911">
                <a:tc>
                  <a:txBody>
                    <a:bodyPr/>
                    <a:lstStyle/>
                    <a:p>
                      <a:pPr algn="l" fontAlgn="b"/>
                      <a:r>
                        <a:rPr lang="ru-RU" sz="1600" u="none" strike="noStrike" dirty="0">
                          <a:effectLst/>
                          <a:latin typeface="+mn-lt"/>
                        </a:rPr>
                        <a:t>Дотации, из них</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u="none" strike="noStrike" dirty="0">
                          <a:effectLst/>
                          <a:latin typeface="+mn-lt"/>
                        </a:rPr>
                        <a:t>37 846 441,8</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82652">
                <a:tc>
                  <a:txBody>
                    <a:bodyPr/>
                    <a:lstStyle/>
                    <a:p>
                      <a:pPr algn="l" fontAlgn="b"/>
                      <a:r>
                        <a:rPr lang="ru-RU" sz="1600" i="1" u="none" strike="noStrike" dirty="0">
                          <a:effectLst/>
                          <a:latin typeface="+mn-lt"/>
                        </a:rPr>
                        <a:t> - Дотации на выравнивание бюджетной обеспеченности муниципальных районов (городских округов)</a:t>
                      </a:r>
                      <a:endParaRPr lang="ru-RU" sz="1600" b="0" i="1"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1600" b="0" i="1" u="none" strike="noStrike" dirty="0">
                          <a:solidFill>
                            <a:srgbClr val="000000"/>
                          </a:solidFill>
                          <a:effectLst/>
                          <a:latin typeface="+mn-lt"/>
                          <a:cs typeface="Arial" panose="020B0604020202020204" pitchFamily="34" charset="0"/>
                        </a:rPr>
                        <a:t>2 459 560,2</a:t>
                      </a: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5911">
                <a:tc>
                  <a:txBody>
                    <a:bodyPr/>
                    <a:lstStyle/>
                    <a:p>
                      <a:pPr algn="l" fontAlgn="b"/>
                      <a:r>
                        <a:rPr lang="ru-RU" sz="1600" i="1" u="none" strike="noStrike" dirty="0">
                          <a:effectLst/>
                          <a:latin typeface="+mn-lt"/>
                        </a:rPr>
                        <a:t> - Дотация по дополнительному нормативу НДФЛ </a:t>
                      </a:r>
                      <a:endParaRPr lang="ru-RU" sz="1600" b="0" i="1"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1600" b="0" i="1" u="none" strike="noStrike" dirty="0">
                          <a:solidFill>
                            <a:srgbClr val="000000"/>
                          </a:solidFill>
                          <a:effectLst/>
                          <a:latin typeface="+mn-lt"/>
                          <a:cs typeface="Arial" panose="020B0604020202020204" pitchFamily="34" charset="0"/>
                        </a:rPr>
                        <a:t>35</a:t>
                      </a:r>
                      <a:r>
                        <a:rPr lang="ru-RU" sz="1600" b="0" i="1" u="none" strike="noStrike" baseline="0" dirty="0">
                          <a:solidFill>
                            <a:srgbClr val="000000"/>
                          </a:solidFill>
                          <a:effectLst/>
                          <a:latin typeface="+mn-lt"/>
                          <a:cs typeface="Arial" panose="020B0604020202020204" pitchFamily="34" charset="0"/>
                        </a:rPr>
                        <a:t> 386 881,6</a:t>
                      </a:r>
                      <a:endParaRPr lang="ru-RU" sz="1600" b="0" i="1"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0691">
                <a:tc>
                  <a:txBody>
                    <a:bodyPr/>
                    <a:lstStyle/>
                    <a:p>
                      <a:pPr algn="l" fontAlgn="b"/>
                      <a:r>
                        <a:rPr lang="ru-RU" sz="1600" u="none" strike="noStrike" dirty="0">
                          <a:effectLst/>
                          <a:latin typeface="+mn-lt"/>
                        </a:rPr>
                        <a:t>Субсидии</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b="0" i="0" u="none" strike="noStrike" baseline="0" dirty="0">
                          <a:solidFill>
                            <a:schemeClr val="tx1"/>
                          </a:solidFill>
                          <a:effectLst/>
                          <a:latin typeface="+mn-lt"/>
                          <a:cs typeface="+mn-cs"/>
                        </a:rPr>
                        <a:t>30 874 265,8</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95911">
                <a:tc>
                  <a:txBody>
                    <a:bodyPr/>
                    <a:lstStyle/>
                    <a:p>
                      <a:pPr algn="l" fontAlgn="b"/>
                      <a:r>
                        <a:rPr lang="ru-RU" sz="1600" u="none" strike="noStrike" dirty="0">
                          <a:effectLst/>
                          <a:latin typeface="+mn-lt"/>
                        </a:rPr>
                        <a:t>Субвенции</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b="0" i="0" u="none" strike="noStrike" dirty="0">
                          <a:solidFill>
                            <a:schemeClr val="tx1"/>
                          </a:solidFill>
                          <a:effectLst/>
                          <a:latin typeface="+mn-lt"/>
                          <a:cs typeface="+mn-cs"/>
                        </a:rPr>
                        <a:t>56 246 829,5</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07974">
                <a:tc>
                  <a:txBody>
                    <a:bodyPr/>
                    <a:lstStyle/>
                    <a:p>
                      <a:pPr algn="l" fontAlgn="b"/>
                      <a:r>
                        <a:rPr lang="ru-RU" sz="1600" u="none" strike="noStrike" dirty="0">
                          <a:effectLst/>
                          <a:latin typeface="+mn-lt"/>
                        </a:rPr>
                        <a:t>Иные межбюджетные трансферты</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u="none" strike="noStrike" dirty="0">
                          <a:effectLst/>
                          <a:latin typeface="+mn-lt"/>
                        </a:rPr>
                        <a:t>3 045 272,8</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3" name="Прямоугольник 12"/>
          <p:cNvSpPr/>
          <p:nvPr/>
        </p:nvSpPr>
        <p:spPr>
          <a:xfrm>
            <a:off x="695672" y="3618663"/>
            <a:ext cx="8028632" cy="318998"/>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Информация о качестве управления региональными финансами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Прямоугольник 15"/>
          <p:cNvSpPr/>
          <p:nvPr/>
        </p:nvSpPr>
        <p:spPr>
          <a:xfrm>
            <a:off x="746090" y="5246462"/>
            <a:ext cx="8028632" cy="292388"/>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300" b="1" dirty="0"/>
              <a:t>Информация о позиции Республики Татарстан в рейтинге открытости бюджетных данных</a:t>
            </a:r>
            <a:endParaRPr lang="ru-RU" sz="1300" dirty="0"/>
          </a:p>
        </p:txBody>
      </p:sp>
      <p:sp>
        <p:nvSpPr>
          <p:cNvPr id="17" name="Прямоугольник 16"/>
          <p:cNvSpPr/>
          <p:nvPr/>
        </p:nvSpPr>
        <p:spPr>
          <a:xfrm>
            <a:off x="746090" y="3305890"/>
            <a:ext cx="7651820" cy="24622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1000" dirty="0"/>
          </a:p>
        </p:txBody>
      </p:sp>
      <p:sp>
        <p:nvSpPr>
          <p:cNvPr id="20" name="Прямоугольник 19"/>
          <p:cNvSpPr/>
          <p:nvPr/>
        </p:nvSpPr>
        <p:spPr>
          <a:xfrm>
            <a:off x="705258" y="5497579"/>
            <a:ext cx="7963669" cy="892552"/>
          </a:xfrm>
          <a:prstGeom prst="rect">
            <a:avLst/>
          </a:prstGeom>
        </p:spPr>
        <p:txBody>
          <a:bodyPr wrap="square">
            <a:spAutoFit/>
          </a:bodyPr>
          <a:lstStyle/>
          <a:p>
            <a:pPr algn="just"/>
            <a:r>
              <a:rPr lang="ru-RU" sz="1300" dirty="0"/>
              <a:t>По результатам мониторинга, проведенного Научно-исследовательским финансовым институтом по заказу Министерства финансов Российской Федерации, по уровню открытости бюджетных данных Республика Татарстан по итогам 2024 года отнесена к группе субъектов Российской Федерации со средним уровнем открытости бюджетных данных.</a:t>
            </a:r>
          </a:p>
        </p:txBody>
      </p:sp>
      <p:sp>
        <p:nvSpPr>
          <p:cNvPr id="21" name="Прямоугольник 20">
            <a:extLst>
              <a:ext uri="{FF2B5EF4-FFF2-40B4-BE49-F238E27FC236}">
                <a16:creationId xmlns:a16="http://schemas.microsoft.com/office/drawing/2014/main" id="{0F3E2B3B-2948-4D82-8213-C64D50C17A83}"/>
              </a:ext>
            </a:extLst>
          </p:cNvPr>
          <p:cNvSpPr/>
          <p:nvPr/>
        </p:nvSpPr>
        <p:spPr>
          <a:xfrm>
            <a:off x="779102" y="3889351"/>
            <a:ext cx="8040177" cy="1292662"/>
          </a:xfrm>
          <a:prstGeom prst="rect">
            <a:avLst/>
          </a:prstGeom>
        </p:spPr>
        <p:txBody>
          <a:bodyPr wrap="square">
            <a:spAutoFit/>
          </a:bodyPr>
          <a:lstStyle/>
          <a:p>
            <a:pPr algn="just"/>
            <a:r>
              <a:rPr lang="ru-RU" sz="1300" dirty="0"/>
              <a:t>По результатам оценки качества управления региональными финансами за 2024 год, проведенной в соответствии с приказом Министерства финансов Российской Федерации от 03.12.2010 № 552 </a:t>
            </a:r>
            <a:br>
              <a:rPr lang="ru-RU" sz="1300" dirty="0"/>
            </a:br>
            <a:r>
              <a:rPr lang="ru-RU" sz="1300" dirty="0"/>
              <a:t>«О Порядке осуществления мониторинга и оценки качества управления региональными финансами», Республике Татарстан присвоена I степень качества управления региональными финансами (высокое качество управления региональными финансами).</a:t>
            </a:r>
            <a:r>
              <a:rPr lang="ru-RU" sz="1300" u="sng" dirty="0">
                <a:hlinkClick r:id="rId2"/>
              </a:rPr>
              <a:t> </a:t>
            </a:r>
          </a:p>
          <a:p>
            <a:endParaRPr lang="ru-RU" sz="1300" dirty="0"/>
          </a:p>
        </p:txBody>
      </p:sp>
      <p:sp>
        <p:nvSpPr>
          <p:cNvPr id="22" name="Прямоугольник 21">
            <a:extLst>
              <a:ext uri="{FF2B5EF4-FFF2-40B4-BE49-F238E27FC236}">
                <a16:creationId xmlns:a16="http://schemas.microsoft.com/office/drawing/2014/main" id="{C08561DF-29D2-4E80-90FC-4E92136E7816}"/>
              </a:ext>
            </a:extLst>
          </p:cNvPr>
          <p:cNvSpPr/>
          <p:nvPr/>
        </p:nvSpPr>
        <p:spPr>
          <a:xfrm>
            <a:off x="779102" y="4929761"/>
            <a:ext cx="7651820" cy="369332"/>
          </a:xfrm>
          <a:prstGeom prst="rect">
            <a:avLst/>
          </a:prstGeom>
        </p:spPr>
        <p:txBody>
          <a:bodyPr wrap="square">
            <a:spAutoFit/>
          </a:bodyPr>
          <a:lstStyle/>
          <a:p>
            <a:r>
              <a:rPr lang="en-US" sz="900" u="sng" dirty="0">
                <a:hlinkClick r:id="rId3"/>
              </a:rPr>
              <a:t>https://minfin.gov.ru/ru/perfomance/regions/monitoring_results/monitoring_finance?id_65=314049-rezultaty_otsenki_kachestva_upravleniya_regionalnymi_finansami_za_2024_god</a:t>
            </a:r>
            <a:endParaRPr lang="ru-RU" sz="900" u="sng" dirty="0"/>
          </a:p>
        </p:txBody>
      </p:sp>
      <p:sp>
        <p:nvSpPr>
          <p:cNvPr id="25" name="Прямоугольник 24">
            <a:extLst>
              <a:ext uri="{FF2B5EF4-FFF2-40B4-BE49-F238E27FC236}">
                <a16:creationId xmlns:a16="http://schemas.microsoft.com/office/drawing/2014/main" id="{B0C95136-7D8A-4FDC-AB69-98868250594A}"/>
              </a:ext>
            </a:extLst>
          </p:cNvPr>
          <p:cNvSpPr/>
          <p:nvPr/>
        </p:nvSpPr>
        <p:spPr>
          <a:xfrm>
            <a:off x="821489" y="6310193"/>
            <a:ext cx="1492716" cy="230832"/>
          </a:xfrm>
          <a:prstGeom prst="rect">
            <a:avLst/>
          </a:prstGeom>
        </p:spPr>
        <p:txBody>
          <a:bodyPr wrap="none">
            <a:spAutoFit/>
          </a:bodyPr>
          <a:lstStyle/>
          <a:p>
            <a:r>
              <a:rPr lang="ru-RU" sz="900" u="sng" dirty="0">
                <a:hlinkClick r:id="rId2"/>
              </a:rPr>
              <a:t>http://www.nifi.ru/ru/rating</a:t>
            </a:r>
            <a:endParaRPr lang="ru-RU" sz="900" dirty="0"/>
          </a:p>
        </p:txBody>
      </p:sp>
    </p:spTree>
    <p:extLst>
      <p:ext uri="{BB962C8B-B14F-4D97-AF65-F5344CB8AC3E}">
        <p14:creationId xmlns:p14="http://schemas.microsoft.com/office/powerpoint/2010/main" val="3620186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34724" y="151698"/>
            <a:ext cx="8088112" cy="574747"/>
          </a:xfrm>
        </p:spPr>
        <p:txBody>
          <a:bodyPr>
            <a:normAutofit fontScale="77500" lnSpcReduction="20000"/>
          </a:bodyPr>
          <a:lstStyle/>
          <a:p>
            <a:r>
              <a:rPr lang="ru-RU" dirty="0" err="1"/>
              <a:t>Софинансирование</a:t>
            </a:r>
            <a:r>
              <a:rPr lang="ru-RU" dirty="0"/>
              <a:t> средств самообложения граждан</a:t>
            </a:r>
          </a:p>
          <a:p>
            <a:endParaRPr lang="ru-RU" dirty="0"/>
          </a:p>
        </p:txBody>
      </p:sp>
      <p:sp>
        <p:nvSpPr>
          <p:cNvPr id="4" name="Объект 3"/>
          <p:cNvSpPr>
            <a:spLocks noGrp="1"/>
          </p:cNvSpPr>
          <p:nvPr>
            <p:ph sz="quarter" idx="13"/>
          </p:nvPr>
        </p:nvSpPr>
        <p:spPr/>
        <p:txBody>
          <a:bodyPr>
            <a:normAutofit/>
          </a:bodyPr>
          <a:lstStyle/>
          <a:p>
            <a:pPr marL="0" indent="0" algn="just">
              <a:buNone/>
            </a:pPr>
            <a:r>
              <a:rPr lang="ru-RU" dirty="0">
                <a:latin typeface="Arial Narrow" panose="020B0606020202030204" pitchFamily="34" charset="0"/>
              </a:rPr>
              <a:t>Одним из направлений финансовой поддержки муниципальных образований из бюджета Республики Татарстан является предоставление иных межбюджетных трансфертов на </a:t>
            </a:r>
            <a:r>
              <a:rPr lang="ru-RU" dirty="0" err="1">
                <a:latin typeface="Arial Narrow" panose="020B0606020202030204" pitchFamily="34" charset="0"/>
              </a:rPr>
              <a:t>софинансирование</a:t>
            </a:r>
            <a:r>
              <a:rPr lang="ru-RU" dirty="0">
                <a:latin typeface="Arial Narrow" panose="020B0606020202030204" pitchFamily="34" charset="0"/>
              </a:rPr>
              <a:t> средств самообложения граждан.</a:t>
            </a:r>
          </a:p>
          <a:p>
            <a:pPr algn="just"/>
            <a:endParaRPr lang="ru-RU" dirty="0">
              <a:latin typeface="Arial Narrow" panose="020B0606020202030204" pitchFamily="34" charset="0"/>
            </a:endParaRPr>
          </a:p>
          <a:p>
            <a:pPr marL="0" indent="0" algn="just">
              <a:buNone/>
            </a:pPr>
            <a:r>
              <a:rPr lang="ru-RU" dirty="0">
                <a:latin typeface="Arial Narrow" panose="020B0606020202030204" pitchFamily="34" charset="0"/>
              </a:rPr>
              <a:t>В целях стимулирования муниципальных образований к повышению уровня социально-экономического развития и качества жизни населения постановлением Кабинета Министров Республики Татарстан от 22.11.2013 № 909 «Об утверждении Порядка предоставления из бюджета Республики Татарстан иных межбюджетных трансфертов бюджетам муниципальных районов Республики Татарстан на решение вопросов непосредственного обеспечения жизнедеятельности населения (вопросов местного значения), осуществляемое с привлечением средств самообложения граждан».</a:t>
            </a:r>
          </a:p>
          <a:p>
            <a:pPr marL="0" indent="0" algn="just">
              <a:buNone/>
            </a:pPr>
            <a:endParaRPr lang="ru-RU" dirty="0">
              <a:latin typeface="Arial Narrow" panose="020B0606020202030204" pitchFamily="34" charset="0"/>
            </a:endParaRPr>
          </a:p>
          <a:p>
            <a:pPr marL="0" indent="0" algn="just">
              <a:buNone/>
            </a:pPr>
            <a:endParaRPr lang="ru-RU" dirty="0">
              <a:latin typeface="Arial Narrow" panose="020B0606020202030204" pitchFamily="34" charset="0"/>
            </a:endParaRPr>
          </a:p>
          <a:p>
            <a:pPr marL="0" indent="0" algn="just">
              <a:buNone/>
            </a:pPr>
            <a:endParaRPr lang="ru-RU" dirty="0">
              <a:latin typeface="Arial Narrow" panose="020B0606020202030204" pitchFamily="34" charset="0"/>
            </a:endParaRPr>
          </a:p>
          <a:p>
            <a:pPr marL="0" indent="0" algn="just">
              <a:buNone/>
            </a:pPr>
            <a:endParaRPr lang="ru-RU" dirty="0">
              <a:latin typeface="Arial Narrow" panose="020B0606020202030204" pitchFamily="34" charset="0"/>
            </a:endParaRPr>
          </a:p>
        </p:txBody>
      </p:sp>
    </p:spTree>
    <p:extLst>
      <p:ext uri="{BB962C8B-B14F-4D97-AF65-F5344CB8AC3E}">
        <p14:creationId xmlns:p14="http://schemas.microsoft.com/office/powerpoint/2010/main" val="7830973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521706" y="1135562"/>
            <a:ext cx="8520593" cy="5527249"/>
          </a:xfrm>
        </p:spPr>
        <p:txBody>
          <a:bodyPr>
            <a:normAutofit fontScale="77500" lnSpcReduction="20000"/>
          </a:bodyPr>
          <a:lstStyle/>
          <a:p>
            <a:pPr marL="0" indent="0" algn="just">
              <a:lnSpc>
                <a:spcPct val="110000"/>
              </a:lnSpc>
              <a:buNone/>
            </a:pPr>
            <a:r>
              <a:rPr lang="ru-RU" dirty="0">
                <a:latin typeface="Arial Narrow" panose="020B0606020202030204" pitchFamily="34" charset="0"/>
              </a:rPr>
              <a:t>Всего за 2013 - 2025 годы общий объем поступивших в местные бюджеты средств самообложения граждан составил 3 049,0 млн. рублей. </a:t>
            </a:r>
          </a:p>
          <a:p>
            <a:pPr algn="just"/>
            <a:endParaRPr lang="ru-RU" sz="2000" dirty="0">
              <a:latin typeface="Arial Narrow" panose="020B0606020202030204" pitchFamily="34" charset="0"/>
            </a:endParaRPr>
          </a:p>
          <a:p>
            <a:pPr marL="0" indent="0" algn="just">
              <a:lnSpc>
                <a:spcPct val="110000"/>
              </a:lnSpc>
              <a:buNone/>
            </a:pPr>
            <a:r>
              <a:rPr lang="ru-RU" dirty="0">
                <a:latin typeface="Arial Narrow" panose="020B0606020202030204" pitchFamily="34" charset="0"/>
              </a:rPr>
              <a:t>За период с 2014 по 2025 годы общая сумма </a:t>
            </a:r>
            <a:r>
              <a:rPr lang="ru-RU" dirty="0" err="1">
                <a:latin typeface="Arial Narrow" panose="020B0606020202030204" pitchFamily="34" charset="0"/>
              </a:rPr>
              <a:t>софинансирования</a:t>
            </a:r>
            <a:r>
              <a:rPr lang="ru-RU" dirty="0">
                <a:latin typeface="Arial Narrow" panose="020B0606020202030204" pitchFamily="34" charset="0"/>
              </a:rPr>
              <a:t> средств самообложения граждан из бюджета Республики Татарстан составила 11 635,5 млн. рублей. </a:t>
            </a:r>
          </a:p>
          <a:p>
            <a:pPr marL="0" indent="0" algn="just">
              <a:buNone/>
            </a:pPr>
            <a:endParaRPr lang="ru-RU" sz="2000" dirty="0">
              <a:latin typeface="Arial Narrow" panose="020B0606020202030204" pitchFamily="34" charset="0"/>
            </a:endParaRPr>
          </a:p>
          <a:p>
            <a:pPr marL="0" indent="0" algn="just">
              <a:lnSpc>
                <a:spcPct val="110000"/>
              </a:lnSpc>
              <a:buNone/>
            </a:pPr>
            <a:r>
              <a:rPr lang="ru-RU" dirty="0">
                <a:latin typeface="Arial Narrow" panose="020B0606020202030204" pitchFamily="34" charset="0"/>
              </a:rPr>
              <a:t>Средства самообложения граждан и </a:t>
            </a:r>
            <a:r>
              <a:rPr lang="ru-RU" dirty="0" err="1">
                <a:latin typeface="Arial Narrow" panose="020B0606020202030204" pitchFamily="34" charset="0"/>
              </a:rPr>
              <a:t>софинансирования</a:t>
            </a:r>
            <a:r>
              <a:rPr lang="ru-RU" dirty="0">
                <a:latin typeface="Arial Narrow" panose="020B0606020202030204" pitchFamily="34" charset="0"/>
              </a:rPr>
              <a:t> из бюджета Республики Татарстан направлены, в основном, на решение таких вопросов, как:</a:t>
            </a:r>
          </a:p>
          <a:p>
            <a:pPr marL="0" indent="0" algn="just">
              <a:lnSpc>
                <a:spcPct val="110000"/>
              </a:lnSpc>
              <a:buNone/>
            </a:pPr>
            <a:r>
              <a:rPr lang="ru-RU" dirty="0">
                <a:latin typeface="Arial Narrow" panose="020B0606020202030204" pitchFamily="34" charset="0"/>
              </a:rPr>
              <a:t>- дорожная деятельность в отношении автомобильных дорог местного значения в границах населенных пунктов поселения;</a:t>
            </a:r>
          </a:p>
          <a:p>
            <a:pPr marL="0" indent="0" algn="just">
              <a:lnSpc>
                <a:spcPct val="110000"/>
              </a:lnSpc>
              <a:buNone/>
            </a:pPr>
            <a:r>
              <a:rPr lang="ru-RU" dirty="0">
                <a:latin typeface="Arial Narrow" panose="020B0606020202030204" pitchFamily="34" charset="0"/>
              </a:rPr>
              <a:t>- организация в границах поселения водоснабжения населения;</a:t>
            </a:r>
          </a:p>
          <a:p>
            <a:pPr marL="0" indent="0" algn="just">
              <a:lnSpc>
                <a:spcPct val="110000"/>
              </a:lnSpc>
              <a:buNone/>
            </a:pPr>
            <a:r>
              <a:rPr lang="ru-RU" dirty="0">
                <a:latin typeface="Arial Narrow" panose="020B0606020202030204" pitchFamily="34" charset="0"/>
              </a:rPr>
              <a:t>- организация благоустройства территории поселения;</a:t>
            </a:r>
          </a:p>
          <a:p>
            <a:pPr marL="0" indent="0" algn="just">
              <a:lnSpc>
                <a:spcPct val="110000"/>
              </a:lnSpc>
              <a:buNone/>
            </a:pPr>
            <a:r>
              <a:rPr lang="ru-RU" dirty="0">
                <a:latin typeface="Arial Narrow" panose="020B0606020202030204" pitchFamily="34" charset="0"/>
              </a:rPr>
              <a:t>- организация ритуальных услуг и содержание мест захоронения.</a:t>
            </a:r>
          </a:p>
          <a:p>
            <a:pPr algn="just"/>
            <a:endParaRPr lang="ru-RU" sz="2000" dirty="0">
              <a:latin typeface="Arial Narrow" panose="020B0606020202030204" pitchFamily="34" charset="0"/>
            </a:endParaRPr>
          </a:p>
          <a:p>
            <a:pPr marL="0" indent="0" algn="just">
              <a:lnSpc>
                <a:spcPct val="110000"/>
              </a:lnSpc>
              <a:buNone/>
            </a:pPr>
            <a:r>
              <a:rPr lang="ru-RU" dirty="0">
                <a:latin typeface="Arial Narrow" panose="020B0606020202030204" pitchFamily="34" charset="0"/>
              </a:rPr>
              <a:t>Программа </a:t>
            </a:r>
            <a:r>
              <a:rPr lang="ru-RU" dirty="0" err="1">
                <a:latin typeface="Arial Narrow" panose="020B0606020202030204" pitchFamily="34" charset="0"/>
              </a:rPr>
              <a:t>софинансирования</a:t>
            </a:r>
            <a:r>
              <a:rPr lang="ru-RU" dirty="0">
                <a:latin typeface="Arial Narrow" panose="020B0606020202030204" pitchFamily="34" charset="0"/>
              </a:rPr>
              <a:t> средств самообложения граждан будет продолжена в 2026 году и в плановом периоде 2027 - 2028 годов. В бюджете Республики Татарстан на 2026 год и на плановый период 2027 и 2028 годов на реализацию мероприятий по решению вопросов, осуществляемому с привлечением средств самообложения граждан, предусмотрены средства ежегодно в сумме по 1 352,1 млн. рублей.</a:t>
            </a:r>
          </a:p>
        </p:txBody>
      </p:sp>
      <p:sp>
        <p:nvSpPr>
          <p:cNvPr id="3" name="Текст 2"/>
          <p:cNvSpPr>
            <a:spLocks noGrp="1"/>
          </p:cNvSpPr>
          <p:nvPr>
            <p:ph type="body" sz="quarter" idx="14"/>
          </p:nvPr>
        </p:nvSpPr>
        <p:spPr>
          <a:xfrm>
            <a:off x="527944" y="353856"/>
            <a:ext cx="8088112" cy="574747"/>
          </a:xfrm>
        </p:spPr>
        <p:txBody>
          <a:bodyPr>
            <a:normAutofit fontScale="77500" lnSpcReduction="20000"/>
          </a:bodyPr>
          <a:lstStyle/>
          <a:p>
            <a:r>
              <a:rPr lang="ru-RU" dirty="0" err="1"/>
              <a:t>Софинансирование</a:t>
            </a:r>
            <a:r>
              <a:rPr lang="ru-RU" dirty="0"/>
              <a:t> средств самообложения граждан (продолжение)</a:t>
            </a:r>
          </a:p>
          <a:p>
            <a:endParaRPr lang="ru-RU" dirty="0"/>
          </a:p>
        </p:txBody>
      </p:sp>
    </p:spTree>
    <p:extLst>
      <p:ext uri="{BB962C8B-B14F-4D97-AF65-F5344CB8AC3E}">
        <p14:creationId xmlns:p14="http://schemas.microsoft.com/office/powerpoint/2010/main" val="41944626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61528" y="115799"/>
            <a:ext cx="8088112" cy="574747"/>
          </a:xfrm>
          <a:prstGeom prst="rect">
            <a:avLst/>
          </a:prstGeom>
          <a:noFill/>
        </p:spPr>
        <p:txBody>
          <a:bodyPr>
            <a:normAutofit fontScale="92500"/>
          </a:bodyPr>
          <a:lstStyle/>
          <a:p>
            <a:r>
              <a:rPr lang="ru-RU" dirty="0">
                <a:latin typeface="Arial" panose="020B0604020202020204" pitchFamily="34" charset="0"/>
              </a:rPr>
              <a:t>Государственный долг Республики Татарстан </a:t>
            </a:r>
          </a:p>
        </p:txBody>
      </p:sp>
      <p:graphicFrame>
        <p:nvGraphicFramePr>
          <p:cNvPr id="9" name="Содержимое 10"/>
          <p:cNvGraphicFramePr>
            <a:graphicFrameLocks noGrp="1"/>
          </p:cNvGraphicFramePr>
          <p:nvPr/>
        </p:nvGraphicFramePr>
        <p:xfrm>
          <a:off x="329543" y="723616"/>
          <a:ext cx="8752083" cy="562411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4"/>
          <p:cNvSpPr txBox="1"/>
          <p:nvPr/>
        </p:nvSpPr>
        <p:spPr>
          <a:xfrm>
            <a:off x="3245622" y="803026"/>
            <a:ext cx="112678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98,0</a:t>
            </a:r>
          </a:p>
        </p:txBody>
      </p:sp>
      <p:sp>
        <p:nvSpPr>
          <p:cNvPr id="11" name="TextBox 4"/>
          <p:cNvSpPr txBox="1"/>
          <p:nvPr/>
        </p:nvSpPr>
        <p:spPr>
          <a:xfrm>
            <a:off x="6074442" y="845668"/>
            <a:ext cx="97269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94,2</a:t>
            </a:r>
          </a:p>
        </p:txBody>
      </p:sp>
      <p:sp>
        <p:nvSpPr>
          <p:cNvPr id="12" name="TextBox 6"/>
          <p:cNvSpPr txBox="1"/>
          <p:nvPr/>
        </p:nvSpPr>
        <p:spPr>
          <a:xfrm>
            <a:off x="518184" y="1033859"/>
            <a:ext cx="1445909"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2000" b="1" i="1" u="sng" dirty="0" err="1">
                <a:solidFill>
                  <a:prstClr val="black"/>
                </a:solidFill>
                <a:latin typeface="Arial" panose="020B0604020202020204" pitchFamily="34" charset="0"/>
                <a:cs typeface="Arial" panose="020B0604020202020204" pitchFamily="34" charset="0"/>
              </a:rPr>
              <a:t>млрд.руб</a:t>
            </a:r>
            <a:r>
              <a:rPr lang="ru-RU" sz="2000" b="1" i="1" dirty="0">
                <a:solidFill>
                  <a:prstClr val="black"/>
                </a:solidFill>
                <a:latin typeface="Arial" panose="020B0604020202020204" pitchFamily="34" charset="0"/>
              </a:rPr>
              <a:t>.</a:t>
            </a:r>
          </a:p>
        </p:txBody>
      </p:sp>
      <p:sp>
        <p:nvSpPr>
          <p:cNvPr id="8" name="TextBox 4"/>
          <p:cNvSpPr txBox="1"/>
          <p:nvPr/>
        </p:nvSpPr>
        <p:spPr>
          <a:xfrm>
            <a:off x="4705585" y="855368"/>
            <a:ext cx="10203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97,2</a:t>
            </a:r>
          </a:p>
        </p:txBody>
      </p:sp>
      <p:sp>
        <p:nvSpPr>
          <p:cNvPr id="13" name="TextBox 4"/>
          <p:cNvSpPr txBox="1"/>
          <p:nvPr/>
        </p:nvSpPr>
        <p:spPr>
          <a:xfrm>
            <a:off x="1810000" y="855367"/>
            <a:ext cx="108713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112,1</a:t>
            </a:r>
          </a:p>
        </p:txBody>
      </p:sp>
      <p:sp>
        <p:nvSpPr>
          <p:cNvPr id="15" name="TextBox 4"/>
          <p:cNvSpPr txBox="1"/>
          <p:nvPr/>
        </p:nvSpPr>
        <p:spPr>
          <a:xfrm>
            <a:off x="7380312" y="845669"/>
            <a:ext cx="96694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88,5</a:t>
            </a:r>
          </a:p>
        </p:txBody>
      </p:sp>
    </p:spTree>
    <p:extLst>
      <p:ext uri="{BB962C8B-B14F-4D97-AF65-F5344CB8AC3E}">
        <p14:creationId xmlns:p14="http://schemas.microsoft.com/office/powerpoint/2010/main" val="15538693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одержимое 5"/>
          <p:cNvGraphicFramePr>
            <a:graphicFrameLocks noGrp="1"/>
          </p:cNvGraphicFramePr>
          <p:nvPr>
            <p:ph sz="quarter" idx="13"/>
          </p:nvPr>
        </p:nvGraphicFramePr>
        <p:xfrm>
          <a:off x="514350" y="701674"/>
          <a:ext cx="8520113" cy="6039694"/>
        </p:xfrm>
        <a:graphic>
          <a:graphicData uri="http://schemas.openxmlformats.org/drawingml/2006/chart">
            <c:chart xmlns:c="http://schemas.openxmlformats.org/drawingml/2006/chart" xmlns:r="http://schemas.openxmlformats.org/officeDocument/2006/relationships" r:id="rId2"/>
          </a:graphicData>
        </a:graphic>
      </p:graphicFrame>
      <p:sp>
        <p:nvSpPr>
          <p:cNvPr id="3" name="Текст 2"/>
          <p:cNvSpPr>
            <a:spLocks noGrp="1"/>
          </p:cNvSpPr>
          <p:nvPr>
            <p:ph type="body" sz="quarter" idx="14"/>
          </p:nvPr>
        </p:nvSpPr>
        <p:spPr>
          <a:xfrm>
            <a:off x="514350" y="46038"/>
            <a:ext cx="8088112" cy="782637"/>
          </a:xfrm>
          <a:prstGeom prst="rect">
            <a:avLst/>
          </a:prstGeom>
        </p:spPr>
        <p:txBody>
          <a:bodyPr>
            <a:normAutofit fontScale="92500" lnSpcReduction="10000"/>
          </a:bodyPr>
          <a:lstStyle/>
          <a:p>
            <a:r>
              <a:rPr lang="ru-RU" dirty="0"/>
              <a:t>Долговая нагрузка на бюджет</a:t>
            </a:r>
            <a:br>
              <a:rPr lang="ru-RU" dirty="0"/>
            </a:br>
            <a:r>
              <a:rPr lang="ru-RU" dirty="0"/>
              <a:t> Республики Татарстан</a:t>
            </a:r>
          </a:p>
        </p:txBody>
      </p:sp>
      <p:sp>
        <p:nvSpPr>
          <p:cNvPr id="4" name="TextBox 1"/>
          <p:cNvSpPr txBox="1"/>
          <p:nvPr/>
        </p:nvSpPr>
        <p:spPr>
          <a:xfrm>
            <a:off x="7805996" y="730249"/>
            <a:ext cx="1228467" cy="3604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ru-RU" sz="2400" b="1" i="1" u="sng" dirty="0">
                <a:solidFill>
                  <a:srgbClr val="C00000"/>
                </a:solidFill>
                <a:latin typeface="Arial" panose="020B0604020202020204" pitchFamily="34" charset="0"/>
                <a:cs typeface="Arial" panose="020B0604020202020204" pitchFamily="34" charset="0"/>
              </a:rPr>
              <a:t>%</a:t>
            </a:r>
            <a:endParaRPr lang="ru-RU" sz="2400" b="1" i="1" u="sng" dirty="0">
              <a:solidFill>
                <a:srgbClr val="C00000"/>
              </a:solidFill>
              <a:latin typeface="Arial" panose="020B0604020202020204" pitchFamily="34" charset="0"/>
            </a:endParaRPr>
          </a:p>
        </p:txBody>
      </p:sp>
    </p:spTree>
    <p:extLst>
      <p:ext uri="{BB962C8B-B14F-4D97-AF65-F5344CB8AC3E}">
        <p14:creationId xmlns:p14="http://schemas.microsoft.com/office/powerpoint/2010/main" val="30166815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23949" y="5031939"/>
            <a:ext cx="4572000" cy="2031325"/>
          </a:xfrm>
          <a:prstGeom prst="rect">
            <a:avLst/>
          </a:prstGeom>
        </p:spPr>
        <p:txBody>
          <a:bodyPr>
            <a:spAutoFit/>
          </a:bodyPr>
          <a:lstStyle/>
          <a:p>
            <a:r>
              <a:rPr lang="ru-RU" sz="1400" b="1" dirty="0"/>
              <a:t>Адрес:</a:t>
            </a:r>
            <a:br>
              <a:rPr lang="ru-RU" sz="1400" dirty="0"/>
            </a:br>
            <a:r>
              <a:rPr lang="ru-RU" sz="1400" dirty="0"/>
              <a:t>420015, г. Казань, ул. Пушкина, д. 37</a:t>
            </a:r>
          </a:p>
          <a:p>
            <a:r>
              <a:rPr lang="ru-RU" sz="1400" b="1" dirty="0"/>
              <a:t>Телефон:</a:t>
            </a:r>
            <a:br>
              <a:rPr lang="ru-RU" sz="1400" dirty="0"/>
            </a:br>
            <a:r>
              <a:rPr lang="ru-RU" sz="1400" dirty="0"/>
              <a:t>+7 (843) 264-79-06, 264-37-45</a:t>
            </a:r>
          </a:p>
          <a:p>
            <a:r>
              <a:rPr lang="ru-RU" sz="1400" b="1" dirty="0"/>
              <a:t>Факс:</a:t>
            </a:r>
            <a:br>
              <a:rPr lang="ru-RU" sz="1400" dirty="0"/>
            </a:br>
            <a:r>
              <a:rPr lang="ru-RU" sz="1400" dirty="0"/>
              <a:t>+7 (843) 264-78-01</a:t>
            </a:r>
          </a:p>
          <a:p>
            <a:r>
              <a:rPr lang="ru-RU" sz="1400" b="1" dirty="0"/>
              <a:t>E-</a:t>
            </a:r>
            <a:r>
              <a:rPr lang="ru-RU" sz="1400" b="1" dirty="0" err="1"/>
              <a:t>Mail</a:t>
            </a:r>
            <a:r>
              <a:rPr lang="ru-RU" sz="1400" b="1" dirty="0"/>
              <a:t>:</a:t>
            </a:r>
            <a:br>
              <a:rPr lang="ru-RU" sz="1400" dirty="0"/>
            </a:br>
            <a:r>
              <a:rPr lang="ru-RU" sz="1400" dirty="0">
                <a:hlinkClick r:id="rId2"/>
              </a:rPr>
              <a:t>minfin@tatar.ru</a:t>
            </a:r>
            <a:br>
              <a:rPr lang="ru-RU" sz="1400" dirty="0"/>
            </a:br>
            <a:endParaRPr lang="ru-RU" sz="1400" dirty="0"/>
          </a:p>
        </p:txBody>
      </p:sp>
      <p:sp>
        <p:nvSpPr>
          <p:cNvPr id="6" name="Прямоугольник 5"/>
          <p:cNvSpPr/>
          <p:nvPr/>
        </p:nvSpPr>
        <p:spPr>
          <a:xfrm>
            <a:off x="5357811" y="5732442"/>
            <a:ext cx="3159968" cy="400110"/>
          </a:xfrm>
          <a:prstGeom prst="rect">
            <a:avLst/>
          </a:prstGeom>
        </p:spPr>
        <p:txBody>
          <a:bodyPr wrap="none" anchor="ctr">
            <a:spAutoFit/>
          </a:bodyPr>
          <a:lstStyle/>
          <a:p>
            <a:r>
              <a:rPr lang="en-US" sz="2000" b="1" dirty="0">
                <a:solidFill>
                  <a:schemeClr val="accent3"/>
                </a:solidFill>
              </a:rPr>
              <a:t>www.minfin.tatarstan.ru</a:t>
            </a:r>
            <a:endParaRPr lang="ru-RU" sz="2000" b="1" dirty="0">
              <a:solidFill>
                <a:schemeClr val="accent3"/>
              </a:solidFill>
            </a:endParaRPr>
          </a:p>
        </p:txBody>
      </p:sp>
      <p:pic>
        <p:nvPicPr>
          <p:cNvPr id="2" name="Рисунок 1"/>
          <p:cNvPicPr>
            <a:picLocks noChangeAspect="1"/>
          </p:cNvPicPr>
          <p:nvPr/>
        </p:nvPicPr>
        <p:blipFill rotWithShape="1">
          <a:blip r:embed="rId3"/>
          <a:srcRect t="14750"/>
          <a:stretch/>
        </p:blipFill>
        <p:spPr>
          <a:xfrm>
            <a:off x="828674" y="323849"/>
            <a:ext cx="8084637" cy="4174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76249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66750" y="123676"/>
            <a:ext cx="8088112" cy="574747"/>
          </a:xfrm>
        </p:spPr>
        <p:txBody>
          <a:bodyPr/>
          <a:lstStyle/>
          <a:p>
            <a:r>
              <a:rPr lang="ru-RU" dirty="0"/>
              <a:t>Основные характеристики бюджета</a:t>
            </a:r>
          </a:p>
        </p:txBody>
      </p:sp>
      <p:sp>
        <p:nvSpPr>
          <p:cNvPr id="4" name="Заголовок 1"/>
          <p:cNvSpPr txBox="1">
            <a:spLocks/>
          </p:cNvSpPr>
          <p:nvPr/>
        </p:nvSpPr>
        <p:spPr>
          <a:xfrm>
            <a:off x="982462" y="3057523"/>
            <a:ext cx="7772400" cy="1381125"/>
          </a:xfrm>
          <a:prstGeom prst="rect">
            <a:avLst/>
          </a:prstGeom>
          <a:solidFill>
            <a:schemeClr val="accent6">
              <a:lumMod val="40000"/>
              <a:lumOff val="60000"/>
            </a:schemeClr>
          </a:solidFill>
          <a:ln w="28575" cap="flat" cmpd="sng" algn="ctr">
            <a:solidFill>
              <a:schemeClr val="accent6"/>
            </a:solidFill>
            <a:prstDash val="solid"/>
          </a:ln>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ru-RU" sz="2800" b="1" dirty="0">
                <a:solidFill>
                  <a:schemeClr val="tx1"/>
                </a:solidFill>
                <a:latin typeface="Arial" panose="020B0604020202020204" pitchFamily="34" charset="0"/>
              </a:rPr>
              <a:t>Дефицит бюджета – </a:t>
            </a:r>
            <a:br>
              <a:rPr lang="ru-RU" sz="2800" dirty="0">
                <a:solidFill>
                  <a:schemeClr val="tx1"/>
                </a:solidFill>
                <a:latin typeface="Arial" panose="020B0604020202020204" pitchFamily="34" charset="0"/>
              </a:rPr>
            </a:br>
            <a:r>
              <a:rPr lang="ru-RU" sz="2800" dirty="0">
                <a:solidFill>
                  <a:schemeClr val="tx1"/>
                </a:solidFill>
                <a:latin typeface="Arial" panose="020B0604020202020204" pitchFamily="34" charset="0"/>
              </a:rPr>
              <a:t>превышение расходов бюджета над его доходами</a:t>
            </a:r>
          </a:p>
        </p:txBody>
      </p:sp>
      <p:sp>
        <p:nvSpPr>
          <p:cNvPr id="5" name="Заголовок 1"/>
          <p:cNvSpPr txBox="1">
            <a:spLocks/>
          </p:cNvSpPr>
          <p:nvPr/>
        </p:nvSpPr>
        <p:spPr>
          <a:xfrm>
            <a:off x="982462" y="4629717"/>
            <a:ext cx="7772400" cy="1351984"/>
          </a:xfrm>
          <a:prstGeom prst="rect">
            <a:avLst/>
          </a:prstGeom>
          <a:solidFill>
            <a:schemeClr val="accent3">
              <a:lumMod val="20000"/>
              <a:lumOff val="80000"/>
            </a:schemeClr>
          </a:solidFill>
          <a:ln w="28575">
            <a:solidFill>
              <a:schemeClr val="accent3"/>
            </a:solidFill>
          </a:ln>
        </p:spPr>
        <p:style>
          <a:lnRef idx="3">
            <a:schemeClr val="lt1"/>
          </a:lnRef>
          <a:fillRef idx="1">
            <a:schemeClr val="accent1"/>
          </a:fillRef>
          <a:effectRef idx="1">
            <a:schemeClr val="accent1"/>
          </a:effectRef>
          <a:fontRef idx="minor">
            <a:schemeClr val="lt1"/>
          </a:fontRef>
        </p:style>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800" b="1" dirty="0">
                <a:latin typeface="Arial" panose="020B0604020202020204" pitchFamily="34" charset="0"/>
              </a:rPr>
              <a:t>Профицит бюджета – </a:t>
            </a:r>
            <a:br>
              <a:rPr lang="ru-RU" sz="2800" b="1" dirty="0">
                <a:latin typeface="Arial" panose="020B0604020202020204" pitchFamily="34" charset="0"/>
              </a:rPr>
            </a:br>
            <a:r>
              <a:rPr lang="ru-RU" sz="2800" dirty="0">
                <a:latin typeface="Arial" panose="020B0604020202020204" pitchFamily="34" charset="0"/>
              </a:rPr>
              <a:t>превышение доходов бюджета над его расходами</a:t>
            </a:r>
          </a:p>
        </p:txBody>
      </p:sp>
      <p:sp>
        <p:nvSpPr>
          <p:cNvPr id="6" name="TextBox 5"/>
          <p:cNvSpPr txBox="1"/>
          <p:nvPr/>
        </p:nvSpPr>
        <p:spPr>
          <a:xfrm>
            <a:off x="1014070" y="931213"/>
            <a:ext cx="7772400" cy="2031325"/>
          </a:xfrm>
          <a:prstGeom prst="rect">
            <a:avLst/>
          </a:prstGeom>
          <a:noFill/>
        </p:spPr>
        <p:txBody>
          <a:bodyPr wrap="square" rtlCol="0">
            <a:spAutoFit/>
          </a:bodyPr>
          <a:lstStyle/>
          <a:p>
            <a:pPr algn="just"/>
            <a:r>
              <a:rPr lang="ru-RU" b="1" u="sng" dirty="0">
                <a:solidFill>
                  <a:schemeClr val="tx2"/>
                </a:solidFill>
              </a:rPr>
              <a:t>Доходы</a:t>
            </a:r>
            <a:r>
              <a:rPr lang="ru-RU" b="1" dirty="0"/>
              <a:t> </a:t>
            </a:r>
            <a:r>
              <a:rPr lang="ru-RU" dirty="0"/>
              <a:t>– </a:t>
            </a:r>
            <a:r>
              <a:rPr lang="ru-RU" i="1" dirty="0">
                <a:solidFill>
                  <a:schemeClr val="accent1"/>
                </a:solidFill>
              </a:rPr>
              <a:t>поступающие в бюджет денежные средства, за исключением средств, являющихся источниками финансирования дефицита бюджета</a:t>
            </a:r>
          </a:p>
          <a:p>
            <a:pPr algn="just"/>
            <a:endParaRPr lang="ru-RU" i="1" dirty="0">
              <a:solidFill>
                <a:schemeClr val="accent1"/>
              </a:solidFill>
            </a:endParaRPr>
          </a:p>
          <a:p>
            <a:pPr algn="just"/>
            <a:r>
              <a:rPr lang="ru-RU" b="1" u="sng" dirty="0">
                <a:solidFill>
                  <a:schemeClr val="tx2">
                    <a:lumMod val="75000"/>
                  </a:schemeClr>
                </a:solidFill>
              </a:rPr>
              <a:t>Расходы</a:t>
            </a:r>
            <a:r>
              <a:rPr lang="ru-RU" dirty="0">
                <a:solidFill>
                  <a:schemeClr val="tx2">
                    <a:lumMod val="75000"/>
                  </a:schemeClr>
                </a:solidFill>
              </a:rPr>
              <a:t> </a:t>
            </a:r>
            <a:r>
              <a:rPr lang="ru-RU" dirty="0"/>
              <a:t>– </a:t>
            </a:r>
            <a:r>
              <a:rPr lang="ru-RU" i="1" dirty="0">
                <a:solidFill>
                  <a:schemeClr val="accent1"/>
                </a:solidFill>
              </a:rPr>
              <a:t>выплачиваемые из бюджета денежные средства, за исключением средств, являющихся источниками финансирования дефицита бюджета</a:t>
            </a:r>
          </a:p>
        </p:txBody>
      </p:sp>
    </p:spTree>
    <p:extLst>
      <p:ext uri="{BB962C8B-B14F-4D97-AF65-F5344CB8AC3E}">
        <p14:creationId xmlns:p14="http://schemas.microsoft.com/office/powerpoint/2010/main" val="4252787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0"/>
            <a:ext cx="8088112" cy="574747"/>
          </a:xfrm>
        </p:spPr>
        <p:txBody>
          <a:bodyPr>
            <a:noAutofit/>
          </a:bodyPr>
          <a:lstStyle/>
          <a:p>
            <a:r>
              <a:rPr lang="ru-RU" sz="1400" dirty="0"/>
              <a:t>Динамика основных параметров бюджета Республики Татарстан (тыс. рублей)</a:t>
            </a:r>
          </a:p>
        </p:txBody>
      </p:sp>
      <p:graphicFrame>
        <p:nvGraphicFramePr>
          <p:cNvPr id="13" name="Диаграмма 12"/>
          <p:cNvGraphicFramePr/>
          <p:nvPr>
            <p:extLst>
              <p:ext uri="{D42A27DB-BD31-4B8C-83A1-F6EECF244321}">
                <p14:modId xmlns:p14="http://schemas.microsoft.com/office/powerpoint/2010/main" val="2284283193"/>
              </p:ext>
            </p:extLst>
          </p:nvPr>
        </p:nvGraphicFramePr>
        <p:xfrm>
          <a:off x="560037" y="196708"/>
          <a:ext cx="8128699" cy="2359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p:nvPr>
            <p:extLst>
              <p:ext uri="{D42A27DB-BD31-4B8C-83A1-F6EECF244321}">
                <p14:modId xmlns:p14="http://schemas.microsoft.com/office/powerpoint/2010/main" val="121584839"/>
              </p:ext>
            </p:extLst>
          </p:nvPr>
        </p:nvGraphicFramePr>
        <p:xfrm>
          <a:off x="739802" y="2510620"/>
          <a:ext cx="8097701" cy="12906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2765081517"/>
              </p:ext>
            </p:extLst>
          </p:nvPr>
        </p:nvGraphicFramePr>
        <p:xfrm>
          <a:off x="737088" y="2935032"/>
          <a:ext cx="8100415" cy="2414886"/>
        </p:xfrm>
        <a:graphic>
          <a:graphicData uri="http://schemas.openxmlformats.org/drawingml/2006/chart">
            <c:chart xmlns:c="http://schemas.openxmlformats.org/drawingml/2006/chart" xmlns:r="http://schemas.openxmlformats.org/officeDocument/2006/relationships" r:id="rId5"/>
          </a:graphicData>
        </a:graphic>
      </p:graphicFrame>
      <p:sp>
        <p:nvSpPr>
          <p:cNvPr id="10" name="Прямоугольник 9"/>
          <p:cNvSpPr/>
          <p:nvPr/>
        </p:nvSpPr>
        <p:spPr>
          <a:xfrm>
            <a:off x="790575" y="5034523"/>
            <a:ext cx="7724775" cy="461665"/>
          </a:xfrm>
          <a:prstGeom prst="rect">
            <a:avLst/>
          </a:prstGeom>
        </p:spPr>
        <p:txBody>
          <a:bodyPr wrap="square">
            <a:spAutoFit/>
          </a:bodyPr>
          <a:lstStyle/>
          <a:p>
            <a:pPr algn="ctr"/>
            <a:r>
              <a:rPr lang="ru-RU" sz="1200" b="1" dirty="0">
                <a:solidFill>
                  <a:srgbClr val="000000"/>
                </a:solidFill>
              </a:rPr>
              <a:t>Источники финансирования дефицита бюджета</a:t>
            </a:r>
            <a:br>
              <a:rPr lang="ru-RU" sz="1200" b="1" dirty="0">
                <a:solidFill>
                  <a:srgbClr val="000000"/>
                </a:solidFill>
              </a:rPr>
            </a:br>
            <a:r>
              <a:rPr lang="ru-RU" sz="1200" b="1" dirty="0">
                <a:solidFill>
                  <a:srgbClr val="000000"/>
                </a:solidFill>
              </a:rPr>
              <a:t> Республики Татарстан на 2026 - 2028 годы (тыс. рублей)</a:t>
            </a:r>
            <a:r>
              <a:rPr lang="ru-RU" sz="1200" dirty="0"/>
              <a:t> </a:t>
            </a:r>
          </a:p>
        </p:txBody>
      </p:sp>
      <p:graphicFrame>
        <p:nvGraphicFramePr>
          <p:cNvPr id="11" name="Таблица 10"/>
          <p:cNvGraphicFramePr>
            <a:graphicFrameLocks noGrp="1"/>
          </p:cNvGraphicFramePr>
          <p:nvPr>
            <p:extLst>
              <p:ext uri="{D42A27DB-BD31-4B8C-83A1-F6EECF244321}">
                <p14:modId xmlns:p14="http://schemas.microsoft.com/office/powerpoint/2010/main" val="215222018"/>
              </p:ext>
            </p:extLst>
          </p:nvPr>
        </p:nvGraphicFramePr>
        <p:xfrm>
          <a:off x="560037" y="5528349"/>
          <a:ext cx="8457232" cy="1139190"/>
        </p:xfrm>
        <a:graphic>
          <a:graphicData uri="http://schemas.openxmlformats.org/drawingml/2006/table">
            <a:tbl>
              <a:tblPr>
                <a:tableStyleId>{616DA210-FB5B-4158-B5E0-FEB733F419BA}</a:tableStyleId>
              </a:tblPr>
              <a:tblGrid>
                <a:gridCol w="5155902">
                  <a:extLst>
                    <a:ext uri="{9D8B030D-6E8A-4147-A177-3AD203B41FA5}">
                      <a16:colId xmlns:a16="http://schemas.microsoft.com/office/drawing/2014/main" val="20000"/>
                    </a:ext>
                  </a:extLst>
                </a:gridCol>
                <a:gridCol w="1194305">
                  <a:extLst>
                    <a:ext uri="{9D8B030D-6E8A-4147-A177-3AD203B41FA5}">
                      <a16:colId xmlns:a16="http://schemas.microsoft.com/office/drawing/2014/main" val="20001"/>
                    </a:ext>
                  </a:extLst>
                </a:gridCol>
                <a:gridCol w="999030">
                  <a:extLst>
                    <a:ext uri="{9D8B030D-6E8A-4147-A177-3AD203B41FA5}">
                      <a16:colId xmlns:a16="http://schemas.microsoft.com/office/drawing/2014/main" val="20002"/>
                    </a:ext>
                  </a:extLst>
                </a:gridCol>
                <a:gridCol w="1107995">
                  <a:extLst>
                    <a:ext uri="{9D8B030D-6E8A-4147-A177-3AD203B41FA5}">
                      <a16:colId xmlns:a16="http://schemas.microsoft.com/office/drawing/2014/main" val="20003"/>
                    </a:ext>
                  </a:extLst>
                </a:gridCol>
              </a:tblGrid>
              <a:tr h="125584">
                <a:tc>
                  <a:txBody>
                    <a:bodyPr/>
                    <a:lstStyle/>
                    <a:p>
                      <a:pPr algn="ctr" rtl="0" fontAlgn="ctr"/>
                      <a:r>
                        <a:rPr lang="ru-RU" sz="1100" b="1" i="0" u="none" strike="noStrike" dirty="0">
                          <a:solidFill>
                            <a:srgbClr val="000000"/>
                          </a:solidFill>
                          <a:effectLst/>
                          <a:latin typeface="Arial" panose="020B0604020202020204" pitchFamily="34" charset="0"/>
                        </a:rPr>
                        <a:t>Наименование показателя</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rtl="0" fontAlgn="ctr"/>
                      <a:r>
                        <a:rPr lang="ru-RU" sz="1100" b="1" i="0" u="none" strike="noStrike" dirty="0">
                          <a:solidFill>
                            <a:srgbClr val="000000"/>
                          </a:solidFill>
                          <a:effectLst/>
                          <a:latin typeface="Arial" panose="020B0604020202020204" pitchFamily="34" charset="0"/>
                        </a:rPr>
                        <a:t>2026 год </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rtl="0" fontAlgn="ctr"/>
                      <a:r>
                        <a:rPr lang="ru-RU" sz="1100" b="1" i="0" u="none" strike="noStrike" dirty="0">
                          <a:solidFill>
                            <a:srgbClr val="000000"/>
                          </a:solidFill>
                          <a:effectLst/>
                          <a:latin typeface="Arial" panose="020B0604020202020204" pitchFamily="34" charset="0"/>
                        </a:rPr>
                        <a:t>2027 год </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rtl="0" fontAlgn="ctr"/>
                      <a:r>
                        <a:rPr lang="ru-RU" sz="1100" b="1" i="0" u="none" strike="noStrike" dirty="0">
                          <a:solidFill>
                            <a:srgbClr val="000000"/>
                          </a:solidFill>
                          <a:effectLst/>
                          <a:latin typeface="Arial" panose="020B0604020202020204" pitchFamily="34" charset="0"/>
                        </a:rPr>
                        <a:t>2028 год </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46685">
                <a:tc>
                  <a:txBody>
                    <a:bodyPr/>
                    <a:lstStyle/>
                    <a:p>
                      <a:pPr algn="l" rtl="0" fontAlgn="b"/>
                      <a:r>
                        <a:rPr lang="ru-RU" sz="1000" b="0" i="0" u="none" strike="noStrike">
                          <a:solidFill>
                            <a:srgbClr val="000000"/>
                          </a:solidFill>
                          <a:effectLst/>
                          <a:latin typeface="Arial" panose="020B0604020202020204" pitchFamily="34" charset="0"/>
                        </a:rPr>
                        <a:t>Бюджетные  кредиты  из  других  бюджетов  бюджетной системы Российской Федерации</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-1 361 554,4</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-2 397 314,1</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-4 915 301,0</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124220">
                <a:tc>
                  <a:txBody>
                    <a:bodyPr/>
                    <a:lstStyle/>
                    <a:p>
                      <a:pPr algn="l" rtl="0" fontAlgn="b"/>
                      <a:r>
                        <a:rPr lang="ru-RU" sz="1000" b="0" i="0" u="none" strike="noStrike">
                          <a:solidFill>
                            <a:srgbClr val="000000"/>
                          </a:solidFill>
                          <a:effectLst/>
                          <a:latin typeface="Arial" panose="020B0604020202020204" pitchFamily="34" charset="0"/>
                        </a:rPr>
                        <a:t>Изменение остатков средств на счетах по учету средств бюджетов</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dirty="0">
                          <a:solidFill>
                            <a:srgbClr val="000000"/>
                          </a:solidFill>
                          <a:effectLst/>
                          <a:latin typeface="Arial" panose="020B0604020202020204" pitchFamily="34" charset="0"/>
                        </a:rPr>
                        <a:t>15 203 830,9</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19 368 815,6</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21 135 925,8</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105170">
                <a:tc>
                  <a:txBody>
                    <a:bodyPr/>
                    <a:lstStyle/>
                    <a:p>
                      <a:pPr algn="l" rtl="0" fontAlgn="b"/>
                      <a:r>
                        <a:rPr lang="ru-RU" sz="1000" b="0" i="0" u="none" strike="noStrike">
                          <a:solidFill>
                            <a:srgbClr val="000000"/>
                          </a:solidFill>
                          <a:effectLst/>
                          <a:latin typeface="Arial" panose="020B0604020202020204" pitchFamily="34" charset="0"/>
                        </a:rPr>
                        <a:t>Иные источники внутреннего финансирования дефицитов бюджетов</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5 468 643,4</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5 109 233,9</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7 223 245,8</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133745">
                <a:tc>
                  <a:txBody>
                    <a:bodyPr/>
                    <a:lstStyle/>
                    <a:p>
                      <a:pPr algn="l" rtl="0" fontAlgn="b"/>
                      <a:r>
                        <a:rPr lang="ru-RU" sz="1000" b="0" i="0" u="none" strike="noStrike">
                          <a:solidFill>
                            <a:srgbClr val="000000"/>
                          </a:solidFill>
                          <a:effectLst/>
                          <a:latin typeface="Arial" panose="020B0604020202020204" pitchFamily="34" charset="0"/>
                        </a:rPr>
                        <a:t>Источники внешнего финансирования дефицитов бюджетов </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-5 468 643,4</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-5 109 233,9</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-4 720 051,1</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90300">
                <a:tc>
                  <a:txBody>
                    <a:bodyPr/>
                    <a:lstStyle/>
                    <a:p>
                      <a:pPr algn="ctr" rtl="0" fontAlgn="b"/>
                      <a:r>
                        <a:rPr lang="ru-RU" sz="1000" b="1" i="0" u="none" strike="noStrike">
                          <a:solidFill>
                            <a:srgbClr val="000000"/>
                          </a:solidFill>
                          <a:effectLst/>
                          <a:latin typeface="Arial" panose="020B0604020202020204" pitchFamily="34" charset="0"/>
                        </a:rPr>
                        <a:t>ИТОГО</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Arial" panose="020B0604020202020204" pitchFamily="34" charset="0"/>
                        </a:rPr>
                        <a:t>13 842 276,5</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Arial" panose="020B0604020202020204" pitchFamily="34" charset="0"/>
                        </a:rPr>
                        <a:t>16 971 501,5</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1" i="0" u="none" strike="noStrike" dirty="0">
                          <a:solidFill>
                            <a:srgbClr val="000000"/>
                          </a:solidFill>
                          <a:effectLst/>
                          <a:latin typeface="Arial" panose="020B0604020202020204" pitchFamily="34" charset="0"/>
                        </a:rPr>
                        <a:t>18 723 819,5</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18400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795336" y="82491"/>
            <a:ext cx="8115300" cy="354012"/>
          </a:xfrm>
        </p:spPr>
        <p:txBody>
          <a:bodyPr>
            <a:noAutofit/>
          </a:bodyPr>
          <a:lstStyle/>
          <a:p>
            <a:r>
              <a:rPr lang="ru-RU" sz="2000" dirty="0"/>
              <a:t>ИЗ ЧЕГО СКЛАДЫВАЮТСЯ ДОХОДЫ БЮДЖЕТА?</a:t>
            </a:r>
          </a:p>
        </p:txBody>
      </p:sp>
      <p:graphicFrame>
        <p:nvGraphicFramePr>
          <p:cNvPr id="4" name="Таблица 3"/>
          <p:cNvGraphicFramePr>
            <a:graphicFrameLocks noGrp="1"/>
          </p:cNvGraphicFramePr>
          <p:nvPr>
            <p:extLst>
              <p:ext uri="{D42A27DB-BD31-4B8C-83A1-F6EECF244321}">
                <p14:modId xmlns:p14="http://schemas.microsoft.com/office/powerpoint/2010/main" val="1786990099"/>
              </p:ext>
            </p:extLst>
          </p:nvPr>
        </p:nvGraphicFramePr>
        <p:xfrm>
          <a:off x="704850" y="476250"/>
          <a:ext cx="8296275" cy="2884543"/>
        </p:xfrm>
        <a:graphic>
          <a:graphicData uri="http://schemas.openxmlformats.org/drawingml/2006/table">
            <a:tbl>
              <a:tblPr>
                <a:tableStyleId>{5C22544A-7EE6-4342-B048-85BDC9FD1C3A}</a:tableStyleId>
              </a:tblPr>
              <a:tblGrid>
                <a:gridCol w="8296275">
                  <a:extLst>
                    <a:ext uri="{9D8B030D-6E8A-4147-A177-3AD203B41FA5}">
                      <a16:colId xmlns:a16="http://schemas.microsoft.com/office/drawing/2014/main" val="20000"/>
                    </a:ext>
                  </a:extLst>
                </a:gridCol>
              </a:tblGrid>
              <a:tr h="206039">
                <a:tc>
                  <a:txBody>
                    <a:bodyPr/>
                    <a:lstStyle/>
                    <a:p>
                      <a:pPr algn="ctr" fontAlgn="ctr"/>
                      <a:r>
                        <a:rPr lang="ru-RU" sz="1300" b="1" u="none" strike="noStrike" dirty="0">
                          <a:solidFill>
                            <a:schemeClr val="accent6"/>
                          </a:solidFill>
                          <a:effectLst/>
                        </a:rPr>
                        <a:t>НАЛОГОВЫЕ ДОХОДЫ</a:t>
                      </a:r>
                      <a:endParaRPr lang="ru-RU" sz="1300" b="1" i="0" u="none" strike="noStrike" dirty="0">
                        <a:solidFill>
                          <a:schemeClr val="accent6"/>
                        </a:solidFill>
                        <a:effectLst/>
                        <a:latin typeface="Times New Roman" panose="02020603050405020304" pitchFamily="18" charset="0"/>
                      </a:endParaRPr>
                    </a:p>
                  </a:txBody>
                  <a:tcPr marL="6868" marR="6868" marT="6868" marB="0" anchor="ctr">
                    <a:noFill/>
                  </a:tcPr>
                </a:tc>
                <a:extLst>
                  <a:ext uri="{0D108BD9-81ED-4DB2-BD59-A6C34878D82A}">
                    <a16:rowId xmlns:a16="http://schemas.microsoft.com/office/drawing/2014/main" val="10000"/>
                  </a:ext>
                </a:extLst>
              </a:tr>
              <a:tr h="618116">
                <a:tc>
                  <a:txBody>
                    <a:bodyPr/>
                    <a:lstStyle/>
                    <a:p>
                      <a:pPr algn="l" fontAlgn="b"/>
                      <a:r>
                        <a:rPr lang="ru-RU" sz="1200" dirty="0"/>
                        <a:t>Доходы от предусмотренных законодательством Российской Федерации федеральных налогов и сборов, в том числе от налогов, предусмотренных специальными налоговыми режимами, и законодательством Республики Татарстан от региональных налогов</a:t>
                      </a:r>
                      <a:endParaRPr lang="ru-RU" sz="1300" b="0" i="0" u="none" strike="noStrike" dirty="0">
                        <a:solidFill>
                          <a:srgbClr val="000000"/>
                        </a:solidFill>
                        <a:effectLst/>
                        <a:latin typeface="Times New Roman" panose="02020603050405020304" pitchFamily="18" charset="0"/>
                      </a:endParaRPr>
                    </a:p>
                  </a:txBody>
                  <a:tcPr marL="6868" marR="6868" marT="6868" marB="0" anchor="b">
                    <a:noFill/>
                  </a:tcPr>
                </a:tc>
                <a:extLst>
                  <a:ext uri="{0D108BD9-81ED-4DB2-BD59-A6C34878D82A}">
                    <a16:rowId xmlns:a16="http://schemas.microsoft.com/office/drawing/2014/main" val="10001"/>
                  </a:ext>
                </a:extLst>
              </a:tr>
              <a:tr h="206039">
                <a:tc>
                  <a:txBody>
                    <a:bodyPr/>
                    <a:lstStyle/>
                    <a:p>
                      <a:pPr algn="l" fontAlgn="b"/>
                      <a:endParaRPr lang="ru-RU" sz="1300" b="0" i="0" u="none" strike="noStrike">
                        <a:solidFill>
                          <a:schemeClr val="accent6"/>
                        </a:solidFill>
                        <a:effectLst/>
                        <a:latin typeface="Times New Roman" panose="02020603050405020304" pitchFamily="18" charset="0"/>
                      </a:endParaRPr>
                    </a:p>
                  </a:txBody>
                  <a:tcPr marL="6868" marR="6868" marT="6868" marB="0" anchor="b">
                    <a:noFill/>
                  </a:tcPr>
                </a:tc>
                <a:extLst>
                  <a:ext uri="{0D108BD9-81ED-4DB2-BD59-A6C34878D82A}">
                    <a16:rowId xmlns:a16="http://schemas.microsoft.com/office/drawing/2014/main" val="10002"/>
                  </a:ext>
                </a:extLst>
              </a:tr>
              <a:tr h="206039">
                <a:tc>
                  <a:txBody>
                    <a:bodyPr/>
                    <a:lstStyle/>
                    <a:p>
                      <a:pPr algn="ctr" fontAlgn="ctr"/>
                      <a:r>
                        <a:rPr lang="ru-RU" sz="1300" b="1" u="none" strike="noStrike" dirty="0">
                          <a:solidFill>
                            <a:schemeClr val="accent6"/>
                          </a:solidFill>
                          <a:effectLst/>
                        </a:rPr>
                        <a:t>НЕНАЛОГОВЫЕ ДОХОДЫ</a:t>
                      </a:r>
                      <a:endParaRPr lang="ru-RU" sz="1300" b="1" i="0" u="none" strike="noStrike" dirty="0">
                        <a:solidFill>
                          <a:schemeClr val="accent6"/>
                        </a:solidFill>
                        <a:effectLst/>
                        <a:latin typeface="Times New Roman" panose="02020603050405020304" pitchFamily="18" charset="0"/>
                      </a:endParaRPr>
                    </a:p>
                  </a:txBody>
                  <a:tcPr marL="6868" marR="6868" marT="6868" marB="0" anchor="ctr">
                    <a:noFill/>
                  </a:tcPr>
                </a:tc>
                <a:extLst>
                  <a:ext uri="{0D108BD9-81ED-4DB2-BD59-A6C34878D82A}">
                    <a16:rowId xmlns:a16="http://schemas.microsoft.com/office/drawing/2014/main" val="10003"/>
                  </a:ext>
                </a:extLst>
              </a:tr>
              <a:tr h="618116">
                <a:tc>
                  <a:txBody>
                    <a:bodyPr/>
                    <a:lstStyle/>
                    <a:p>
                      <a:pPr algn="just"/>
                      <a:r>
                        <a:rPr lang="ru-RU" sz="1200" dirty="0"/>
                        <a:t>Платежи,  которые  включают  в  себя возмездные  операции  от  прямого предоставления  государством  в пользование  имущества  и природных  ресурсов,  от  различного вида  услуг,  а  также  платежи  в  виде штрафов  или  иных  санкций  за нарушение  законодательства</a:t>
                      </a:r>
                    </a:p>
                  </a:txBody>
                  <a:tcPr marL="6868" marR="6868" marT="6868" marB="0" anchor="b">
                    <a:noFill/>
                  </a:tcPr>
                </a:tc>
                <a:extLst>
                  <a:ext uri="{0D108BD9-81ED-4DB2-BD59-A6C34878D82A}">
                    <a16:rowId xmlns:a16="http://schemas.microsoft.com/office/drawing/2014/main" val="10004"/>
                  </a:ext>
                </a:extLst>
              </a:tr>
              <a:tr h="206039">
                <a:tc>
                  <a:txBody>
                    <a:bodyPr/>
                    <a:lstStyle/>
                    <a:p>
                      <a:pPr algn="l" fontAlgn="b"/>
                      <a:endParaRPr lang="ru-RU" sz="1300" b="0" i="0" u="none" strike="noStrike">
                        <a:solidFill>
                          <a:schemeClr val="accent6"/>
                        </a:solidFill>
                        <a:effectLst/>
                        <a:latin typeface="Times New Roman" panose="02020603050405020304" pitchFamily="18" charset="0"/>
                      </a:endParaRPr>
                    </a:p>
                  </a:txBody>
                  <a:tcPr marL="6868" marR="6868" marT="6868" marB="0" anchor="b">
                    <a:noFill/>
                  </a:tcPr>
                </a:tc>
                <a:extLst>
                  <a:ext uri="{0D108BD9-81ED-4DB2-BD59-A6C34878D82A}">
                    <a16:rowId xmlns:a16="http://schemas.microsoft.com/office/drawing/2014/main" val="10005"/>
                  </a:ext>
                </a:extLst>
              </a:tr>
              <a:tr h="206039">
                <a:tc>
                  <a:txBody>
                    <a:bodyPr/>
                    <a:lstStyle/>
                    <a:p>
                      <a:pPr algn="ctr" fontAlgn="ctr"/>
                      <a:r>
                        <a:rPr lang="ru-RU" sz="1300" b="1" u="none" strike="noStrike" dirty="0">
                          <a:solidFill>
                            <a:schemeClr val="accent6"/>
                          </a:solidFill>
                          <a:effectLst/>
                        </a:rPr>
                        <a:t>БЕЗВОЗМЕЗДНЫЕ ПОСТУПЛЕНИЯ</a:t>
                      </a:r>
                      <a:endParaRPr lang="ru-RU" sz="1300" b="1" i="0" u="none" strike="noStrike" dirty="0">
                        <a:solidFill>
                          <a:schemeClr val="accent6"/>
                        </a:solidFill>
                        <a:effectLst/>
                        <a:latin typeface="Times New Roman" panose="02020603050405020304" pitchFamily="18" charset="0"/>
                      </a:endParaRPr>
                    </a:p>
                  </a:txBody>
                  <a:tcPr marL="6868" marR="6868" marT="6868" marB="0" anchor="ctr">
                    <a:noFill/>
                  </a:tcPr>
                </a:tc>
                <a:extLst>
                  <a:ext uri="{0D108BD9-81ED-4DB2-BD59-A6C34878D82A}">
                    <a16:rowId xmlns:a16="http://schemas.microsoft.com/office/drawing/2014/main" val="10006"/>
                  </a:ext>
                </a:extLst>
              </a:tr>
              <a:tr h="618116">
                <a:tc>
                  <a:txBody>
                    <a:bodyPr/>
                    <a:lstStyle/>
                    <a:p>
                      <a:pPr algn="just"/>
                      <a:r>
                        <a:rPr lang="ru-RU" sz="1200" dirty="0"/>
                        <a:t>Поступающие  в  бюджет денежные  средства  на безвозвратной  и  безвозмездной основе  из  федерального  бюджета (межбюджетные  трансферты  в виде  дотаций,  субсидий, субвенций и иных межбюджетных трансфертов),  а  также  перечисления от  физических  и  юридических лиц</a:t>
                      </a:r>
                    </a:p>
                  </a:txBody>
                  <a:tcPr marL="6868" marR="6868" marT="6868" marB="0" anchor="b">
                    <a:noFill/>
                  </a:tcPr>
                </a:tc>
                <a:extLst>
                  <a:ext uri="{0D108BD9-81ED-4DB2-BD59-A6C34878D82A}">
                    <a16:rowId xmlns:a16="http://schemas.microsoft.com/office/drawing/2014/main" val="1000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4011683968"/>
              </p:ext>
            </p:extLst>
          </p:nvPr>
        </p:nvGraphicFramePr>
        <p:xfrm>
          <a:off x="661987" y="3963508"/>
          <a:ext cx="8381999" cy="2567855"/>
        </p:xfrm>
        <a:graphic>
          <a:graphicData uri="http://schemas.openxmlformats.org/drawingml/2006/table">
            <a:tbl>
              <a:tblPr>
                <a:tableStyleId>{BC89EF96-8CEA-46FF-86C4-4CE0E7609802}</a:tableStyleId>
              </a:tblPr>
              <a:tblGrid>
                <a:gridCol w="2819664">
                  <a:extLst>
                    <a:ext uri="{9D8B030D-6E8A-4147-A177-3AD203B41FA5}">
                      <a16:colId xmlns:a16="http://schemas.microsoft.com/office/drawing/2014/main" val="20000"/>
                    </a:ext>
                  </a:extLst>
                </a:gridCol>
                <a:gridCol w="1112467">
                  <a:extLst>
                    <a:ext uri="{9D8B030D-6E8A-4147-A177-3AD203B41FA5}">
                      <a16:colId xmlns:a16="http://schemas.microsoft.com/office/drawing/2014/main" val="20001"/>
                    </a:ext>
                  </a:extLst>
                </a:gridCol>
                <a:gridCol w="1112467">
                  <a:extLst>
                    <a:ext uri="{9D8B030D-6E8A-4147-A177-3AD203B41FA5}">
                      <a16:colId xmlns:a16="http://schemas.microsoft.com/office/drawing/2014/main" val="20002"/>
                    </a:ext>
                  </a:extLst>
                </a:gridCol>
                <a:gridCol w="1084740">
                  <a:extLst>
                    <a:ext uri="{9D8B030D-6E8A-4147-A177-3AD203B41FA5}">
                      <a16:colId xmlns:a16="http://schemas.microsoft.com/office/drawing/2014/main" val="20003"/>
                    </a:ext>
                  </a:extLst>
                </a:gridCol>
                <a:gridCol w="1085850">
                  <a:extLst>
                    <a:ext uri="{9D8B030D-6E8A-4147-A177-3AD203B41FA5}">
                      <a16:colId xmlns:a16="http://schemas.microsoft.com/office/drawing/2014/main" val="20004"/>
                    </a:ext>
                  </a:extLst>
                </a:gridCol>
                <a:gridCol w="1166811">
                  <a:extLst>
                    <a:ext uri="{9D8B030D-6E8A-4147-A177-3AD203B41FA5}">
                      <a16:colId xmlns:a16="http://schemas.microsoft.com/office/drawing/2014/main" val="20005"/>
                    </a:ext>
                  </a:extLst>
                </a:gridCol>
              </a:tblGrid>
              <a:tr h="481387">
                <a:tc>
                  <a:txBody>
                    <a:bodyPr/>
                    <a:lstStyle/>
                    <a:p>
                      <a:pPr algn="ctr" fontAlgn="ctr"/>
                      <a:r>
                        <a:rPr lang="ru-RU" sz="1400" b="1" u="none" strike="noStrike" dirty="0">
                          <a:effectLst/>
                        </a:rPr>
                        <a:t>ДОХОДЫ</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2024 год</a:t>
                      </a:r>
                      <a:br>
                        <a:rPr lang="ru-RU" sz="1400" b="1" u="none" strike="noStrike" dirty="0">
                          <a:effectLst/>
                        </a:rPr>
                      </a:br>
                      <a:r>
                        <a:rPr lang="ru-RU" sz="1400" b="1" u="none" strike="noStrike" dirty="0">
                          <a:effectLst/>
                        </a:rPr>
                        <a:t>(факт)</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rPr>
                        <a:t>2025 год </a:t>
                      </a:r>
                      <a:br>
                        <a:rPr lang="ru-RU" sz="1400" b="1" u="none" strike="noStrike" dirty="0">
                          <a:solidFill>
                            <a:schemeClr val="tx1"/>
                          </a:solidFill>
                          <a:effectLst/>
                        </a:rPr>
                      </a:br>
                      <a:r>
                        <a:rPr lang="ru-RU" sz="1400" b="1" u="none" strike="noStrike" dirty="0">
                          <a:solidFill>
                            <a:schemeClr val="tx1"/>
                          </a:solidFill>
                          <a:effectLst/>
                        </a:rPr>
                        <a:t>(отчет)</a:t>
                      </a:r>
                      <a:endParaRPr lang="ru-RU" sz="14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2026 год</a:t>
                      </a:r>
                      <a:br>
                        <a:rPr lang="ru-RU" sz="1400" b="1" u="none" strike="noStrike" dirty="0">
                          <a:effectLst/>
                        </a:rPr>
                      </a:br>
                      <a:r>
                        <a:rPr lang="ru-RU" sz="1400" b="1" u="none" strike="noStrike" dirty="0">
                          <a:effectLst/>
                        </a:rPr>
                        <a:t>(прогноз)</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2027 год</a:t>
                      </a:r>
                      <a:br>
                        <a:rPr lang="ru-RU" sz="1400" b="1" u="none" strike="noStrike" dirty="0">
                          <a:effectLst/>
                        </a:rPr>
                      </a:br>
                      <a:r>
                        <a:rPr lang="ru-RU" sz="1400" b="1" u="none" strike="noStrike" dirty="0">
                          <a:effectLst/>
                        </a:rPr>
                        <a:t>(прогноз)</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2028 год</a:t>
                      </a:r>
                      <a:br>
                        <a:rPr lang="ru-RU" sz="1400" b="1" u="none" strike="noStrike" dirty="0">
                          <a:effectLst/>
                        </a:rPr>
                      </a:br>
                      <a:r>
                        <a:rPr lang="ru-RU" sz="1400" b="1" u="none" strike="noStrike" dirty="0">
                          <a:effectLst/>
                        </a:rPr>
                        <a:t>(прогноз)</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95517">
                <a:tc>
                  <a:txBody>
                    <a:bodyPr/>
                    <a:lstStyle/>
                    <a:p>
                      <a:pPr algn="l" fontAlgn="t"/>
                      <a:r>
                        <a:rPr lang="ru-RU" sz="1100" b="1" u="none" strike="noStrike" dirty="0">
                          <a:effectLst/>
                        </a:rPr>
                        <a:t>ВСЕГО</a:t>
                      </a:r>
                      <a:endParaRPr lang="ru-RU" sz="11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100" b="1" i="0" u="none" strike="noStrike" dirty="0">
                          <a:solidFill>
                            <a:srgbClr val="000000"/>
                          </a:solidFill>
                          <a:effectLst/>
                          <a:latin typeface="Arial" panose="020B0604020202020204" pitchFamily="34" charset="0"/>
                        </a:rPr>
                        <a:t>594 251 923,1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605 136 567,7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552 223 133,1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578 909 553,2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620 953 767,6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78085">
                <a:tc>
                  <a:txBody>
                    <a:bodyPr/>
                    <a:lstStyle/>
                    <a:p>
                      <a:pPr algn="l" fontAlgn="t"/>
                      <a:r>
                        <a:rPr lang="ru-RU" sz="1100" u="none" strike="noStrike" dirty="0">
                          <a:effectLst/>
                        </a:rPr>
                        <a:t>НАЛОГОВЫЕ И НЕНАЛОГОВЫЕ ДОХОДЫ, </a:t>
                      </a:r>
                      <a:br>
                        <a:rPr lang="ru-RU" sz="1100" u="none" strike="noStrike" dirty="0">
                          <a:effectLst/>
                        </a:rPr>
                      </a:br>
                      <a:r>
                        <a:rPr lang="ru-RU" sz="1100" u="none" strike="noStrike" dirty="0">
                          <a:effectLst/>
                        </a:rPr>
                        <a:t>в том числе:</a:t>
                      </a:r>
                      <a:endParaRPr lang="ru-RU" sz="1100" b="0"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Arial" panose="020B0604020202020204" pitchFamily="34" charset="0"/>
                        </a:rPr>
                        <a:t>499 118 887,9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mn-lt"/>
                        </a:rPr>
                        <a:t>493 212 218,3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rPr>
                        <a:t>459 147 654,2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Times New Roman" panose="02020603050405020304" pitchFamily="18" charset="0"/>
                        </a:rPr>
                        <a:t>483 687 518,7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Times New Roman" panose="02020603050405020304" pitchFamily="18" charset="0"/>
                        </a:rPr>
                        <a:t>517 216 932,3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5517">
                <a:tc>
                  <a:txBody>
                    <a:bodyPr/>
                    <a:lstStyle/>
                    <a:p>
                      <a:pPr algn="l" fontAlgn="t"/>
                      <a:r>
                        <a:rPr lang="ru-RU" sz="1100" i="1" u="none" strike="noStrike" dirty="0">
                          <a:effectLst/>
                        </a:rPr>
                        <a:t> - налоговые доходы</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dirty="0">
                          <a:solidFill>
                            <a:schemeClr val="tx1"/>
                          </a:solidFill>
                          <a:effectLst/>
                          <a:latin typeface="Arial" panose="020B0604020202020204" pitchFamily="34" charset="0"/>
                        </a:rPr>
                        <a:t>419 802 574,7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chemeClr val="tx1"/>
                          </a:solidFill>
                          <a:effectLst/>
                          <a:latin typeface="+mn-lt"/>
                        </a:rPr>
                        <a:t>432 048 362,9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428 117 947,9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450 100 928,6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472 397 290,8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5517">
                <a:tc>
                  <a:txBody>
                    <a:bodyPr/>
                    <a:lstStyle/>
                    <a:p>
                      <a:pPr algn="l" fontAlgn="t"/>
                      <a:r>
                        <a:rPr lang="ru-RU" sz="1100" i="1" u="none" strike="noStrike" dirty="0">
                          <a:effectLst/>
                        </a:rPr>
                        <a:t> - неналоговые доходы</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a:solidFill>
                            <a:schemeClr val="tx1"/>
                          </a:solidFill>
                          <a:effectLst/>
                          <a:latin typeface="Arial" panose="020B0604020202020204" pitchFamily="34" charset="0"/>
                        </a:rPr>
                        <a:t>79 316 313,2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chemeClr val="tx1"/>
                          </a:solidFill>
                          <a:effectLst/>
                          <a:latin typeface="+mn-lt"/>
                        </a:rPr>
                        <a:t>61 163 855,4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31 029 706,3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33 586 590,1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44 819 641,5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1035">
                <a:tc>
                  <a:txBody>
                    <a:bodyPr/>
                    <a:lstStyle/>
                    <a:p>
                      <a:pPr algn="l" fontAlgn="t"/>
                      <a:r>
                        <a:rPr lang="ru-RU" sz="1100" u="none" strike="noStrike" dirty="0">
                          <a:effectLst/>
                        </a:rPr>
                        <a:t>БЕЗВОЗМЕЗДНЫЕ ПОСТУПЛЕНИЯ, </a:t>
                      </a:r>
                      <a:br>
                        <a:rPr lang="ru-RU" sz="1100" u="none" strike="noStrike" dirty="0">
                          <a:effectLst/>
                        </a:rPr>
                      </a:br>
                      <a:r>
                        <a:rPr lang="ru-RU" sz="1100" u="none" strike="noStrike" dirty="0">
                          <a:effectLst/>
                        </a:rPr>
                        <a:t>в том числе:</a:t>
                      </a:r>
                      <a:endParaRPr lang="ru-RU" sz="1100" b="0"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Arial" panose="020B0604020202020204" pitchFamily="34" charset="0"/>
                        </a:rPr>
                        <a:t>95 133 035,2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Arial" panose="020B0604020202020204" pitchFamily="34" charset="0"/>
                        </a:rPr>
                        <a:t>111 924 349,4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rgbClr val="000000"/>
                          </a:solidFill>
                          <a:effectLst/>
                          <a:latin typeface="Arial" panose="020B0604020202020204" pitchFamily="34" charset="0"/>
                        </a:rPr>
                        <a:t>93 075 478,9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rgbClr val="000000"/>
                          </a:solidFill>
                          <a:effectLst/>
                          <a:latin typeface="Arial" panose="020B0604020202020204" pitchFamily="34" charset="0"/>
                        </a:rPr>
                        <a:t>95 222 034,50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rgbClr val="000000"/>
                          </a:solidFill>
                          <a:effectLst/>
                          <a:latin typeface="Arial" panose="020B0604020202020204" pitchFamily="34" charset="0"/>
                        </a:rPr>
                        <a:t>103 736 835,3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0172">
                <a:tc>
                  <a:txBody>
                    <a:bodyPr/>
                    <a:lstStyle/>
                    <a:p>
                      <a:pPr algn="l" fontAlgn="t"/>
                      <a:r>
                        <a:rPr lang="ru-RU" sz="1100" i="1" u="none" strike="noStrike" dirty="0">
                          <a:effectLst/>
                        </a:rPr>
                        <a:t> - безвозмездные поступления от федерального бюджета</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dirty="0">
                          <a:solidFill>
                            <a:schemeClr val="tx1"/>
                          </a:solidFill>
                          <a:effectLst/>
                          <a:latin typeface="Arial" panose="020B0604020202020204" pitchFamily="34" charset="0"/>
                        </a:rPr>
                        <a:t>88 948 598,8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chemeClr val="tx1"/>
                          </a:solidFill>
                          <a:effectLst/>
                          <a:latin typeface="Arial" panose="020B0604020202020204" pitchFamily="34" charset="0"/>
                        </a:rPr>
                        <a:t>95 776 013,4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92 865 263,1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95 000 569,50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103 505 374,1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5517">
                <a:tc>
                  <a:txBody>
                    <a:bodyPr/>
                    <a:lstStyle/>
                    <a:p>
                      <a:pPr algn="l" fontAlgn="t"/>
                      <a:r>
                        <a:rPr lang="ru-RU" sz="1100" i="1" u="none" strike="noStrike" dirty="0">
                          <a:effectLst/>
                        </a:rPr>
                        <a:t> - прочие безвозмездные поступления</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dirty="0">
                          <a:solidFill>
                            <a:schemeClr val="tx1"/>
                          </a:solidFill>
                          <a:effectLst/>
                          <a:latin typeface="Arial" panose="020B0604020202020204" pitchFamily="34" charset="0"/>
                        </a:rPr>
                        <a:t>6 184 436,4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chemeClr val="tx1"/>
                          </a:solidFill>
                          <a:effectLst/>
                          <a:latin typeface="Arial" panose="020B0604020202020204" pitchFamily="34" charset="0"/>
                        </a:rPr>
                        <a:t>16 148 336,0</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210 215,8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a:solidFill>
                            <a:srgbClr val="000000"/>
                          </a:solidFill>
                          <a:effectLst/>
                          <a:latin typeface="Arial" panose="020B0604020202020204" pitchFamily="34" charset="0"/>
                        </a:rPr>
                        <a:t>221 465,00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231 461,2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6" name="Прямоугольник 5"/>
          <p:cNvSpPr/>
          <p:nvPr/>
        </p:nvSpPr>
        <p:spPr>
          <a:xfrm>
            <a:off x="704849" y="3440288"/>
            <a:ext cx="8296276" cy="369332"/>
          </a:xfrm>
          <a:prstGeom prst="rect">
            <a:avLst/>
          </a:prstGeom>
        </p:spPr>
        <p:txBody>
          <a:bodyPr wrap="square">
            <a:spAutoFit/>
          </a:bodyPr>
          <a:lstStyle/>
          <a:p>
            <a:pPr algn="ctr"/>
            <a:r>
              <a:rPr lang="ru-RU" b="1" dirty="0">
                <a:solidFill>
                  <a:srgbClr val="000000"/>
                </a:solidFill>
              </a:rPr>
              <a:t>Структура доходов бюджета Республики Татарстан</a:t>
            </a:r>
            <a:r>
              <a:rPr lang="ru-RU" dirty="0"/>
              <a:t> </a:t>
            </a:r>
          </a:p>
        </p:txBody>
      </p:sp>
      <p:sp>
        <p:nvSpPr>
          <p:cNvPr id="7" name="TextBox 6"/>
          <p:cNvSpPr txBox="1"/>
          <p:nvPr/>
        </p:nvSpPr>
        <p:spPr>
          <a:xfrm>
            <a:off x="7812527" y="3655731"/>
            <a:ext cx="1188595" cy="307777"/>
          </a:xfrm>
          <a:prstGeom prst="rect">
            <a:avLst/>
          </a:prstGeom>
          <a:noFill/>
        </p:spPr>
        <p:txBody>
          <a:bodyPr wrap="none" rtlCol="0">
            <a:spAutoFit/>
          </a:bodyPr>
          <a:lstStyle/>
          <a:p>
            <a:r>
              <a:rPr lang="ru-RU" sz="1400" i="1" dirty="0" err="1"/>
              <a:t>тыс.рублей</a:t>
            </a:r>
            <a:endParaRPr lang="ru-RU" sz="1400" i="1" dirty="0"/>
          </a:p>
        </p:txBody>
      </p:sp>
    </p:spTree>
    <p:extLst>
      <p:ext uri="{BB962C8B-B14F-4D97-AF65-F5344CB8AC3E}">
        <p14:creationId xmlns:p14="http://schemas.microsoft.com/office/powerpoint/2010/main" val="1015369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47699" y="227108"/>
            <a:ext cx="8115300" cy="354012"/>
          </a:xfrm>
        </p:spPr>
        <p:txBody>
          <a:bodyPr>
            <a:noAutofit/>
          </a:bodyPr>
          <a:lstStyle/>
          <a:p>
            <a:r>
              <a:rPr lang="ru-RU" sz="1800" dirty="0"/>
              <a:t>Налоговые доходы Республики Татарстан</a:t>
            </a:r>
          </a:p>
        </p:txBody>
      </p:sp>
      <p:graphicFrame>
        <p:nvGraphicFramePr>
          <p:cNvPr id="5" name="Таблица 4"/>
          <p:cNvGraphicFramePr>
            <a:graphicFrameLocks noGrp="1"/>
          </p:cNvGraphicFramePr>
          <p:nvPr>
            <p:extLst>
              <p:ext uri="{D42A27DB-BD31-4B8C-83A1-F6EECF244321}">
                <p14:modId xmlns:p14="http://schemas.microsoft.com/office/powerpoint/2010/main" val="1245348396"/>
              </p:ext>
            </p:extLst>
          </p:nvPr>
        </p:nvGraphicFramePr>
        <p:xfrm>
          <a:off x="514349" y="861352"/>
          <a:ext cx="8381999" cy="4851476"/>
        </p:xfrm>
        <a:graphic>
          <a:graphicData uri="http://schemas.openxmlformats.org/drawingml/2006/table">
            <a:tbl>
              <a:tblPr>
                <a:tableStyleId>{BC89EF96-8CEA-46FF-86C4-4CE0E7609802}</a:tableStyleId>
              </a:tblPr>
              <a:tblGrid>
                <a:gridCol w="2809877">
                  <a:extLst>
                    <a:ext uri="{9D8B030D-6E8A-4147-A177-3AD203B41FA5}">
                      <a16:colId xmlns:a16="http://schemas.microsoft.com/office/drawing/2014/main" val="20000"/>
                    </a:ext>
                  </a:extLst>
                </a:gridCol>
                <a:gridCol w="1122254">
                  <a:extLst>
                    <a:ext uri="{9D8B030D-6E8A-4147-A177-3AD203B41FA5}">
                      <a16:colId xmlns:a16="http://schemas.microsoft.com/office/drawing/2014/main" val="20001"/>
                    </a:ext>
                  </a:extLst>
                </a:gridCol>
                <a:gridCol w="1112467">
                  <a:extLst>
                    <a:ext uri="{9D8B030D-6E8A-4147-A177-3AD203B41FA5}">
                      <a16:colId xmlns:a16="http://schemas.microsoft.com/office/drawing/2014/main" val="20002"/>
                    </a:ext>
                  </a:extLst>
                </a:gridCol>
                <a:gridCol w="1112467">
                  <a:extLst>
                    <a:ext uri="{9D8B030D-6E8A-4147-A177-3AD203B41FA5}">
                      <a16:colId xmlns:a16="http://schemas.microsoft.com/office/drawing/2014/main" val="20003"/>
                    </a:ext>
                  </a:extLst>
                </a:gridCol>
                <a:gridCol w="1112467">
                  <a:extLst>
                    <a:ext uri="{9D8B030D-6E8A-4147-A177-3AD203B41FA5}">
                      <a16:colId xmlns:a16="http://schemas.microsoft.com/office/drawing/2014/main" val="20004"/>
                    </a:ext>
                  </a:extLst>
                </a:gridCol>
                <a:gridCol w="1112467">
                  <a:extLst>
                    <a:ext uri="{9D8B030D-6E8A-4147-A177-3AD203B41FA5}">
                      <a16:colId xmlns:a16="http://schemas.microsoft.com/office/drawing/2014/main" val="20005"/>
                    </a:ext>
                  </a:extLst>
                </a:gridCol>
              </a:tblGrid>
              <a:tr h="307760">
                <a:tc>
                  <a:txBody>
                    <a:bodyPr/>
                    <a:lstStyle/>
                    <a:p>
                      <a:pPr algn="ctr" fontAlgn="b"/>
                      <a:r>
                        <a:rPr lang="ru-RU" sz="1400" b="1" u="none" strike="noStrike" kern="1200" dirty="0">
                          <a:solidFill>
                            <a:schemeClr val="tx1"/>
                          </a:solidFill>
                          <a:effectLst/>
                          <a:latin typeface="+mn-lt"/>
                          <a:ea typeface="+mn-ea"/>
                          <a:cs typeface="+mn-cs"/>
                        </a:rPr>
                        <a:t>Налоговые</a:t>
                      </a:r>
                      <a:r>
                        <a:rPr lang="en-US" sz="1400" b="1" u="none" strike="noStrike" dirty="0">
                          <a:effectLst/>
                          <a:latin typeface="+mn-lt"/>
                        </a:rPr>
                        <a:t> </a:t>
                      </a:r>
                      <a:r>
                        <a:rPr lang="ru-RU" sz="1400" b="1" i="0" u="none" strike="noStrike" dirty="0">
                          <a:solidFill>
                            <a:srgbClr val="000000"/>
                          </a:solidFill>
                          <a:effectLst/>
                          <a:latin typeface="+mn-lt"/>
                        </a:rPr>
                        <a:t>доходы</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2024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(факт)</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2025 год </a:t>
                      </a:r>
                      <a:br>
                        <a:rPr lang="ru-RU" sz="1400" b="1" u="none" strike="noStrike" dirty="0">
                          <a:solidFill>
                            <a:schemeClr val="tx1"/>
                          </a:solidFill>
                          <a:effectLst/>
                          <a:latin typeface="+mn-lt"/>
                        </a:rPr>
                      </a:br>
                      <a:r>
                        <a:rPr lang="ru-RU" sz="1400" b="1" u="none" strike="noStrike" dirty="0">
                          <a:solidFill>
                            <a:schemeClr val="tx1"/>
                          </a:solidFill>
                          <a:effectLst/>
                          <a:latin typeface="+mn-lt"/>
                        </a:rPr>
                        <a:t>(отчет)</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2026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(прогноз)</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2027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(прогноз)</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2028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(прогноз)</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9168">
                <a:tc>
                  <a:txBody>
                    <a:bodyPr/>
                    <a:lstStyle/>
                    <a:p>
                      <a:pPr algn="l" rtl="0" fontAlgn="ctr"/>
                      <a:r>
                        <a:rPr lang="ru-RU" sz="1100" b="1" i="0" u="none" strike="noStrike" dirty="0">
                          <a:solidFill>
                            <a:srgbClr val="000000"/>
                          </a:solidFill>
                          <a:effectLst/>
                          <a:latin typeface="+mn-lt"/>
                        </a:rPr>
                        <a:t>Всего налоговые доходы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r" defTabSz="685800" rtl="0" eaLnBrk="1" fontAlgn="b" latinLnBrk="0" hangingPunct="1"/>
                      <a:r>
                        <a:rPr lang="ru-RU" sz="1100" b="1" i="0" u="none" strike="noStrike" kern="1200" dirty="0">
                          <a:solidFill>
                            <a:srgbClr val="000000"/>
                          </a:solidFill>
                          <a:effectLst/>
                          <a:latin typeface="+mn-lt"/>
                          <a:ea typeface="+mn-ea"/>
                          <a:cs typeface="+mn-cs"/>
                        </a:rPr>
                        <a:t>419 802 574,7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100" b="1" i="0" u="none" strike="noStrike" dirty="0">
                          <a:solidFill>
                            <a:srgbClr val="000000"/>
                          </a:solidFill>
                          <a:effectLst/>
                          <a:latin typeface="+mn-lt"/>
                        </a:rPr>
                        <a:t>432 048 362,9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ru-RU" sz="1100" b="1" i="0" u="none" strike="noStrike" dirty="0">
                          <a:solidFill>
                            <a:srgbClr val="000000"/>
                          </a:solidFill>
                          <a:effectLst/>
                          <a:latin typeface="+mn-lt"/>
                        </a:rPr>
                        <a:t>428 117 947,9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ru-RU" sz="1100" b="1" i="0" u="none" strike="noStrike" dirty="0">
                          <a:solidFill>
                            <a:srgbClr val="000000"/>
                          </a:solidFill>
                          <a:effectLst/>
                          <a:latin typeface="+mn-lt"/>
                        </a:rPr>
                        <a:t>450 100 928,6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ru-RU" sz="1100" b="1" i="0" u="none" strike="noStrike" dirty="0">
                          <a:solidFill>
                            <a:srgbClr val="000000"/>
                          </a:solidFill>
                          <a:effectLst/>
                          <a:latin typeface="+mn-lt"/>
                        </a:rPr>
                        <a:t>472 397 290,8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47142">
                <a:tc>
                  <a:txBody>
                    <a:bodyPr/>
                    <a:lstStyle/>
                    <a:p>
                      <a:pPr algn="just" rtl="0" fontAlgn="ctr"/>
                      <a:r>
                        <a:rPr lang="ru-RU" sz="1100" b="0" i="0" u="none" strike="noStrike" dirty="0">
                          <a:solidFill>
                            <a:srgbClr val="000000"/>
                          </a:solidFill>
                          <a:effectLst/>
                          <a:latin typeface="+mn-lt"/>
                        </a:rPr>
                        <a:t>Налог на прибыль организаций</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169 990 889,8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150 307 145,4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130 331 544,0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ru-RU" sz="1100" b="0" i="0" u="none" strike="noStrike">
                          <a:solidFill>
                            <a:schemeClr val="tx1"/>
                          </a:solidFill>
                          <a:effectLst/>
                          <a:latin typeface="+mn-lt"/>
                          <a:cs typeface="Times New Roman" panose="02020603050405020304" pitchFamily="18" charset="0"/>
                        </a:rPr>
                        <a:t>135 631 104,0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141 056 126,4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50970">
                <a:tc>
                  <a:txBody>
                    <a:bodyPr/>
                    <a:lstStyle/>
                    <a:p>
                      <a:pPr algn="just" rtl="0" fontAlgn="ctr"/>
                      <a:r>
                        <a:rPr lang="ru-RU" sz="1100" b="0" i="0" u="none" strike="noStrike" dirty="0">
                          <a:solidFill>
                            <a:srgbClr val="000000"/>
                          </a:solidFill>
                          <a:effectLst/>
                          <a:latin typeface="+mn-lt"/>
                        </a:rPr>
                        <a:t>Налог на доходы физических лиц</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133 880 574,7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155 756 475,8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165 363 780,8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a:solidFill>
                            <a:schemeClr val="tx1"/>
                          </a:solidFill>
                          <a:effectLst/>
                          <a:latin typeface="+mn-lt"/>
                          <a:cs typeface="Times New Roman" panose="02020603050405020304" pitchFamily="18" charset="0"/>
                        </a:rPr>
                        <a:t>177 192 149,0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189 905 292,2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4305">
                <a:tc>
                  <a:txBody>
                    <a:bodyPr/>
                    <a:lstStyle/>
                    <a:p>
                      <a:pPr algn="just" rtl="0" fontAlgn="ctr"/>
                      <a:r>
                        <a:rPr lang="ru-RU" sz="1100" b="0" i="0" u="none" strike="noStrike" dirty="0">
                          <a:solidFill>
                            <a:srgbClr val="000000"/>
                          </a:solidFill>
                          <a:effectLst/>
                          <a:latin typeface="+mn-lt"/>
                        </a:rPr>
                        <a:t>Акцизы по подакцизным товарам (продукции), производимым на территории Российской Федерации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42 995 330,2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46 091 297,8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mn-lt"/>
                        </a:rPr>
                        <a:t>53 023 945,5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mn-lt"/>
                        </a:rPr>
                        <a:t>55 874 832,3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mn-lt"/>
                        </a:rPr>
                        <a:t>57 564 565,2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7016">
                <a:tc>
                  <a:txBody>
                    <a:bodyPr/>
                    <a:lstStyle/>
                    <a:p>
                      <a:pPr algn="just" rtl="0" fontAlgn="ctr"/>
                      <a:r>
                        <a:rPr lang="ru-RU" sz="1100" b="0" i="0" u="none" strike="noStrike" dirty="0">
                          <a:solidFill>
                            <a:srgbClr val="000000"/>
                          </a:solidFill>
                          <a:effectLst/>
                          <a:latin typeface="+mn-lt"/>
                        </a:rPr>
                        <a:t>Налог, взимаемый в связи с применением упрощенной системы налогообложения</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21 333 720 ,3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22 626 370,4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23 256 202,7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24 186 451,1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a:solidFill>
                            <a:schemeClr val="tx1"/>
                          </a:solidFill>
                          <a:effectLst/>
                          <a:latin typeface="+mn-lt"/>
                          <a:cs typeface="Times New Roman" panose="02020603050405020304" pitchFamily="18" charset="0"/>
                        </a:rPr>
                        <a:t>25 153 909,2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5568">
                <a:tc>
                  <a:txBody>
                    <a:bodyPr/>
                    <a:lstStyle/>
                    <a:p>
                      <a:pPr algn="just" rtl="0" fontAlgn="ctr"/>
                      <a:r>
                        <a:rPr lang="ru-RU" sz="1100" b="0" i="0" u="none" strike="noStrike" dirty="0">
                          <a:solidFill>
                            <a:srgbClr val="000000"/>
                          </a:solidFill>
                          <a:effectLst/>
                          <a:latin typeface="+mn-lt"/>
                        </a:rPr>
                        <a:t>Налог на профессиональный доход</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2 082 399,9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2 817 183,6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2 600 000,0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2 703 850,0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3 028 330,0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76876">
                <a:tc>
                  <a:txBody>
                    <a:bodyPr/>
                    <a:lstStyle/>
                    <a:p>
                      <a:pPr algn="just" rtl="0" fontAlgn="ctr"/>
                      <a:r>
                        <a:rPr lang="ru-RU" sz="1100" b="0" i="0" u="none" strike="noStrike" dirty="0">
                          <a:solidFill>
                            <a:srgbClr val="000000"/>
                          </a:solidFill>
                          <a:effectLst/>
                          <a:latin typeface="+mn-lt"/>
                        </a:rPr>
                        <a:t>Налог, взимаемый в связи с применением специального налогового режима "Автоматизированная упрощенная система налогообложения"</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155 009,8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225 775,3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208 000,0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57889">
                <a:tc>
                  <a:txBody>
                    <a:bodyPr/>
                    <a:lstStyle/>
                    <a:p>
                      <a:pPr algn="just" rtl="0" fontAlgn="ctr"/>
                      <a:r>
                        <a:rPr lang="ru-RU" sz="1100" b="0" i="0" u="none" strike="noStrike">
                          <a:solidFill>
                            <a:srgbClr val="000000"/>
                          </a:solidFill>
                          <a:effectLst/>
                          <a:latin typeface="+mn-lt"/>
                        </a:rPr>
                        <a:t>Налог на имущество организаций</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41 043 286,8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45 570 525,9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rgbClr val="000000"/>
                          </a:solidFill>
                          <a:effectLst/>
                          <a:latin typeface="+mn-lt"/>
                          <a:cs typeface="Times New Roman" panose="02020603050405020304" pitchFamily="18" charset="0"/>
                        </a:rPr>
                        <a:t>44 619 075,6</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rgbClr val="000000"/>
                          </a:solidFill>
                          <a:effectLst/>
                          <a:latin typeface="+mn-lt"/>
                          <a:cs typeface="Times New Roman" panose="02020603050405020304" pitchFamily="18" charset="0"/>
                        </a:rPr>
                        <a:t>45 377 599,9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rgbClr val="000000"/>
                          </a:solidFill>
                          <a:effectLst/>
                          <a:latin typeface="+mn-lt"/>
                          <a:cs typeface="Times New Roman" panose="02020603050405020304" pitchFamily="18" charset="0"/>
                        </a:rPr>
                        <a:t>46 557 417,5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69927">
                <a:tc>
                  <a:txBody>
                    <a:bodyPr/>
                    <a:lstStyle/>
                    <a:p>
                      <a:pPr algn="just" rtl="0" fontAlgn="ctr"/>
                      <a:r>
                        <a:rPr lang="ru-RU" sz="1100" b="0" i="0" u="none" strike="noStrike">
                          <a:solidFill>
                            <a:srgbClr val="000000"/>
                          </a:solidFill>
                          <a:effectLst/>
                          <a:latin typeface="+mn-lt"/>
                        </a:rPr>
                        <a:t>Транспортный налог</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7 583 440,4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7 725 768,2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8 000 000,0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8 200 000,0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8 400 000,0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69927">
                <a:tc>
                  <a:txBody>
                    <a:bodyPr/>
                    <a:lstStyle/>
                    <a:p>
                      <a:pPr algn="just" rtl="0" fontAlgn="ctr"/>
                      <a:r>
                        <a:rPr lang="ru-RU" sz="1100" b="0" i="0" u="none" strike="noStrike" dirty="0">
                          <a:solidFill>
                            <a:srgbClr val="000000"/>
                          </a:solidFill>
                          <a:effectLst/>
                          <a:latin typeface="+mn-lt"/>
                        </a:rPr>
                        <a:t>Налог на игорный бизнес</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6 415,5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5 509,0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6584">
                <a:tc>
                  <a:txBody>
                    <a:bodyPr/>
                    <a:lstStyle/>
                    <a:p>
                      <a:pPr algn="just" rtl="0" fontAlgn="ctr"/>
                      <a:r>
                        <a:rPr lang="ru-RU" sz="1100" b="0" i="0" u="none" strike="noStrike" dirty="0">
                          <a:solidFill>
                            <a:srgbClr val="000000"/>
                          </a:solidFill>
                          <a:effectLst/>
                          <a:latin typeface="+mn-lt"/>
                        </a:rPr>
                        <a:t>Налог на добычу полезных ископаемых</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17 675,9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12 148,7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16 100,0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16 100,0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16 100,0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679709">
                <a:tc>
                  <a:txBody>
                    <a:bodyPr/>
                    <a:lstStyle/>
                    <a:p>
                      <a:pPr algn="just" rtl="0" fontAlgn="ctr"/>
                      <a:r>
                        <a:rPr lang="ru-RU" sz="1100" b="0" i="0" u="none" strike="noStrike" dirty="0">
                          <a:solidFill>
                            <a:srgbClr val="000000"/>
                          </a:solidFill>
                          <a:effectLst/>
                          <a:latin typeface="+mn-lt"/>
                        </a:rPr>
                        <a:t>Сборы за пользование объектами животного мира и за пользование объектами водных биологических ресурсов</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2 570,5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3 079,7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2 250,0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2 250,0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2 250,0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69927">
                <a:tc>
                  <a:txBody>
                    <a:bodyPr/>
                    <a:lstStyle/>
                    <a:p>
                      <a:pPr algn="just" rtl="0" fontAlgn="ctr"/>
                      <a:r>
                        <a:rPr lang="ru-RU" sz="1100" b="0" i="0" u="none" strike="noStrike">
                          <a:solidFill>
                            <a:srgbClr val="000000"/>
                          </a:solidFill>
                          <a:effectLst/>
                          <a:latin typeface="+mn-lt"/>
                        </a:rPr>
                        <a:t>Государственная пошлина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711 244,7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907 081,1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a:solidFill>
                            <a:srgbClr val="000000"/>
                          </a:solidFill>
                          <a:effectLst/>
                          <a:latin typeface="+mn-lt"/>
                          <a:cs typeface="Times New Roman" panose="02020603050405020304" pitchFamily="18" charset="0"/>
                        </a:rPr>
                        <a:t>705 049,3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708 592,3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713 300,3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97532">
                <a:tc>
                  <a:txBody>
                    <a:bodyPr/>
                    <a:lstStyle/>
                    <a:p>
                      <a:pPr algn="just" rtl="0" fontAlgn="ctr"/>
                      <a:r>
                        <a:rPr lang="ru-RU" sz="1100" b="0" i="0" u="none" strike="noStrike" dirty="0">
                          <a:solidFill>
                            <a:srgbClr val="000000"/>
                          </a:solidFill>
                          <a:effectLst/>
                          <a:latin typeface="+mn-lt"/>
                        </a:rPr>
                        <a:t>Задолженность и перерасчеты по отмененным налогам, сборами иным обязательным платежам</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endParaRPr lang="ru-RU" sz="1100" b="0" i="0" u="none" strike="noStrike" kern="1200" dirty="0">
                        <a:solidFill>
                          <a:srgbClr val="000000"/>
                        </a:solidFill>
                        <a:effectLst/>
                        <a:latin typeface="+mn-lt"/>
                        <a:ea typeface="+mn-ea"/>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endParaRPr lang="ru-RU" sz="1100" b="0" i="0" u="none" strike="noStrike" kern="1200" dirty="0">
                        <a:solidFill>
                          <a:srgbClr val="000000"/>
                        </a:solidFill>
                        <a:effectLst/>
                        <a:latin typeface="+mn-lt"/>
                        <a:ea typeface="+mn-ea"/>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endParaRPr lang="ru-RU" sz="1100" b="0" i="0" u="none" strike="noStrike" kern="1200" dirty="0">
                        <a:solidFill>
                          <a:srgbClr val="000000"/>
                        </a:solidFill>
                        <a:effectLst/>
                        <a:latin typeface="+mn-lt"/>
                        <a:ea typeface="+mn-ea"/>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bl>
          </a:graphicData>
        </a:graphic>
      </p:graphicFrame>
      <p:sp>
        <p:nvSpPr>
          <p:cNvPr id="7" name="TextBox 6"/>
          <p:cNvSpPr txBox="1"/>
          <p:nvPr/>
        </p:nvSpPr>
        <p:spPr>
          <a:xfrm>
            <a:off x="7793477" y="507340"/>
            <a:ext cx="1238288" cy="307777"/>
          </a:xfrm>
          <a:prstGeom prst="rect">
            <a:avLst/>
          </a:prstGeom>
          <a:noFill/>
        </p:spPr>
        <p:txBody>
          <a:bodyPr wrap="none" rtlCol="0">
            <a:spAutoFit/>
          </a:bodyPr>
          <a:lstStyle/>
          <a:p>
            <a:r>
              <a:rPr lang="ru-RU" sz="1400" i="1" dirty="0"/>
              <a:t>тыс. рублей</a:t>
            </a:r>
          </a:p>
        </p:txBody>
      </p:sp>
    </p:spTree>
    <p:extLst>
      <p:ext uri="{BB962C8B-B14F-4D97-AF65-F5344CB8AC3E}">
        <p14:creationId xmlns:p14="http://schemas.microsoft.com/office/powerpoint/2010/main" val="341976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2555" y="620785"/>
            <a:ext cx="8235696" cy="6032421"/>
          </a:xfrm>
          <a:prstGeom prst="rect">
            <a:avLst/>
          </a:prstGeom>
          <a:noFill/>
        </p:spPr>
        <p:txBody>
          <a:bodyPr wrap="square" rtlCol="0">
            <a:spAutoFit/>
          </a:bodyPr>
          <a:lstStyle/>
          <a:p>
            <a:r>
              <a:rPr lang="ru-RU" dirty="0"/>
              <a:t>Безвозмездные поступления включают в себя:</a:t>
            </a:r>
          </a:p>
          <a:p>
            <a:pPr algn="just"/>
            <a:endParaRPr lang="ru-RU" dirty="0"/>
          </a:p>
          <a:p>
            <a:pPr algn="just"/>
            <a:r>
              <a:rPr lang="ru-RU" sz="1400" b="1" dirty="0">
                <a:solidFill>
                  <a:schemeClr val="accent1"/>
                </a:solidFill>
              </a:rPr>
              <a:t>Межбюджетные трансферты </a:t>
            </a:r>
            <a:r>
              <a:rPr lang="ru-RU" sz="1400" dirty="0"/>
              <a:t>- средства, предоставляемые одним бюджетом бюджетной системы Российской Федерации другому бюджету бюджетной системы Российской Федерации</a:t>
            </a:r>
          </a:p>
          <a:p>
            <a:pPr algn="just"/>
            <a:endParaRPr lang="ru-RU" sz="1400" dirty="0"/>
          </a:p>
          <a:p>
            <a:pPr algn="just"/>
            <a:r>
              <a:rPr lang="ru-RU" sz="1400" b="1" dirty="0">
                <a:solidFill>
                  <a:schemeClr val="accent1"/>
                </a:solidFill>
              </a:rPr>
              <a:t>Дотации</a:t>
            </a:r>
            <a:r>
              <a:rPr lang="ru-RU" sz="1400" b="1" dirty="0"/>
              <a:t> </a:t>
            </a:r>
            <a:r>
              <a:rPr lang="ru-RU" sz="1400" dirty="0"/>
              <a:t>- межбюджетные трансферты, предоставляемые на безвозмездной и безвозвратной основе без установления направлений и (или) условий их использования</a:t>
            </a:r>
          </a:p>
          <a:p>
            <a:pPr algn="just"/>
            <a:endParaRPr lang="ru-RU" sz="1400" dirty="0"/>
          </a:p>
          <a:p>
            <a:pPr algn="just"/>
            <a:r>
              <a:rPr lang="ru-RU" sz="1400" b="1" dirty="0">
                <a:solidFill>
                  <a:schemeClr val="accent1"/>
                </a:solidFill>
              </a:rPr>
              <a:t>Субсидии</a:t>
            </a:r>
            <a:r>
              <a:rPr lang="ru-RU" sz="1400" b="1" dirty="0"/>
              <a:t> </a:t>
            </a:r>
            <a:r>
              <a:rPr lang="ru-RU" sz="1400" dirty="0"/>
              <a:t>- межбюджетные трансферты, предоставляемые в целях </a:t>
            </a:r>
            <a:r>
              <a:rPr lang="ru-RU" sz="1400" dirty="0" err="1"/>
              <a:t>софинансирования</a:t>
            </a:r>
            <a:r>
              <a:rPr lang="ru-RU" sz="1400" dirty="0"/>
              <a:t> расходных обязательств, возникающих при выполнении полномочий органов государственной власти субъектов РФ по предметам ведения субъектов РФ и предметам совместного ведения РФ и субъектов РФ, и расходных обязательств по выполнению полномочий органов местного самоуправления по вопросам местного значения</a:t>
            </a:r>
          </a:p>
          <a:p>
            <a:pPr algn="just"/>
            <a:endParaRPr lang="ru-RU" sz="1400" dirty="0">
              <a:solidFill>
                <a:schemeClr val="accent1"/>
              </a:solidFill>
            </a:endParaRPr>
          </a:p>
          <a:p>
            <a:pPr algn="just"/>
            <a:r>
              <a:rPr lang="ru-RU" sz="1400" b="1" dirty="0">
                <a:solidFill>
                  <a:schemeClr val="accent1"/>
                </a:solidFill>
              </a:rPr>
              <a:t>Субвенции </a:t>
            </a:r>
            <a:r>
              <a:rPr lang="ru-RU" sz="1400" dirty="0"/>
              <a:t>- межбюджетные трансферты, предоставляемые бюджетам субъектов Российской Федерации в целях финансового обеспечения расходных обязательств субъектов РФ и (или) муниципальных образований, возникающих при выполнении полномочий РФ, переданных для осуществления органам государственной власти субъектов РФ и (или) органам местного самоуправления</a:t>
            </a:r>
          </a:p>
          <a:p>
            <a:pPr algn="just"/>
            <a:endParaRPr lang="ru-RU" sz="1400" dirty="0"/>
          </a:p>
          <a:p>
            <a:pPr algn="just"/>
            <a:r>
              <a:rPr lang="ru-RU" sz="1400" b="1" dirty="0">
                <a:solidFill>
                  <a:schemeClr val="accent1"/>
                </a:solidFill>
              </a:rPr>
              <a:t>Иные межбюджетные трансферы</a:t>
            </a:r>
            <a:r>
              <a:rPr lang="ru-RU" sz="1400" dirty="0"/>
              <a:t> предоставляются в случаях и порядке, которые предусмотрены соответствующими правовыми актами</a:t>
            </a:r>
          </a:p>
          <a:p>
            <a:pPr algn="just"/>
            <a:endParaRPr lang="ru-RU" sz="1400" dirty="0"/>
          </a:p>
          <a:p>
            <a:pPr algn="just"/>
            <a:r>
              <a:rPr lang="ru-RU" sz="1400" b="1" dirty="0">
                <a:solidFill>
                  <a:schemeClr val="accent1"/>
                </a:solidFill>
              </a:rPr>
              <a:t>Безвозмездные поступления </a:t>
            </a:r>
            <a:r>
              <a:rPr lang="ru-RU" sz="1400" dirty="0"/>
              <a:t>– поступления от физических и юридических лиц, международных организаций и правительства иностранных государств, в том числе добровольные пожертвования</a:t>
            </a:r>
          </a:p>
        </p:txBody>
      </p:sp>
      <p:sp>
        <p:nvSpPr>
          <p:cNvPr id="6" name="Текст 2"/>
          <p:cNvSpPr>
            <a:spLocks noGrp="1"/>
          </p:cNvSpPr>
          <p:nvPr>
            <p:ph type="body" sz="quarter" idx="14"/>
          </p:nvPr>
        </p:nvSpPr>
        <p:spPr>
          <a:xfrm>
            <a:off x="514350" y="46038"/>
            <a:ext cx="8088112" cy="574747"/>
          </a:xfrm>
        </p:spPr>
        <p:txBody>
          <a:bodyPr>
            <a:normAutofit/>
          </a:bodyPr>
          <a:lstStyle/>
          <a:p>
            <a:r>
              <a:rPr lang="ru-RU" sz="2400" dirty="0"/>
              <a:t>Безвозмездные поступления</a:t>
            </a:r>
          </a:p>
        </p:txBody>
      </p:sp>
    </p:spTree>
    <p:extLst>
      <p:ext uri="{BB962C8B-B14F-4D97-AF65-F5344CB8AC3E}">
        <p14:creationId xmlns:p14="http://schemas.microsoft.com/office/powerpoint/2010/main" val="35682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lstStyle/>
          <a:p>
            <a:r>
              <a:rPr lang="ru-RU" sz="2000" dirty="0"/>
              <a:t>Безвозмездные поступления</a:t>
            </a: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206221009"/>
              </p:ext>
            </p:extLst>
          </p:nvPr>
        </p:nvGraphicFramePr>
        <p:xfrm>
          <a:off x="541538" y="504660"/>
          <a:ext cx="8381998" cy="4504608"/>
        </p:xfrm>
        <a:graphic>
          <a:graphicData uri="http://schemas.openxmlformats.org/drawingml/2006/table">
            <a:tbl>
              <a:tblPr>
                <a:tableStyleId>{BC89EF96-8CEA-46FF-86C4-4CE0E7609802}</a:tableStyleId>
              </a:tblPr>
              <a:tblGrid>
                <a:gridCol w="3514727">
                  <a:extLst>
                    <a:ext uri="{9D8B030D-6E8A-4147-A177-3AD203B41FA5}">
                      <a16:colId xmlns:a16="http://schemas.microsoft.com/office/drawing/2014/main" val="20000"/>
                    </a:ext>
                  </a:extLst>
                </a:gridCol>
                <a:gridCol w="996043">
                  <a:extLst>
                    <a:ext uri="{9D8B030D-6E8A-4147-A177-3AD203B41FA5}">
                      <a16:colId xmlns:a16="http://schemas.microsoft.com/office/drawing/2014/main" val="20001"/>
                    </a:ext>
                  </a:extLst>
                </a:gridCol>
                <a:gridCol w="947057">
                  <a:extLst>
                    <a:ext uri="{9D8B030D-6E8A-4147-A177-3AD203B41FA5}">
                      <a16:colId xmlns:a16="http://schemas.microsoft.com/office/drawing/2014/main" val="20002"/>
                    </a:ext>
                  </a:extLst>
                </a:gridCol>
                <a:gridCol w="938893">
                  <a:extLst>
                    <a:ext uri="{9D8B030D-6E8A-4147-A177-3AD203B41FA5}">
                      <a16:colId xmlns:a16="http://schemas.microsoft.com/office/drawing/2014/main" val="20003"/>
                    </a:ext>
                  </a:extLst>
                </a:gridCol>
                <a:gridCol w="1001695">
                  <a:extLst>
                    <a:ext uri="{9D8B030D-6E8A-4147-A177-3AD203B41FA5}">
                      <a16:colId xmlns:a16="http://schemas.microsoft.com/office/drawing/2014/main" val="20004"/>
                    </a:ext>
                  </a:extLst>
                </a:gridCol>
                <a:gridCol w="983583">
                  <a:extLst>
                    <a:ext uri="{9D8B030D-6E8A-4147-A177-3AD203B41FA5}">
                      <a16:colId xmlns:a16="http://schemas.microsoft.com/office/drawing/2014/main" val="20005"/>
                    </a:ext>
                  </a:extLst>
                </a:gridCol>
              </a:tblGrid>
              <a:tr h="435590">
                <a:tc>
                  <a:txBody>
                    <a:bodyPr/>
                    <a:lstStyle/>
                    <a:p>
                      <a:pPr algn="ctr" fontAlgn="b"/>
                      <a:r>
                        <a:rPr lang="ru-RU" sz="1050" b="1" u="none" strike="noStrike" kern="1200" dirty="0">
                          <a:solidFill>
                            <a:schemeClr val="tx1"/>
                          </a:solidFill>
                          <a:effectLst/>
                          <a:latin typeface="+mj-lt"/>
                          <a:ea typeface="+mn-ea"/>
                          <a:cs typeface="+mn-cs"/>
                        </a:rPr>
                        <a:t>Безвозмездные поступления</a:t>
                      </a:r>
                      <a:endParaRPr lang="ru-RU" sz="1050" b="1" i="0" u="none" strike="noStrike" dirty="0">
                        <a:solidFill>
                          <a:srgbClr val="000000"/>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2024 год</a:t>
                      </a:r>
                    </a:p>
                    <a:p>
                      <a:pPr algn="ctr" fontAlgn="ctr"/>
                      <a:r>
                        <a:rPr lang="ru-RU" sz="1050" b="1" u="none" strike="noStrike" dirty="0">
                          <a:solidFill>
                            <a:schemeClr val="tx1"/>
                          </a:solidFill>
                          <a:effectLst/>
                          <a:latin typeface="+mj-lt"/>
                        </a:rPr>
                        <a:t>(факт)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2025 год </a:t>
                      </a:r>
                      <a:br>
                        <a:rPr lang="ru-RU" sz="1050" b="1" u="none" strike="noStrike" dirty="0">
                          <a:solidFill>
                            <a:schemeClr val="tx1"/>
                          </a:solidFill>
                          <a:effectLst/>
                          <a:latin typeface="+mj-lt"/>
                        </a:rPr>
                      </a:br>
                      <a:r>
                        <a:rPr lang="ru-RU" sz="1050" b="1" u="none" strike="noStrike" dirty="0">
                          <a:solidFill>
                            <a:schemeClr val="tx1"/>
                          </a:solidFill>
                          <a:effectLst/>
                          <a:latin typeface="+mj-lt"/>
                        </a:rPr>
                        <a:t>(факт)</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2026 год</a:t>
                      </a:r>
                      <a:br>
                        <a:rPr lang="ru-RU" sz="1050" b="1" u="none" strike="noStrike" dirty="0">
                          <a:solidFill>
                            <a:schemeClr val="tx1"/>
                          </a:solidFill>
                          <a:effectLst/>
                          <a:latin typeface="+mj-lt"/>
                        </a:rPr>
                      </a:br>
                      <a:r>
                        <a:rPr lang="ru-RU" sz="1050" b="1" u="none" strike="noStrike" dirty="0">
                          <a:solidFill>
                            <a:schemeClr val="tx1"/>
                          </a:solidFill>
                          <a:effectLst/>
                          <a:latin typeface="+mj-lt"/>
                        </a:rPr>
                        <a:t>(прогноз)</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2027 год</a:t>
                      </a:r>
                      <a:br>
                        <a:rPr lang="ru-RU" sz="1050" b="1" u="none" strike="noStrike" dirty="0">
                          <a:solidFill>
                            <a:schemeClr val="tx1"/>
                          </a:solidFill>
                          <a:effectLst/>
                          <a:latin typeface="+mj-lt"/>
                        </a:rPr>
                      </a:br>
                      <a:r>
                        <a:rPr lang="ru-RU" sz="1050" b="1" u="none" strike="noStrike" dirty="0">
                          <a:solidFill>
                            <a:schemeClr val="tx1"/>
                          </a:solidFill>
                          <a:effectLst/>
                          <a:latin typeface="+mj-lt"/>
                        </a:rPr>
                        <a:t>(прогноз)</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2028 год</a:t>
                      </a:r>
                      <a:br>
                        <a:rPr lang="ru-RU" sz="1050" b="1" u="none" strike="noStrike" dirty="0">
                          <a:solidFill>
                            <a:schemeClr val="tx1"/>
                          </a:solidFill>
                          <a:effectLst/>
                          <a:latin typeface="+mj-lt"/>
                        </a:rPr>
                      </a:br>
                      <a:r>
                        <a:rPr lang="ru-RU" sz="1050" b="1" u="none" strike="noStrike" dirty="0">
                          <a:solidFill>
                            <a:schemeClr val="tx1"/>
                          </a:solidFill>
                          <a:effectLst/>
                          <a:latin typeface="+mj-lt"/>
                        </a:rPr>
                        <a:t>(прогноз)</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6681">
                <a:tc>
                  <a:txBody>
                    <a:bodyPr/>
                    <a:lstStyle/>
                    <a:p>
                      <a:pPr algn="ctr" rtl="0" fontAlgn="ctr"/>
                      <a:r>
                        <a:rPr lang="ru-RU" sz="105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95 133 035,2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111 924 349,4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93 075 478,9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a:solidFill>
                            <a:srgbClr val="000000"/>
                          </a:solidFill>
                          <a:effectLst/>
                          <a:latin typeface="Arial" panose="020B0604020202020204" pitchFamily="34" charset="0"/>
                        </a:rPr>
                        <a:t>95 222 034,5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103 736 835,3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42249">
                <a:tc>
                  <a:txBody>
                    <a:bodyPr/>
                    <a:lstStyle/>
                    <a:p>
                      <a:pPr algn="just" rtl="0" fontAlgn="ctr"/>
                      <a:r>
                        <a:rPr lang="ru-RU" sz="1050" b="0" i="0" u="none" strike="noStrike" dirty="0">
                          <a:solidFill>
                            <a:srgbClr val="000000"/>
                          </a:solidFill>
                          <a:effectLst/>
                          <a:latin typeface="Arial" panose="020B0604020202020204" pitchFamily="34" charset="0"/>
                        </a:rPr>
                        <a:t>Межбюджетные трансферты, получаемые от федерального бюджета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87 335 000,3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95 776 013,4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92 865 263,1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95 000 569,5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103 505 374,1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95763">
                <a:tc>
                  <a:txBody>
                    <a:bodyPr/>
                    <a:lstStyle/>
                    <a:p>
                      <a:pPr algn="just" rtl="0" fontAlgn="ctr"/>
                      <a:r>
                        <a:rPr lang="ru-RU" sz="1050" b="0" i="0" u="none" strike="noStrike">
                          <a:solidFill>
                            <a:srgbClr val="000000"/>
                          </a:solidFill>
                          <a:effectLst/>
                          <a:latin typeface="Arial" panose="020B0604020202020204" pitchFamily="34" charset="0"/>
                        </a:rPr>
                        <a:t>Дотации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272 096,0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303 681,0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6681">
                <a:tc>
                  <a:txBody>
                    <a:bodyPr/>
                    <a:lstStyle/>
                    <a:p>
                      <a:pPr algn="just" rtl="0" fontAlgn="ctr"/>
                      <a:r>
                        <a:rPr lang="ru-RU" sz="1050" b="0" i="0" u="none" strike="noStrike">
                          <a:solidFill>
                            <a:srgbClr val="000000"/>
                          </a:solidFill>
                          <a:effectLst/>
                          <a:latin typeface="Arial" panose="020B0604020202020204" pitchFamily="34" charset="0"/>
                        </a:rPr>
                        <a:t>Субсидии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76 135 655,8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dirty="0">
                          <a:solidFill>
                            <a:srgbClr val="000000"/>
                          </a:solidFill>
                          <a:effectLst/>
                          <a:latin typeface="Arial" panose="020B0604020202020204" pitchFamily="34" charset="0"/>
                        </a:rPr>
                        <a:t>83 422 283,2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dirty="0">
                          <a:solidFill>
                            <a:srgbClr val="000000"/>
                          </a:solidFill>
                          <a:effectLst/>
                          <a:latin typeface="Arial" panose="020B0604020202020204" pitchFamily="34" charset="0"/>
                        </a:rPr>
                        <a:t>79 857 116,5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81 816 512,3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89 974 395,5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6681">
                <a:tc>
                  <a:txBody>
                    <a:bodyPr/>
                    <a:lstStyle/>
                    <a:p>
                      <a:pPr algn="just" rtl="0" fontAlgn="ctr"/>
                      <a:r>
                        <a:rPr lang="ru-RU" sz="1050" b="0" i="0" u="none" strike="noStrike">
                          <a:solidFill>
                            <a:srgbClr val="000000"/>
                          </a:solidFill>
                          <a:effectLst/>
                          <a:latin typeface="Arial" panose="020B0604020202020204" pitchFamily="34" charset="0"/>
                        </a:rPr>
                        <a:t>Субвенции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6 329 640,6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7 070 132,6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9 057 615,7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9 212 596,1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9 566 865,5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6681">
                <a:tc>
                  <a:txBody>
                    <a:bodyPr/>
                    <a:lstStyle/>
                    <a:p>
                      <a:pPr algn="just" rtl="0" fontAlgn="ctr"/>
                      <a:r>
                        <a:rPr lang="ru-RU" sz="1050" b="0" i="0" u="none" strike="noStrike">
                          <a:solidFill>
                            <a:srgbClr val="000000"/>
                          </a:solidFill>
                          <a:effectLst/>
                          <a:latin typeface="Arial" panose="020B0604020202020204" pitchFamily="34" charset="0"/>
                        </a:rPr>
                        <a:t>Иные межбюджетные трансферты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4 597 607,9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4 979 916,6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dirty="0">
                          <a:solidFill>
                            <a:srgbClr val="000000"/>
                          </a:solidFill>
                          <a:effectLst/>
                          <a:latin typeface="Arial" panose="020B0604020202020204" pitchFamily="34" charset="0"/>
                        </a:rPr>
                        <a:t>3 950 530,9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3 971 461,1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3 964 113,1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8348">
                <a:tc>
                  <a:txBody>
                    <a:bodyPr/>
                    <a:lstStyle/>
                    <a:p>
                      <a:pPr algn="just" rtl="0" fontAlgn="ctr"/>
                      <a:r>
                        <a:rPr lang="ru-RU" sz="1050" b="0" i="0" u="none" strike="noStrike">
                          <a:solidFill>
                            <a:srgbClr val="000000"/>
                          </a:solidFill>
                          <a:effectLst/>
                          <a:latin typeface="Arial" panose="020B0604020202020204" pitchFamily="34" charset="0"/>
                        </a:rPr>
                        <a:t>Межбюджетные трансферты, получаемые от бюджета Фонда пенсионного и социального страхования Российской Федерации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711,8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1 452,1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7"/>
                  </a:ext>
                </a:extLst>
              </a:tr>
              <a:tr h="217880">
                <a:tc>
                  <a:txBody>
                    <a:bodyPr/>
                    <a:lstStyle/>
                    <a:p>
                      <a:pPr algn="just" rtl="0" fontAlgn="ctr"/>
                      <a:r>
                        <a:rPr lang="ru-RU" sz="1050" b="0" i="0" u="none" strike="noStrike" dirty="0">
                          <a:solidFill>
                            <a:srgbClr val="000000"/>
                          </a:solidFill>
                          <a:effectLst/>
                          <a:latin typeface="Arial" panose="020B0604020202020204" pitchFamily="34" charset="0"/>
                        </a:rPr>
                        <a:t>Иные межбюджетные трансферты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711,8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1 452,1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42249">
                <a:tc>
                  <a:txBody>
                    <a:bodyPr/>
                    <a:lstStyle/>
                    <a:p>
                      <a:pPr algn="just" rtl="0" fontAlgn="ctr"/>
                      <a:r>
                        <a:rPr lang="ru-RU" sz="1050" b="0" i="0" u="none" strike="noStrike" dirty="0">
                          <a:solidFill>
                            <a:srgbClr val="000000"/>
                          </a:solidFill>
                          <a:effectLst/>
                          <a:latin typeface="Arial" panose="020B0604020202020204" pitchFamily="34" charset="0"/>
                        </a:rPr>
                        <a:t>Безвозмездные поступления, получаемые от публично-правовой компании "Фонд развития территорий"</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1 235 271,4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95 925,2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9"/>
                  </a:ext>
                </a:extLst>
              </a:tr>
              <a:tr h="342249">
                <a:tc>
                  <a:txBody>
                    <a:bodyPr/>
                    <a:lstStyle/>
                    <a:p>
                      <a:pPr algn="just" rtl="0" fontAlgn="ctr"/>
                      <a:r>
                        <a:rPr lang="ru-RU" sz="1050" b="0" i="0" u="none" strike="noStrike">
                          <a:solidFill>
                            <a:srgbClr val="000000"/>
                          </a:solidFill>
                          <a:effectLst/>
                          <a:latin typeface="Arial" panose="020B0604020202020204" pitchFamily="34" charset="0"/>
                        </a:rPr>
                        <a:t>Безвозмездные поступления, получаемые от государственной корпорации развития "ВЭБ.РФ"</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360 324,0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190 157,4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0"/>
                  </a:ext>
                </a:extLst>
              </a:tr>
              <a:tr h="342249">
                <a:tc>
                  <a:txBody>
                    <a:bodyPr/>
                    <a:lstStyle/>
                    <a:p>
                      <a:pPr algn="just" rtl="0" fontAlgn="ctr"/>
                      <a:r>
                        <a:rPr lang="ru-RU" sz="1050" b="0" i="0" u="none" strike="noStrike" dirty="0">
                          <a:solidFill>
                            <a:srgbClr val="000000"/>
                          </a:solidFill>
                          <a:effectLst/>
                          <a:latin typeface="Arial" panose="020B0604020202020204" pitchFamily="34" charset="0"/>
                        </a:rPr>
                        <a:t>Безвозмездные поступления, получаемые от некоммерческой организации "Фонд поддержки детей, находящихся в трудной жизненной ситуации"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17 291,3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18 126,7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4 998,8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3158931"/>
                  </a:ext>
                </a:extLst>
              </a:tr>
              <a:tr h="229134">
                <a:tc>
                  <a:txBody>
                    <a:bodyPr/>
                    <a:lstStyle/>
                    <a:p>
                      <a:pPr algn="just" rtl="0" fontAlgn="ctr"/>
                      <a:r>
                        <a:rPr lang="ru-RU" sz="1050" b="0" i="0" u="none" strike="noStrike" dirty="0">
                          <a:solidFill>
                            <a:srgbClr val="000000"/>
                          </a:solidFill>
                          <a:effectLst/>
                          <a:latin typeface="Arial" panose="020B0604020202020204" pitchFamily="34" charset="0"/>
                        </a:rPr>
                        <a:t>Прочие безвозмездные поступления</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2 863 216,4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12 573 888,5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1"/>
                  </a:ext>
                </a:extLst>
              </a:tr>
              <a:tr h="186681">
                <a:tc>
                  <a:txBody>
                    <a:bodyPr/>
                    <a:lstStyle/>
                    <a:p>
                      <a:pPr algn="just" rtl="0" fontAlgn="ctr"/>
                      <a:r>
                        <a:rPr lang="ru-RU" sz="1050" b="0" i="0" u="none" strike="noStrike">
                          <a:solidFill>
                            <a:srgbClr val="000000"/>
                          </a:solidFill>
                          <a:effectLst/>
                          <a:latin typeface="Arial" panose="020B0604020202020204" pitchFamily="34" charset="0"/>
                        </a:rPr>
                        <a:t>Возврат остатков субсидий, субвенций и иных межбюджетных трансфертов, имеющих целевое назначение, прошлых лет</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3 199 438,60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3 141 641,1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3"/>
                  </a:ext>
                </a:extLst>
              </a:tr>
              <a:tr h="210233">
                <a:tc>
                  <a:txBody>
                    <a:bodyPr/>
                    <a:lstStyle/>
                    <a:p>
                      <a:pPr algn="just" rtl="0" fontAlgn="ctr"/>
                      <a:r>
                        <a:rPr lang="ru-RU" sz="1050" b="0" i="0" u="none" strike="noStrike" dirty="0">
                          <a:solidFill>
                            <a:srgbClr val="000000"/>
                          </a:solidFill>
                          <a:effectLst/>
                          <a:latin typeface="Arial" panose="020B0604020202020204" pitchFamily="34" charset="0"/>
                        </a:rPr>
                        <a:t>Отрицательные трансферты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121 781,4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127 145,0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205 217,0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221 465,0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231 461,2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4"/>
                  </a:ext>
                </a:extLst>
              </a:tr>
            </a:tbl>
          </a:graphicData>
        </a:graphic>
      </p:graphicFrame>
      <p:sp>
        <p:nvSpPr>
          <p:cNvPr id="5" name="TextBox 4"/>
          <p:cNvSpPr txBox="1"/>
          <p:nvPr/>
        </p:nvSpPr>
        <p:spPr>
          <a:xfrm>
            <a:off x="7555763" y="196883"/>
            <a:ext cx="1238288" cy="307777"/>
          </a:xfrm>
          <a:prstGeom prst="rect">
            <a:avLst/>
          </a:prstGeom>
          <a:noFill/>
        </p:spPr>
        <p:txBody>
          <a:bodyPr wrap="none" rtlCol="0">
            <a:spAutoFit/>
          </a:bodyPr>
          <a:lstStyle/>
          <a:p>
            <a:r>
              <a:rPr lang="ru-RU" sz="1400" i="1" dirty="0"/>
              <a:t>тыс. рублей</a:t>
            </a:r>
          </a:p>
        </p:txBody>
      </p:sp>
    </p:spTree>
    <p:extLst>
      <p:ext uri="{BB962C8B-B14F-4D97-AF65-F5344CB8AC3E}">
        <p14:creationId xmlns:p14="http://schemas.microsoft.com/office/powerpoint/2010/main" val="282443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5291" y="0"/>
            <a:ext cx="8382000" cy="1323439"/>
          </a:xfrm>
          <a:prstGeom prst="rect">
            <a:avLst/>
          </a:prstGeom>
          <a:noFill/>
        </p:spPr>
        <p:txBody>
          <a:bodyPr wrap="square">
            <a:spAutoFit/>
          </a:bodyPr>
          <a:lstStyle/>
          <a:p>
            <a:pPr algn="ctr"/>
            <a:r>
              <a:rPr lang="ru-RU" sz="2000" b="1" dirty="0">
                <a:latin typeface="Garamond" panose="02020404030301010803" pitchFamily="18" charset="0"/>
              </a:rPr>
              <a:t>Тезисы доклада Министра финансов Республики Татарстан</a:t>
            </a:r>
            <a:br>
              <a:rPr lang="ru-RU" sz="2000" b="1" strike="sngStrike" dirty="0">
                <a:latin typeface="Garamond" panose="02020404030301010803" pitchFamily="18" charset="0"/>
              </a:rPr>
            </a:br>
            <a:r>
              <a:rPr lang="ru-RU" sz="2000" b="1" dirty="0">
                <a:latin typeface="Garamond" panose="02020404030301010803" pitchFamily="18" charset="0"/>
              </a:rPr>
              <a:t>на сессии Государственного Совета Республики Татарстан</a:t>
            </a:r>
          </a:p>
          <a:p>
            <a:pPr algn="ctr"/>
            <a:r>
              <a:rPr lang="ru-RU" sz="2000" b="1" dirty="0" err="1">
                <a:latin typeface="Garamond" panose="02020404030301010803" pitchFamily="18" charset="0"/>
              </a:rPr>
              <a:t>М.Д.Файзрахманова</a:t>
            </a:r>
            <a:br>
              <a:rPr lang="ru-RU" sz="2000" dirty="0"/>
            </a:br>
            <a:endParaRPr lang="ru-RU" sz="2000" b="1" dirty="0">
              <a:solidFill>
                <a:schemeClr val="accent2"/>
              </a:solidFill>
            </a:endParaRPr>
          </a:p>
        </p:txBody>
      </p:sp>
      <p:sp>
        <p:nvSpPr>
          <p:cNvPr id="6" name="Прямоугольник 5"/>
          <p:cNvSpPr/>
          <p:nvPr/>
        </p:nvSpPr>
        <p:spPr>
          <a:xfrm>
            <a:off x="3169404" y="2510880"/>
            <a:ext cx="5617456" cy="284693"/>
          </a:xfrm>
          <a:prstGeom prst="rect">
            <a:avLst/>
          </a:prstGeom>
        </p:spPr>
        <p:txBody>
          <a:bodyPr wrap="square">
            <a:spAutoFit/>
          </a:bodyPr>
          <a:lstStyle/>
          <a:p>
            <a:pPr indent="450215" algn="just"/>
            <a:endParaRPr lang="ru-RU" sz="1250" dirty="0">
              <a:solidFill>
                <a:srgbClr val="FFC000"/>
              </a:solidFill>
              <a:cs typeface="Arial" panose="020B0604020202020204" pitchFamily="34" charset="0"/>
            </a:endParaRPr>
          </a:p>
        </p:txBody>
      </p:sp>
      <p:sp>
        <p:nvSpPr>
          <p:cNvPr id="8" name="Прямоугольник 7"/>
          <p:cNvSpPr/>
          <p:nvPr/>
        </p:nvSpPr>
        <p:spPr>
          <a:xfrm>
            <a:off x="3169404" y="825522"/>
            <a:ext cx="5489305" cy="3193182"/>
          </a:xfrm>
          <a:prstGeom prst="rect">
            <a:avLst/>
          </a:prstGeom>
        </p:spPr>
        <p:txBody>
          <a:bodyPr wrap="square">
            <a:spAutoFit/>
          </a:bodyPr>
          <a:lstStyle/>
          <a:p>
            <a:pPr indent="450215" algn="just"/>
            <a:endParaRPr lang="ru-RU" sz="1400" dirty="0">
              <a:latin typeface="Garamond" panose="02020404030301010803" pitchFamily="18" charset="0"/>
            </a:endParaRPr>
          </a:p>
          <a:p>
            <a:pPr indent="450215" algn="just"/>
            <a:r>
              <a:rPr lang="ru-RU" sz="1250" dirty="0">
                <a:cs typeface="Arial" panose="020B0604020202020204" pitchFamily="34" charset="0"/>
              </a:rPr>
              <a:t>В соответствии со статьёй 94 Конституции республики и статьёй 61 Бюджетного Кодекса Республики Татарстан </a:t>
            </a:r>
            <a:r>
              <a:rPr lang="ru-RU" sz="1250" dirty="0" err="1">
                <a:cs typeface="Arial" panose="020B0604020202020204" pitchFamily="34" charset="0"/>
              </a:rPr>
              <a:t>Раисом</a:t>
            </a:r>
            <a:r>
              <a:rPr lang="ru-RU" sz="1250" dirty="0">
                <a:cs typeface="Arial" panose="020B0604020202020204" pitchFamily="34" charset="0"/>
              </a:rPr>
              <a:t> Республики Татарстан внесен на рассмотрение Государственного Совета законопроект о бюджете на  2026 год и плановый период 2027 и 2028 годов</a:t>
            </a:r>
            <a:r>
              <a:rPr lang="tt-RU" sz="1250" dirty="0">
                <a:cs typeface="Arial" panose="020B0604020202020204" pitchFamily="34" charset="0"/>
              </a:rPr>
              <a:t>.</a:t>
            </a:r>
            <a:endParaRPr lang="ru-RU" sz="1250" dirty="0">
              <a:cs typeface="Arial" panose="020B0604020202020204" pitchFamily="34" charset="0"/>
            </a:endParaRPr>
          </a:p>
          <a:p>
            <a:pPr indent="450215" algn="just"/>
            <a:r>
              <a:rPr lang="ru-RU" sz="1250" dirty="0">
                <a:cs typeface="Arial" panose="020B0604020202020204" pitchFamily="34" charset="0"/>
              </a:rPr>
              <a:t>Проект закона Республики Татарстан о бюджете подготовлен в соответствии с требованиями, установленными Бюджетным кодексом Российской Федерации и Бюджетным кодексом Республики Татарстан.</a:t>
            </a:r>
          </a:p>
          <a:p>
            <a:pPr indent="450215" algn="just"/>
            <a:r>
              <a:rPr lang="ru-RU" sz="1250" dirty="0">
                <a:cs typeface="Arial" panose="020B0604020202020204" pitchFamily="34" charset="0"/>
              </a:rPr>
              <a:t>В структуре законопроекта 2</a:t>
            </a:r>
            <a:r>
              <a:rPr lang="en-US" sz="1250" dirty="0">
                <a:cs typeface="Arial" panose="020B0604020202020204" pitchFamily="34" charset="0"/>
              </a:rPr>
              <a:t>3</a:t>
            </a:r>
            <a:r>
              <a:rPr lang="ru-RU" sz="1250" dirty="0">
                <a:cs typeface="Arial" panose="020B0604020202020204" pitchFamily="34" charset="0"/>
              </a:rPr>
              <a:t> статьи и 44 приложения. К законопроекту прилагаются документы и материалы, предусмотренные Бюджетным кодексом. </a:t>
            </a:r>
          </a:p>
          <a:p>
            <a:pPr indent="450215" algn="just"/>
            <a:r>
              <a:rPr lang="ru-RU" sz="1250" dirty="0">
                <a:cs typeface="Arial" panose="020B0604020202020204" pitchFamily="34" charset="0"/>
              </a:rPr>
              <a:t>В рамках формирования бюджета по расходам проведены совещания по рассмотрению предложений республиканских министерств и ведомств, а также муниципальных районов и городских округов.  </a:t>
            </a:r>
            <a:r>
              <a:rPr lang="ru-RU" sz="1250" dirty="0">
                <a:ea typeface="Calibri" panose="020F0502020204030204" pitchFamily="34" charset="0"/>
              </a:rPr>
              <a:t> </a:t>
            </a:r>
            <a:endParaRPr lang="ru-RU" sz="1250" dirty="0">
              <a:effectLst/>
              <a:ea typeface="Calibri" panose="020F0502020204030204" pitchFamily="34" charset="0"/>
            </a:endParaRPr>
          </a:p>
        </p:txBody>
      </p:sp>
      <p:sp>
        <p:nvSpPr>
          <p:cNvPr id="9" name="Прямоугольник 8"/>
          <p:cNvSpPr/>
          <p:nvPr/>
        </p:nvSpPr>
        <p:spPr>
          <a:xfrm>
            <a:off x="770710" y="3983014"/>
            <a:ext cx="7887999" cy="1631216"/>
          </a:xfrm>
          <a:prstGeom prst="rect">
            <a:avLst/>
          </a:prstGeom>
        </p:spPr>
        <p:txBody>
          <a:bodyPr wrap="square">
            <a:spAutoFit/>
          </a:bodyPr>
          <a:lstStyle/>
          <a:p>
            <a:pPr indent="450215" algn="just"/>
            <a:r>
              <a:rPr lang="ru-RU" sz="1250" dirty="0">
                <a:cs typeface="Arial" panose="020B0604020202020204" pitchFamily="34" charset="0"/>
              </a:rPr>
              <a:t>В результате совместной работы прогноз бюджета в сценарных условиях согласован с муниципалитетами и главными распорядителями бюджетных средств без разногласий. </a:t>
            </a:r>
          </a:p>
          <a:p>
            <a:pPr indent="450215" algn="just"/>
            <a:r>
              <a:rPr lang="ru-RU" sz="1250" dirty="0">
                <a:cs typeface="Arial" panose="020B0604020202020204" pitchFamily="34" charset="0"/>
              </a:rPr>
              <a:t>Таким образом, составлены проекты на 2026 – 2028 годы бюджета Республики Татарстан, 45-ти бюджетов муниципальных районов и городских округов, 911-ти бюджетов поселений. Все бюджеты муниципальных образований прогнозируются бездефицитными.</a:t>
            </a:r>
          </a:p>
          <a:p>
            <a:pPr indent="450215" algn="just"/>
            <a:r>
              <a:rPr lang="ru-RU" sz="1250" dirty="0">
                <a:cs typeface="Arial" panose="020B0604020202020204" pitchFamily="34" charset="0"/>
              </a:rPr>
              <a:t>В 2026 году продолжится распределение расходов по государственным программам и отражение в составе государственных программ национальных и федеральных проектов. По предварительному прогнозу программами будет охвачено порядка 90 процентов расходов. </a:t>
            </a:r>
          </a:p>
        </p:txBody>
      </p:sp>
      <p:pic>
        <p:nvPicPr>
          <p:cNvPr id="7" name="Рисунок 6">
            <a:extLst>
              <a:ext uri="{FF2B5EF4-FFF2-40B4-BE49-F238E27FC236}">
                <a16:creationId xmlns:a16="http://schemas.microsoft.com/office/drawing/2014/main" id="{B49E22F6-0EAB-4B44-A1B7-598EF1F69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55" y="1074190"/>
            <a:ext cx="2152149" cy="2873379"/>
          </a:xfrm>
          <a:prstGeom prst="rect">
            <a:avLst/>
          </a:prstGeom>
        </p:spPr>
      </p:pic>
    </p:spTree>
    <p:extLst>
      <p:ext uri="{BB962C8B-B14F-4D97-AF65-F5344CB8AC3E}">
        <p14:creationId xmlns:p14="http://schemas.microsoft.com/office/powerpoint/2010/main" val="143738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lstStyle/>
          <a:p>
            <a:r>
              <a:rPr lang="ru-RU" dirty="0"/>
              <a:t>Классификация расходов бюджета</a:t>
            </a:r>
          </a:p>
        </p:txBody>
      </p:sp>
      <p:sp>
        <p:nvSpPr>
          <p:cNvPr id="4" name="TextBox 3"/>
          <p:cNvSpPr txBox="1"/>
          <p:nvPr/>
        </p:nvSpPr>
        <p:spPr>
          <a:xfrm>
            <a:off x="574355" y="693253"/>
            <a:ext cx="8423460" cy="646331"/>
          </a:xfrm>
          <a:prstGeom prst="rect">
            <a:avLst/>
          </a:prstGeom>
          <a:noFill/>
        </p:spPr>
        <p:txBody>
          <a:bodyPr wrap="none" rtlCol="0">
            <a:spAutoFit/>
          </a:bodyPr>
          <a:lstStyle/>
          <a:p>
            <a:r>
              <a:rPr lang="ru-RU" dirty="0"/>
              <a:t>Расходы бюджета распределяются по единой классификации, включающей </a:t>
            </a:r>
          </a:p>
          <a:p>
            <a:r>
              <a:rPr lang="ru-RU" dirty="0"/>
              <a:t>14 разделов</a:t>
            </a:r>
          </a:p>
        </p:txBody>
      </p:sp>
      <p:sp>
        <p:nvSpPr>
          <p:cNvPr id="6" name="TextBox 5"/>
          <p:cNvSpPr txBox="1"/>
          <p:nvPr/>
        </p:nvSpPr>
        <p:spPr>
          <a:xfrm>
            <a:off x="991728" y="1194799"/>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a:t>
            </a:r>
            <a:endParaRPr lang="ru-RU" sz="9600" b="1"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sp>
        <p:nvSpPr>
          <p:cNvPr id="5" name="Прямоугольник 4"/>
          <p:cNvSpPr/>
          <p:nvPr/>
        </p:nvSpPr>
        <p:spPr>
          <a:xfrm>
            <a:off x="427282" y="1890325"/>
            <a:ext cx="2244589" cy="523220"/>
          </a:xfrm>
          <a:prstGeom prst="rect">
            <a:avLst/>
          </a:prstGeom>
        </p:spPr>
        <p:txBody>
          <a:bodyPr wrap="none">
            <a:spAutoFit/>
          </a:bodyPr>
          <a:lstStyle/>
          <a:p>
            <a:pPr algn="ctr" fontAlgn="t"/>
            <a:r>
              <a:rPr lang="ru-RU" sz="1400" i="1" dirty="0">
                <a:solidFill>
                  <a:schemeClr val="accent2"/>
                </a:solidFill>
              </a:rPr>
              <a:t>Общегосударственные </a:t>
            </a:r>
            <a:br>
              <a:rPr lang="ru-RU" sz="1400" i="1" dirty="0">
                <a:solidFill>
                  <a:schemeClr val="accent2"/>
                </a:solidFill>
              </a:rPr>
            </a:br>
            <a:r>
              <a:rPr lang="ru-RU" sz="1400" i="1" dirty="0">
                <a:solidFill>
                  <a:schemeClr val="accent2"/>
                </a:solidFill>
              </a:rPr>
              <a:t>вопросы</a:t>
            </a:r>
            <a:endParaRPr lang="ru-RU" sz="1400" i="1" dirty="0">
              <a:solidFill>
                <a:schemeClr val="accent2"/>
              </a:solidFill>
              <a:latin typeface="Times New Roman" panose="02020603050405020304" pitchFamily="18" charset="0"/>
            </a:endParaRPr>
          </a:p>
        </p:txBody>
      </p:sp>
      <p:sp>
        <p:nvSpPr>
          <p:cNvPr id="7" name="TextBox 6"/>
          <p:cNvSpPr txBox="1"/>
          <p:nvPr/>
        </p:nvSpPr>
        <p:spPr>
          <a:xfrm>
            <a:off x="2677932" y="1197168"/>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2</a:t>
            </a:r>
          </a:p>
        </p:txBody>
      </p:sp>
      <p:sp>
        <p:nvSpPr>
          <p:cNvPr id="8" name="Прямоугольник 7"/>
          <p:cNvSpPr/>
          <p:nvPr/>
        </p:nvSpPr>
        <p:spPr>
          <a:xfrm>
            <a:off x="2161269" y="1669923"/>
            <a:ext cx="2149563" cy="307777"/>
          </a:xfrm>
          <a:prstGeom prst="rect">
            <a:avLst/>
          </a:prstGeom>
        </p:spPr>
        <p:txBody>
          <a:bodyPr wrap="none">
            <a:spAutoFit/>
          </a:bodyPr>
          <a:lstStyle/>
          <a:p>
            <a:pPr algn="ctr" fontAlgn="t"/>
            <a:r>
              <a:rPr lang="ru-RU" sz="1400" i="1" dirty="0">
                <a:solidFill>
                  <a:schemeClr val="accent1"/>
                </a:solidFill>
              </a:rPr>
              <a:t>Национальная оборона</a:t>
            </a:r>
          </a:p>
        </p:txBody>
      </p:sp>
      <p:sp>
        <p:nvSpPr>
          <p:cNvPr id="9" name="TextBox 8"/>
          <p:cNvSpPr txBox="1"/>
          <p:nvPr/>
        </p:nvSpPr>
        <p:spPr>
          <a:xfrm>
            <a:off x="4398680" y="1177895"/>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3</a:t>
            </a:r>
          </a:p>
        </p:txBody>
      </p:sp>
      <p:sp>
        <p:nvSpPr>
          <p:cNvPr id="10" name="Прямоугольник 9"/>
          <p:cNvSpPr/>
          <p:nvPr/>
        </p:nvSpPr>
        <p:spPr>
          <a:xfrm>
            <a:off x="4068393" y="1745099"/>
            <a:ext cx="2000511" cy="954107"/>
          </a:xfrm>
          <a:prstGeom prst="rect">
            <a:avLst/>
          </a:prstGeom>
        </p:spPr>
        <p:txBody>
          <a:bodyPr wrap="square">
            <a:spAutoFit/>
          </a:bodyPr>
          <a:lstStyle/>
          <a:p>
            <a:pPr algn="ctr" fontAlgn="t"/>
            <a:r>
              <a:rPr lang="ru-RU" sz="1400" i="1" dirty="0"/>
              <a:t>Национальная безопасность и правоохранительная деятельность </a:t>
            </a:r>
          </a:p>
        </p:txBody>
      </p:sp>
      <p:sp>
        <p:nvSpPr>
          <p:cNvPr id="11" name="TextBox 10"/>
          <p:cNvSpPr txBox="1"/>
          <p:nvPr/>
        </p:nvSpPr>
        <p:spPr>
          <a:xfrm>
            <a:off x="6068905" y="1209622"/>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4</a:t>
            </a:r>
          </a:p>
        </p:txBody>
      </p:sp>
      <p:sp>
        <p:nvSpPr>
          <p:cNvPr id="12" name="Прямоугольник 11"/>
          <p:cNvSpPr/>
          <p:nvPr/>
        </p:nvSpPr>
        <p:spPr>
          <a:xfrm>
            <a:off x="5741435" y="2002701"/>
            <a:ext cx="1871726" cy="523220"/>
          </a:xfrm>
          <a:prstGeom prst="rect">
            <a:avLst/>
          </a:prstGeom>
        </p:spPr>
        <p:txBody>
          <a:bodyPr wrap="square">
            <a:spAutoFit/>
          </a:bodyPr>
          <a:lstStyle/>
          <a:p>
            <a:pPr algn="ctr" fontAlgn="t"/>
            <a:r>
              <a:rPr lang="ru-RU" sz="1400" i="1" dirty="0">
                <a:solidFill>
                  <a:schemeClr val="accent3"/>
                </a:solidFill>
              </a:rPr>
              <a:t>Национальная экономика</a:t>
            </a:r>
          </a:p>
        </p:txBody>
      </p:sp>
      <p:sp>
        <p:nvSpPr>
          <p:cNvPr id="13" name="TextBox 12"/>
          <p:cNvSpPr txBox="1"/>
          <p:nvPr/>
        </p:nvSpPr>
        <p:spPr>
          <a:xfrm>
            <a:off x="7778921" y="1194799"/>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5</a:t>
            </a:r>
          </a:p>
        </p:txBody>
      </p:sp>
      <p:sp>
        <p:nvSpPr>
          <p:cNvPr id="14" name="Прямоугольник 13"/>
          <p:cNvSpPr/>
          <p:nvPr/>
        </p:nvSpPr>
        <p:spPr>
          <a:xfrm>
            <a:off x="7369980" y="1773288"/>
            <a:ext cx="1871726" cy="738664"/>
          </a:xfrm>
          <a:prstGeom prst="rect">
            <a:avLst/>
          </a:prstGeom>
        </p:spPr>
        <p:txBody>
          <a:bodyPr wrap="square">
            <a:spAutoFit/>
          </a:bodyPr>
          <a:lstStyle/>
          <a:p>
            <a:pPr algn="ctr" fontAlgn="t"/>
            <a:r>
              <a:rPr lang="ru-RU" sz="1400" i="1" dirty="0">
                <a:solidFill>
                  <a:schemeClr val="tx2"/>
                </a:solidFill>
              </a:rPr>
              <a:t>Жилищно-коммунальное хозяйство</a:t>
            </a:r>
          </a:p>
        </p:txBody>
      </p:sp>
      <p:sp>
        <p:nvSpPr>
          <p:cNvPr id="15" name="TextBox 14"/>
          <p:cNvSpPr txBox="1"/>
          <p:nvPr/>
        </p:nvSpPr>
        <p:spPr>
          <a:xfrm>
            <a:off x="863957" y="2855714"/>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6</a:t>
            </a:r>
          </a:p>
        </p:txBody>
      </p:sp>
      <p:sp>
        <p:nvSpPr>
          <p:cNvPr id="16" name="Прямоугольник 15"/>
          <p:cNvSpPr/>
          <p:nvPr/>
        </p:nvSpPr>
        <p:spPr>
          <a:xfrm>
            <a:off x="424999" y="3330093"/>
            <a:ext cx="1871726" cy="523220"/>
          </a:xfrm>
          <a:prstGeom prst="rect">
            <a:avLst/>
          </a:prstGeom>
        </p:spPr>
        <p:txBody>
          <a:bodyPr wrap="square">
            <a:spAutoFit/>
          </a:bodyPr>
          <a:lstStyle/>
          <a:p>
            <a:pPr algn="ctr" fontAlgn="t"/>
            <a:r>
              <a:rPr lang="ru-RU" sz="1400" i="1" dirty="0">
                <a:solidFill>
                  <a:schemeClr val="accent3"/>
                </a:solidFill>
              </a:rPr>
              <a:t>Охрана окружающей среды</a:t>
            </a:r>
          </a:p>
        </p:txBody>
      </p:sp>
      <p:sp>
        <p:nvSpPr>
          <p:cNvPr id="17" name="TextBox 16"/>
          <p:cNvSpPr txBox="1"/>
          <p:nvPr/>
        </p:nvSpPr>
        <p:spPr>
          <a:xfrm>
            <a:off x="2558001" y="2922069"/>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7</a:t>
            </a:r>
          </a:p>
        </p:txBody>
      </p:sp>
      <p:sp>
        <p:nvSpPr>
          <p:cNvPr id="18" name="Прямоугольник 17"/>
          <p:cNvSpPr/>
          <p:nvPr/>
        </p:nvSpPr>
        <p:spPr>
          <a:xfrm>
            <a:off x="2131317" y="3485734"/>
            <a:ext cx="1871726" cy="307777"/>
          </a:xfrm>
          <a:prstGeom prst="rect">
            <a:avLst/>
          </a:prstGeom>
        </p:spPr>
        <p:txBody>
          <a:bodyPr wrap="square">
            <a:spAutoFit/>
          </a:bodyPr>
          <a:lstStyle/>
          <a:p>
            <a:pPr algn="ctr" fontAlgn="t"/>
            <a:r>
              <a:rPr lang="ru-RU" sz="1400" i="1" dirty="0">
                <a:solidFill>
                  <a:srgbClr val="7030A0"/>
                </a:solidFill>
              </a:rPr>
              <a:t>Образование</a:t>
            </a:r>
          </a:p>
        </p:txBody>
      </p:sp>
      <p:sp>
        <p:nvSpPr>
          <p:cNvPr id="19" name="TextBox 18"/>
          <p:cNvSpPr txBox="1"/>
          <p:nvPr/>
        </p:nvSpPr>
        <p:spPr>
          <a:xfrm>
            <a:off x="4235462" y="2898220"/>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8</a:t>
            </a:r>
          </a:p>
        </p:txBody>
      </p:sp>
      <p:sp>
        <p:nvSpPr>
          <p:cNvPr id="20" name="Прямоугольник 19"/>
          <p:cNvSpPr/>
          <p:nvPr/>
        </p:nvSpPr>
        <p:spPr>
          <a:xfrm>
            <a:off x="3850222" y="3409712"/>
            <a:ext cx="1871726" cy="523220"/>
          </a:xfrm>
          <a:prstGeom prst="rect">
            <a:avLst/>
          </a:prstGeom>
        </p:spPr>
        <p:txBody>
          <a:bodyPr wrap="square">
            <a:spAutoFit/>
          </a:bodyPr>
          <a:lstStyle/>
          <a:p>
            <a:pPr algn="ctr" fontAlgn="t"/>
            <a:r>
              <a:rPr lang="ru-RU" sz="1400" i="1" dirty="0">
                <a:solidFill>
                  <a:schemeClr val="accent6"/>
                </a:solidFill>
              </a:rPr>
              <a:t>Культура, кинематография</a:t>
            </a:r>
          </a:p>
        </p:txBody>
      </p:sp>
      <p:sp>
        <p:nvSpPr>
          <p:cNvPr id="21" name="TextBox 20"/>
          <p:cNvSpPr txBox="1"/>
          <p:nvPr/>
        </p:nvSpPr>
        <p:spPr>
          <a:xfrm>
            <a:off x="5917831" y="2920283"/>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9</a:t>
            </a:r>
          </a:p>
        </p:txBody>
      </p:sp>
      <p:sp>
        <p:nvSpPr>
          <p:cNvPr id="22" name="Прямоугольник 21"/>
          <p:cNvSpPr/>
          <p:nvPr/>
        </p:nvSpPr>
        <p:spPr>
          <a:xfrm>
            <a:off x="5502480" y="3545536"/>
            <a:ext cx="1871726" cy="307777"/>
          </a:xfrm>
          <a:prstGeom prst="rect">
            <a:avLst/>
          </a:prstGeom>
        </p:spPr>
        <p:txBody>
          <a:bodyPr wrap="square">
            <a:spAutoFit/>
          </a:bodyPr>
          <a:lstStyle/>
          <a:p>
            <a:pPr algn="ctr" fontAlgn="t"/>
            <a:r>
              <a:rPr lang="ru-RU" sz="1400" i="1" dirty="0">
                <a:solidFill>
                  <a:schemeClr val="accent2"/>
                </a:solidFill>
              </a:rPr>
              <a:t>Здравоохранение</a:t>
            </a:r>
          </a:p>
        </p:txBody>
      </p:sp>
      <p:sp>
        <p:nvSpPr>
          <p:cNvPr id="23" name="TextBox 22"/>
          <p:cNvSpPr txBox="1"/>
          <p:nvPr/>
        </p:nvSpPr>
        <p:spPr>
          <a:xfrm>
            <a:off x="7338476" y="2897256"/>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10</a:t>
            </a:r>
            <a:endParaRPr lang="ru-RU" sz="9600" b="1"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sp>
        <p:nvSpPr>
          <p:cNvPr id="24" name="Прямоугольник 23"/>
          <p:cNvSpPr/>
          <p:nvPr/>
        </p:nvSpPr>
        <p:spPr>
          <a:xfrm>
            <a:off x="7369979" y="3553781"/>
            <a:ext cx="1871726" cy="523220"/>
          </a:xfrm>
          <a:prstGeom prst="rect">
            <a:avLst/>
          </a:prstGeom>
        </p:spPr>
        <p:txBody>
          <a:bodyPr wrap="square">
            <a:spAutoFit/>
          </a:bodyPr>
          <a:lstStyle/>
          <a:p>
            <a:pPr algn="ctr" fontAlgn="t"/>
            <a:r>
              <a:rPr lang="ru-RU" sz="1400" i="1" dirty="0"/>
              <a:t>Социальная</a:t>
            </a:r>
            <a:br>
              <a:rPr lang="ru-RU" sz="1400" i="1" dirty="0"/>
            </a:br>
            <a:r>
              <a:rPr lang="ru-RU" sz="1400" i="1" dirty="0"/>
              <a:t>политика</a:t>
            </a:r>
          </a:p>
        </p:txBody>
      </p:sp>
      <p:sp>
        <p:nvSpPr>
          <p:cNvPr id="25" name="TextBox 24"/>
          <p:cNvSpPr txBox="1"/>
          <p:nvPr/>
        </p:nvSpPr>
        <p:spPr>
          <a:xfrm>
            <a:off x="520417" y="4445398"/>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11</a:t>
            </a:r>
          </a:p>
        </p:txBody>
      </p:sp>
      <p:sp>
        <p:nvSpPr>
          <p:cNvPr id="26" name="Прямоугольник 25"/>
          <p:cNvSpPr/>
          <p:nvPr/>
        </p:nvSpPr>
        <p:spPr>
          <a:xfrm>
            <a:off x="522969" y="5120892"/>
            <a:ext cx="1871726" cy="523220"/>
          </a:xfrm>
          <a:prstGeom prst="rect">
            <a:avLst/>
          </a:prstGeom>
        </p:spPr>
        <p:txBody>
          <a:bodyPr wrap="square">
            <a:spAutoFit/>
          </a:bodyPr>
          <a:lstStyle/>
          <a:p>
            <a:pPr algn="ctr" fontAlgn="t"/>
            <a:r>
              <a:rPr lang="ru-RU" sz="1400" i="1" dirty="0">
                <a:solidFill>
                  <a:schemeClr val="accent6"/>
                </a:solidFill>
              </a:rPr>
              <a:t>Физическая культура и спорт</a:t>
            </a:r>
          </a:p>
        </p:txBody>
      </p:sp>
      <p:sp>
        <p:nvSpPr>
          <p:cNvPr id="27" name="TextBox 26"/>
          <p:cNvSpPr txBox="1"/>
          <p:nvPr/>
        </p:nvSpPr>
        <p:spPr>
          <a:xfrm>
            <a:off x="2612142" y="4444424"/>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12</a:t>
            </a:r>
          </a:p>
        </p:txBody>
      </p:sp>
      <p:sp>
        <p:nvSpPr>
          <p:cNvPr id="28" name="Прямоугольник 27"/>
          <p:cNvSpPr/>
          <p:nvPr/>
        </p:nvSpPr>
        <p:spPr>
          <a:xfrm>
            <a:off x="2471373" y="5153886"/>
            <a:ext cx="2039083" cy="523220"/>
          </a:xfrm>
          <a:prstGeom prst="rect">
            <a:avLst/>
          </a:prstGeom>
        </p:spPr>
        <p:txBody>
          <a:bodyPr wrap="square">
            <a:spAutoFit/>
          </a:bodyPr>
          <a:lstStyle/>
          <a:p>
            <a:pPr algn="ctr" fontAlgn="t"/>
            <a:r>
              <a:rPr lang="ru-RU" sz="1400" i="1" dirty="0"/>
              <a:t>Средства  массовой информации</a:t>
            </a:r>
          </a:p>
        </p:txBody>
      </p:sp>
      <p:sp>
        <p:nvSpPr>
          <p:cNvPr id="29" name="TextBox 28"/>
          <p:cNvSpPr txBox="1"/>
          <p:nvPr/>
        </p:nvSpPr>
        <p:spPr>
          <a:xfrm>
            <a:off x="4826287" y="4437219"/>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13</a:t>
            </a:r>
          </a:p>
        </p:txBody>
      </p:sp>
      <p:sp>
        <p:nvSpPr>
          <p:cNvPr id="30" name="Прямоугольник 29"/>
          <p:cNvSpPr/>
          <p:nvPr/>
        </p:nvSpPr>
        <p:spPr>
          <a:xfrm>
            <a:off x="4837422" y="5110884"/>
            <a:ext cx="1871726" cy="954107"/>
          </a:xfrm>
          <a:prstGeom prst="rect">
            <a:avLst/>
          </a:prstGeom>
        </p:spPr>
        <p:txBody>
          <a:bodyPr wrap="square">
            <a:spAutoFit/>
          </a:bodyPr>
          <a:lstStyle/>
          <a:p>
            <a:pPr algn="ctr" fontAlgn="t"/>
            <a:r>
              <a:rPr lang="ru-RU" sz="1400" i="1" dirty="0">
                <a:solidFill>
                  <a:srgbClr val="7030A0"/>
                </a:solidFill>
              </a:rPr>
              <a:t>Обслуживание государственного (муниципального) долга</a:t>
            </a:r>
          </a:p>
        </p:txBody>
      </p:sp>
      <p:sp>
        <p:nvSpPr>
          <p:cNvPr id="31" name="TextBox 30"/>
          <p:cNvSpPr txBox="1"/>
          <p:nvPr/>
        </p:nvSpPr>
        <p:spPr>
          <a:xfrm>
            <a:off x="6970122" y="4467376"/>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14</a:t>
            </a:r>
          </a:p>
        </p:txBody>
      </p:sp>
      <p:sp>
        <p:nvSpPr>
          <p:cNvPr id="32" name="Прямоугольник 31"/>
          <p:cNvSpPr/>
          <p:nvPr/>
        </p:nvSpPr>
        <p:spPr>
          <a:xfrm>
            <a:off x="6752727" y="5013534"/>
            <a:ext cx="2471740" cy="1169551"/>
          </a:xfrm>
          <a:prstGeom prst="rect">
            <a:avLst/>
          </a:prstGeom>
        </p:spPr>
        <p:txBody>
          <a:bodyPr wrap="square">
            <a:spAutoFit/>
          </a:bodyPr>
          <a:lstStyle/>
          <a:p>
            <a:pPr algn="ctr" fontAlgn="t"/>
            <a:r>
              <a:rPr lang="ru-RU" sz="1400" i="1" dirty="0">
                <a:solidFill>
                  <a:schemeClr val="tx2"/>
                </a:solidFill>
              </a:rPr>
              <a:t>Межбюджетные трансферты общего характера бюджетам бюджетной системы Российской Федерации</a:t>
            </a:r>
          </a:p>
        </p:txBody>
      </p:sp>
    </p:spTree>
    <p:extLst>
      <p:ext uri="{BB962C8B-B14F-4D97-AF65-F5344CB8AC3E}">
        <p14:creationId xmlns:p14="http://schemas.microsoft.com/office/powerpoint/2010/main" val="1056543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1083515"/>
          </a:xfrm>
          <a:noFill/>
        </p:spPr>
        <p:txBody>
          <a:bodyPr>
            <a:normAutofit/>
          </a:bodyPr>
          <a:lstStyle/>
          <a:p>
            <a:r>
              <a:rPr lang="ru-RU" dirty="0">
                <a:cs typeface="Times New Roman" pitchFamily="18" charset="0"/>
              </a:rPr>
              <a:t>Структура расходов бюджета </a:t>
            </a:r>
          </a:p>
          <a:p>
            <a:r>
              <a:rPr lang="ru-RU" dirty="0">
                <a:cs typeface="Times New Roman" pitchFamily="18" charset="0"/>
              </a:rPr>
              <a:t>Республики Татарстан на 2026 год</a:t>
            </a:r>
            <a:endParaRPr lang="en-US" dirty="0">
              <a:cs typeface="Times New Roman" pitchFamily="18" charset="0"/>
            </a:endParaRPr>
          </a:p>
        </p:txBody>
      </p:sp>
      <p:graphicFrame>
        <p:nvGraphicFramePr>
          <p:cNvPr id="5" name="Диаграмма 4"/>
          <p:cNvGraphicFramePr/>
          <p:nvPr>
            <p:extLst>
              <p:ext uri="{D42A27DB-BD31-4B8C-83A1-F6EECF244321}">
                <p14:modId xmlns:p14="http://schemas.microsoft.com/office/powerpoint/2010/main" val="3770788446"/>
              </p:ext>
            </p:extLst>
          </p:nvPr>
        </p:nvGraphicFramePr>
        <p:xfrm>
          <a:off x="611560" y="957129"/>
          <a:ext cx="8448675" cy="56402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579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118466"/>
            <a:ext cx="8115300" cy="354012"/>
          </a:xfrm>
        </p:spPr>
        <p:txBody>
          <a:bodyPr>
            <a:noAutofit/>
          </a:bodyPr>
          <a:lstStyle/>
          <a:p>
            <a:r>
              <a:rPr lang="ru-RU" sz="1800" dirty="0">
                <a:solidFill>
                  <a:sysClr val="windowText" lastClr="000000"/>
                </a:solidFill>
                <a:cs typeface="Times New Roman" pitchFamily="18" charset="0"/>
              </a:rPr>
              <a:t>Структура расходов бюджета Республики Татарстан</a:t>
            </a:r>
            <a:endParaRPr lang="en-US" sz="1800" dirty="0">
              <a:solidFill>
                <a:sysClr val="windowText" lastClr="000000"/>
              </a:solidFill>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27845773"/>
              </p:ext>
            </p:extLst>
          </p:nvPr>
        </p:nvGraphicFramePr>
        <p:xfrm>
          <a:off x="600074" y="736561"/>
          <a:ext cx="8381998" cy="5429924"/>
        </p:xfrm>
        <a:graphic>
          <a:graphicData uri="http://schemas.openxmlformats.org/drawingml/2006/table">
            <a:tbl>
              <a:tblPr>
                <a:tableStyleId>{BC89EF96-8CEA-46FF-86C4-4CE0E7609802}</a:tableStyleId>
              </a:tblPr>
              <a:tblGrid>
                <a:gridCol w="334424">
                  <a:extLst>
                    <a:ext uri="{9D8B030D-6E8A-4147-A177-3AD203B41FA5}">
                      <a16:colId xmlns:a16="http://schemas.microsoft.com/office/drawing/2014/main" val="20000"/>
                    </a:ext>
                  </a:extLst>
                </a:gridCol>
                <a:gridCol w="2291024">
                  <a:extLst>
                    <a:ext uri="{9D8B030D-6E8A-4147-A177-3AD203B41FA5}">
                      <a16:colId xmlns:a16="http://schemas.microsoft.com/office/drawing/2014/main" val="20001"/>
                    </a:ext>
                  </a:extLst>
                </a:gridCol>
                <a:gridCol w="1151310">
                  <a:extLst>
                    <a:ext uri="{9D8B030D-6E8A-4147-A177-3AD203B41FA5}">
                      <a16:colId xmlns:a16="http://schemas.microsoft.com/office/drawing/2014/main" val="20002"/>
                    </a:ext>
                  </a:extLst>
                </a:gridCol>
                <a:gridCol w="1151310">
                  <a:extLst>
                    <a:ext uri="{9D8B030D-6E8A-4147-A177-3AD203B41FA5}">
                      <a16:colId xmlns:a16="http://schemas.microsoft.com/office/drawing/2014/main" val="20003"/>
                    </a:ext>
                  </a:extLst>
                </a:gridCol>
                <a:gridCol w="1151310">
                  <a:extLst>
                    <a:ext uri="{9D8B030D-6E8A-4147-A177-3AD203B41FA5}">
                      <a16:colId xmlns:a16="http://schemas.microsoft.com/office/drawing/2014/main" val="20004"/>
                    </a:ext>
                  </a:extLst>
                </a:gridCol>
                <a:gridCol w="1151310">
                  <a:extLst>
                    <a:ext uri="{9D8B030D-6E8A-4147-A177-3AD203B41FA5}">
                      <a16:colId xmlns:a16="http://schemas.microsoft.com/office/drawing/2014/main" val="20005"/>
                    </a:ext>
                  </a:extLst>
                </a:gridCol>
                <a:gridCol w="1151310">
                  <a:extLst>
                    <a:ext uri="{9D8B030D-6E8A-4147-A177-3AD203B41FA5}">
                      <a16:colId xmlns:a16="http://schemas.microsoft.com/office/drawing/2014/main" val="20006"/>
                    </a:ext>
                  </a:extLst>
                </a:gridCol>
              </a:tblGrid>
              <a:tr h="406439">
                <a:tc gridSpan="2">
                  <a:txBody>
                    <a:bodyPr/>
                    <a:lstStyle/>
                    <a:p>
                      <a:pPr algn="ctr" fontAlgn="ctr"/>
                      <a:r>
                        <a:rPr lang="ru-RU" sz="1200" b="1" i="0" u="none" strike="noStrike" dirty="0">
                          <a:solidFill>
                            <a:srgbClr val="000000"/>
                          </a:solidFill>
                          <a:effectLst/>
                          <a:latin typeface="+mn-lt"/>
                        </a:rPr>
                        <a:t>Разделы классификации расходов</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2024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(факт)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2025 год </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(факт)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2026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(прогноз)</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2027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(прогноз)</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2028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(прогноз)</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9973">
                <a:tc gridSpan="2">
                  <a:txBody>
                    <a:bodyPr/>
                    <a:lstStyle/>
                    <a:p>
                      <a:pPr algn="ctr" fontAlgn="b"/>
                      <a:r>
                        <a:rPr lang="ru-RU" sz="1200" b="1" i="0" u="none" strike="noStrike" dirty="0">
                          <a:solidFill>
                            <a:srgbClr val="000000"/>
                          </a:solidFill>
                          <a:effectLst/>
                          <a:latin typeface="+mn-lt"/>
                        </a:rPr>
                        <a:t>ИТОГО</a:t>
                      </a:r>
                    </a:p>
                  </a:txBody>
                  <a:tcPr marL="36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r" rtl="0" fontAlgn="ctr"/>
                      <a:r>
                        <a:rPr lang="ru-RU" sz="1200" b="1" i="0" u="none" strike="noStrike" dirty="0">
                          <a:solidFill>
                            <a:srgbClr val="000000"/>
                          </a:solidFill>
                          <a:effectLst/>
                          <a:latin typeface="Arial" panose="020B0604020202020204" pitchFamily="34" charset="0"/>
                        </a:rPr>
                        <a:t>578 280 940,3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chemeClr val="tx1"/>
                          </a:solidFill>
                          <a:effectLst/>
                          <a:latin typeface="Arial" panose="020B0604020202020204" pitchFamily="34" charset="0"/>
                        </a:rPr>
                        <a:t>605 387 984,2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rgbClr val="000000"/>
                          </a:solidFill>
                          <a:effectLst/>
                          <a:latin typeface="Arial" panose="020B0604020202020204" pitchFamily="34" charset="0"/>
                        </a:rPr>
                        <a:t>566 065 409,6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rgbClr val="000000"/>
                          </a:solidFill>
                          <a:effectLst/>
                          <a:latin typeface="Arial" panose="020B0604020202020204" pitchFamily="34" charset="0"/>
                        </a:rPr>
                        <a:t>595 881 054,7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rgbClr val="000000"/>
                          </a:solidFill>
                          <a:effectLst/>
                          <a:latin typeface="Arial" panose="020B0604020202020204" pitchFamily="34" charset="0"/>
                        </a:rPr>
                        <a:t>639 677 587,1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9973">
                <a:tc>
                  <a:txBody>
                    <a:bodyPr/>
                    <a:lstStyle/>
                    <a:p>
                      <a:pPr algn="ctr" fontAlgn="t"/>
                      <a:r>
                        <a:rPr lang="ru-RU" sz="1200" b="0" i="0" u="none" strike="noStrike" dirty="0">
                          <a:solidFill>
                            <a:srgbClr val="000000"/>
                          </a:solidFill>
                          <a:effectLst/>
                          <a:latin typeface="+mn-lt"/>
                        </a:rPr>
                        <a:t>01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Общегосударственные вопросы</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21 016 602,2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30 794 055,1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61 701 904,2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65 169 262,9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69 089 031,0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9973">
                <a:tc>
                  <a:txBody>
                    <a:bodyPr/>
                    <a:lstStyle/>
                    <a:p>
                      <a:pPr algn="ctr" fontAlgn="t"/>
                      <a:r>
                        <a:rPr lang="ru-RU" sz="1200" b="0" i="0" u="none" strike="noStrike" dirty="0">
                          <a:solidFill>
                            <a:srgbClr val="000000"/>
                          </a:solidFill>
                          <a:effectLst/>
                          <a:latin typeface="+mn-lt"/>
                        </a:rPr>
                        <a:t>02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Национальная оборона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352 975,3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294 430,0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290 596,6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322 561,0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398 231,6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1899">
                <a:tc>
                  <a:txBody>
                    <a:bodyPr/>
                    <a:lstStyle/>
                    <a:p>
                      <a:pPr algn="ctr" fontAlgn="t"/>
                      <a:r>
                        <a:rPr lang="ru-RU" sz="1200" b="0" i="0" u="none" strike="noStrike" dirty="0">
                          <a:solidFill>
                            <a:srgbClr val="000000"/>
                          </a:solidFill>
                          <a:effectLst/>
                          <a:latin typeface="+mn-lt"/>
                        </a:rPr>
                        <a:t>03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Национальная безопасность и правоохранительная деятельность </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3 053 484,0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4 798 008,8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2 961 815,5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3 185 508,7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3 430 945,9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9973">
                <a:tc>
                  <a:txBody>
                    <a:bodyPr/>
                    <a:lstStyle/>
                    <a:p>
                      <a:pPr algn="ctr" fontAlgn="t"/>
                      <a:r>
                        <a:rPr lang="ru-RU" sz="1200" b="0" i="0" u="none" strike="noStrike" dirty="0">
                          <a:solidFill>
                            <a:srgbClr val="000000"/>
                          </a:solidFill>
                          <a:effectLst/>
                          <a:latin typeface="+mn-lt"/>
                        </a:rPr>
                        <a:t>04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Национальная экономика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226 394 722,1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215 217 756,6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149 203 641,8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148 771 028,4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151 523 462,7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01959">
                <a:tc>
                  <a:txBody>
                    <a:bodyPr/>
                    <a:lstStyle/>
                    <a:p>
                      <a:pPr algn="ctr" fontAlgn="t"/>
                      <a:r>
                        <a:rPr lang="ru-RU" sz="1200" b="0" i="0" u="none" strike="noStrike">
                          <a:solidFill>
                            <a:srgbClr val="000000"/>
                          </a:solidFill>
                          <a:effectLst/>
                          <a:latin typeface="+mn-lt"/>
                        </a:rPr>
                        <a:t>05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Жилищно-коммунальное хозяйство</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rgbClr val="000000"/>
                          </a:solidFill>
                          <a:effectLst/>
                          <a:latin typeface="Arial" panose="020B0604020202020204" pitchFamily="34" charset="0"/>
                        </a:rPr>
                        <a:t>45 155 907,4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41 533 168,1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34 783 532,3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33 220 347,3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34 916 667,3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9973">
                <a:tc>
                  <a:txBody>
                    <a:bodyPr/>
                    <a:lstStyle/>
                    <a:p>
                      <a:pPr algn="ctr" fontAlgn="t"/>
                      <a:r>
                        <a:rPr lang="ru-RU" sz="1200" b="0" i="0" u="none" strike="noStrike" dirty="0">
                          <a:solidFill>
                            <a:srgbClr val="000000"/>
                          </a:solidFill>
                          <a:effectLst/>
                          <a:latin typeface="+mn-lt"/>
                        </a:rPr>
                        <a:t>06</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Охрана окружающей среды</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4 891 239,4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1 175 593,1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1 175 894,1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615 561,4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663 378,1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9973">
                <a:tc>
                  <a:txBody>
                    <a:bodyPr/>
                    <a:lstStyle/>
                    <a:p>
                      <a:pPr algn="ctr" fontAlgn="t"/>
                      <a:r>
                        <a:rPr lang="ru-RU" sz="1200" b="0" i="0" u="none" strike="noStrike" dirty="0">
                          <a:solidFill>
                            <a:srgbClr val="000000"/>
                          </a:solidFill>
                          <a:effectLst/>
                          <a:latin typeface="+mn-lt"/>
                        </a:rPr>
                        <a:t>07</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Образование</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87 683 067,2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96 667 562,5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121 032 952,1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127 516 199,3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132 281 305,3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2020">
                <a:tc>
                  <a:txBody>
                    <a:bodyPr/>
                    <a:lstStyle/>
                    <a:p>
                      <a:pPr algn="ctr" fontAlgn="t"/>
                      <a:r>
                        <a:rPr lang="ru-RU" sz="1200" b="0" i="0" u="none" strike="noStrike" dirty="0">
                          <a:solidFill>
                            <a:srgbClr val="000000"/>
                          </a:solidFill>
                          <a:effectLst/>
                          <a:latin typeface="+mn-lt"/>
                        </a:rPr>
                        <a:t>08</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Культура, кинематография</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26 172 309,6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18 700 811,7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14 751 176,3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15 488 684,1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16 607 819,7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95314">
                <a:tc>
                  <a:txBody>
                    <a:bodyPr/>
                    <a:lstStyle/>
                    <a:p>
                      <a:pPr algn="ctr" fontAlgn="t"/>
                      <a:r>
                        <a:rPr lang="ru-RU" sz="1200" b="0" i="0" u="none" strike="noStrike">
                          <a:solidFill>
                            <a:srgbClr val="000000"/>
                          </a:solidFill>
                          <a:effectLst/>
                          <a:latin typeface="+mn-lt"/>
                        </a:rPr>
                        <a:t>09</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Здравоохранение</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58 241 617,6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69 078 587,1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57 241 754,4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60 879 903,0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64 409 069,5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52020">
                <a:tc>
                  <a:txBody>
                    <a:bodyPr/>
                    <a:lstStyle/>
                    <a:p>
                      <a:pPr algn="ctr" fontAlgn="t"/>
                      <a:r>
                        <a:rPr lang="ru-RU" sz="1200" b="0" i="0" u="none" strike="noStrike" dirty="0">
                          <a:solidFill>
                            <a:srgbClr val="000000"/>
                          </a:solidFill>
                          <a:effectLst/>
                          <a:latin typeface="+mn-lt"/>
                        </a:rPr>
                        <a:t>10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Социальная политика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61 688 673,9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73 678 556,8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83 799 326,6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85 844 032,8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91 652 103,9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71753">
                <a:tc>
                  <a:txBody>
                    <a:bodyPr/>
                    <a:lstStyle/>
                    <a:p>
                      <a:pPr algn="ctr" fontAlgn="t"/>
                      <a:r>
                        <a:rPr lang="ru-RU" sz="1200" b="0" i="0" u="none" strike="noStrike" dirty="0">
                          <a:solidFill>
                            <a:srgbClr val="000000"/>
                          </a:solidFill>
                          <a:effectLst/>
                          <a:latin typeface="+mn-lt"/>
                        </a:rPr>
                        <a:t>11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Физическая культура и спорт</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7 372 712,3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15 732 006,6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7 220 449,2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7 563 770,2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8 282 749,2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01959">
                <a:tc>
                  <a:txBody>
                    <a:bodyPr/>
                    <a:lstStyle/>
                    <a:p>
                      <a:pPr algn="ctr" fontAlgn="t"/>
                      <a:r>
                        <a:rPr lang="ru-RU" sz="1200" b="0" i="0" u="none" strike="noStrike" dirty="0">
                          <a:solidFill>
                            <a:srgbClr val="000000"/>
                          </a:solidFill>
                          <a:effectLst/>
                          <a:latin typeface="+mn-lt"/>
                        </a:rPr>
                        <a:t>12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Средства  массовой информации</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1 843 174,8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2 066 632,5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2 031 219,0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2 038 714,8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2 053 390,0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51899">
                <a:tc>
                  <a:txBody>
                    <a:bodyPr/>
                    <a:lstStyle/>
                    <a:p>
                      <a:pPr algn="ctr" fontAlgn="t"/>
                      <a:r>
                        <a:rPr lang="ru-RU" sz="1200" b="0" i="0" u="none" strike="noStrike" dirty="0">
                          <a:solidFill>
                            <a:srgbClr val="000000"/>
                          </a:solidFill>
                          <a:effectLst/>
                          <a:latin typeface="+mn-lt"/>
                        </a:rPr>
                        <a:t>13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Обслуживание государственного (муниципального) долга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825 532,1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726 972,9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771 974,9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767 666,4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712 178,9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1838">
                <a:tc>
                  <a:txBody>
                    <a:bodyPr/>
                    <a:lstStyle/>
                    <a:p>
                      <a:pPr algn="ctr" fontAlgn="t"/>
                      <a:r>
                        <a:rPr lang="ru-RU" sz="1200" b="0" i="0" u="none" strike="noStrike" dirty="0">
                          <a:solidFill>
                            <a:srgbClr val="000000"/>
                          </a:solidFill>
                          <a:effectLst/>
                          <a:latin typeface="+mn-lt"/>
                        </a:rPr>
                        <a:t>14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Межбюджетные трансферты общего характера бюджетам бюджетной системы Российской Федерации</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33 588 922,4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34 923 842,4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29 099 172,6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30 647 814,4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33 957 254,0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01959">
                <a:tc>
                  <a:txBody>
                    <a:bodyPr/>
                    <a:lstStyle/>
                    <a:p>
                      <a:pPr algn="ctr" fontAlgn="t"/>
                      <a:r>
                        <a:rPr lang="ru-RU" sz="1200" b="0" i="0" u="none" strike="noStrike" dirty="0">
                          <a:solidFill>
                            <a:srgbClr val="000000"/>
                          </a:solidFill>
                          <a:effectLst/>
                          <a:latin typeface="+mn-lt"/>
                        </a:rPr>
                        <a:t>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fontAlgn="t"/>
                      <a:r>
                        <a:rPr lang="ru-RU" sz="1200" b="0" i="0" u="none" strike="noStrike" dirty="0">
                          <a:solidFill>
                            <a:srgbClr val="000000"/>
                          </a:solidFill>
                          <a:effectLst/>
                          <a:latin typeface="+mn-lt"/>
                        </a:rPr>
                        <a:t>Условно утвержденные расходы</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ctr"/>
                      <a:r>
                        <a:rPr lang="ru-RU"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ctr"/>
                      <a:r>
                        <a:rPr lang="ru-RU"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13 850 000,0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rgbClr val="000000"/>
                          </a:solidFill>
                          <a:effectLst/>
                          <a:latin typeface="Arial" panose="020B0604020202020204" pitchFamily="34" charset="0"/>
                        </a:rPr>
                        <a:t>29 700 000,0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7" name="TextBox 6"/>
          <p:cNvSpPr txBox="1"/>
          <p:nvPr/>
        </p:nvSpPr>
        <p:spPr>
          <a:xfrm>
            <a:off x="7793477" y="400051"/>
            <a:ext cx="1238288" cy="307777"/>
          </a:xfrm>
          <a:prstGeom prst="rect">
            <a:avLst/>
          </a:prstGeom>
          <a:noFill/>
        </p:spPr>
        <p:txBody>
          <a:bodyPr wrap="none" rtlCol="0">
            <a:spAutoFit/>
          </a:bodyPr>
          <a:lstStyle/>
          <a:p>
            <a:r>
              <a:rPr lang="ru-RU" sz="1400" i="1" dirty="0"/>
              <a:t>тыс. рублей</a:t>
            </a:r>
          </a:p>
        </p:txBody>
      </p:sp>
    </p:spTree>
    <p:extLst>
      <p:ext uri="{BB962C8B-B14F-4D97-AF65-F5344CB8AC3E}">
        <p14:creationId xmlns:p14="http://schemas.microsoft.com/office/powerpoint/2010/main" val="128311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14554" y="156348"/>
            <a:ext cx="8088112" cy="446331"/>
          </a:xfrm>
        </p:spPr>
        <p:txBody>
          <a:bodyPr>
            <a:normAutofit fontScale="62500" lnSpcReduction="20000"/>
          </a:bodyPr>
          <a:lstStyle/>
          <a:p>
            <a:r>
              <a:rPr lang="ru-RU" dirty="0"/>
              <a:t>Расходы по разделу "Общегосударственные вопросы"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3065073926"/>
              </p:ext>
            </p:extLst>
          </p:nvPr>
        </p:nvGraphicFramePr>
        <p:xfrm>
          <a:off x="593034" y="441028"/>
          <a:ext cx="8348073" cy="4288144"/>
        </p:xfrm>
        <a:graphic>
          <a:graphicData uri="http://schemas.openxmlformats.org/drawingml/2006/table">
            <a:tbl>
              <a:tblPr>
                <a:tableStyleId>{616DA210-FB5B-4158-B5E0-FEB733F419BA}</a:tableStyleId>
              </a:tblPr>
              <a:tblGrid>
                <a:gridCol w="3253559">
                  <a:extLst>
                    <a:ext uri="{9D8B030D-6E8A-4147-A177-3AD203B41FA5}">
                      <a16:colId xmlns:a16="http://schemas.microsoft.com/office/drawing/2014/main" val="20000"/>
                    </a:ext>
                  </a:extLst>
                </a:gridCol>
                <a:gridCol w="1004836">
                  <a:extLst>
                    <a:ext uri="{9D8B030D-6E8A-4147-A177-3AD203B41FA5}">
                      <a16:colId xmlns:a16="http://schemas.microsoft.com/office/drawing/2014/main" val="20001"/>
                    </a:ext>
                  </a:extLst>
                </a:gridCol>
                <a:gridCol w="1065125">
                  <a:extLst>
                    <a:ext uri="{9D8B030D-6E8A-4147-A177-3AD203B41FA5}">
                      <a16:colId xmlns:a16="http://schemas.microsoft.com/office/drawing/2014/main" val="20002"/>
                    </a:ext>
                  </a:extLst>
                </a:gridCol>
                <a:gridCol w="1037431">
                  <a:extLst>
                    <a:ext uri="{9D8B030D-6E8A-4147-A177-3AD203B41FA5}">
                      <a16:colId xmlns:a16="http://schemas.microsoft.com/office/drawing/2014/main" val="20003"/>
                    </a:ext>
                  </a:extLst>
                </a:gridCol>
                <a:gridCol w="993561">
                  <a:extLst>
                    <a:ext uri="{9D8B030D-6E8A-4147-A177-3AD203B41FA5}">
                      <a16:colId xmlns:a16="http://schemas.microsoft.com/office/drawing/2014/main" val="20004"/>
                    </a:ext>
                  </a:extLst>
                </a:gridCol>
                <a:gridCol w="993561">
                  <a:extLst>
                    <a:ext uri="{9D8B030D-6E8A-4147-A177-3AD203B41FA5}">
                      <a16:colId xmlns:a16="http://schemas.microsoft.com/office/drawing/2014/main" val="20005"/>
                    </a:ext>
                  </a:extLst>
                </a:gridCol>
              </a:tblGrid>
              <a:tr h="274409">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41700">
                <a:tc>
                  <a:txBody>
                    <a:bodyPr/>
                    <a:lstStyle/>
                    <a:p>
                      <a:pPr algn="l"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21 016 602,2</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30 794 055,1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61 701 904,2</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65 169 262,9</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69 089 031,0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92401">
                <a:tc>
                  <a:txBody>
                    <a:bodyPr/>
                    <a:lstStyle/>
                    <a:p>
                      <a:pPr algn="just" rtl="0" fontAlgn="t"/>
                      <a:r>
                        <a:rPr lang="ru-RU" sz="1000" b="0" i="0" u="none" strike="noStrike" dirty="0">
                          <a:solidFill>
                            <a:srgbClr val="000000"/>
                          </a:solidFill>
                          <a:effectLst/>
                          <a:latin typeface="Arial" panose="020B0604020202020204" pitchFamily="34" charset="0"/>
                        </a:rPr>
                        <a:t>Функционирование высшего должностного лица субъекта Российской Федерации и муниципального образования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750 057,0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936 452,3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562 976,5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613 846,3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669 767,5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54002">
                <a:tc>
                  <a:txBody>
                    <a:bodyPr/>
                    <a:lstStyle/>
                    <a:p>
                      <a:pPr algn="just" rtl="0" fontAlgn="t"/>
                      <a:r>
                        <a:rPr lang="ru-RU" sz="1000" b="0" i="0" u="none" strike="noStrike" dirty="0">
                          <a:solidFill>
                            <a:srgbClr val="000000"/>
                          </a:solidFill>
                          <a:effectLst/>
                          <a:latin typeface="Arial" panose="020B0604020202020204" pitchFamily="34"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565 087,0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684 153,1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527 923,6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578 428,0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581 334,8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4002">
                <a:tc>
                  <a:txBody>
                    <a:bodyPr/>
                    <a:lstStyle/>
                    <a:p>
                      <a:pPr algn="just" rtl="0" fontAlgn="t"/>
                      <a:r>
                        <a:rPr lang="ru-RU" sz="1000" b="0" i="0" u="none" strike="noStrike" dirty="0">
                          <a:solidFill>
                            <a:srgbClr val="000000"/>
                          </a:solidFill>
                          <a:effectLst/>
                          <a:latin typeface="Arial" panose="020B0604020202020204" pitchFamily="34"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519 687,2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668 869,2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361 469,8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394 174,3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430 149,2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1923">
                <a:tc>
                  <a:txBody>
                    <a:bodyPr/>
                    <a:lstStyle/>
                    <a:p>
                      <a:pPr algn="just" rtl="0" fontAlgn="t"/>
                      <a:r>
                        <a:rPr lang="ru-RU" sz="1000" b="0" i="0" u="none" strike="noStrike">
                          <a:solidFill>
                            <a:srgbClr val="000000"/>
                          </a:solidFill>
                          <a:effectLst/>
                          <a:latin typeface="Arial" panose="020B0604020202020204" pitchFamily="34" charset="0"/>
                        </a:rPr>
                        <a:t>Судебная система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917 096,7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1 416 515,8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1 232 687,1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1 290 101,8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1 363 581,5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23202">
                <a:tc>
                  <a:txBody>
                    <a:bodyPr/>
                    <a:lstStyle/>
                    <a:p>
                      <a:pPr algn="just" rtl="0" fontAlgn="t"/>
                      <a:r>
                        <a:rPr lang="ru-RU" sz="1000" b="0" i="0" u="none" strike="noStrike">
                          <a:solidFill>
                            <a:srgbClr val="000000"/>
                          </a:solidFill>
                          <a:effectLst/>
                          <a:latin typeface="Arial" panose="020B0604020202020204" pitchFamily="34" charset="0"/>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1 671 689,6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2 000 894,7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1 458 860,5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1 592 044,1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1 737 358,6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6178">
                <a:tc>
                  <a:txBody>
                    <a:bodyPr/>
                    <a:lstStyle/>
                    <a:p>
                      <a:pPr algn="just" rtl="0" fontAlgn="t"/>
                      <a:r>
                        <a:rPr lang="ru-RU" sz="1000" b="0" i="0" u="none" strike="noStrike">
                          <a:solidFill>
                            <a:srgbClr val="000000"/>
                          </a:solidFill>
                          <a:effectLst/>
                          <a:latin typeface="Arial" panose="020B0604020202020204" pitchFamily="34" charset="0"/>
                        </a:rPr>
                        <a:t>Обеспечение проведения выборов и референдумов</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636 081,1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634 286,3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104 471,9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114 195,5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124 866,0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30800">
                <a:tc>
                  <a:txBody>
                    <a:bodyPr/>
                    <a:lstStyle/>
                    <a:p>
                      <a:pPr algn="just" rtl="0" fontAlgn="t"/>
                      <a:r>
                        <a:rPr lang="ru-RU" sz="1000" b="0" i="0" u="none" strike="noStrike" dirty="0">
                          <a:solidFill>
                            <a:srgbClr val="000000"/>
                          </a:solidFill>
                          <a:effectLst/>
                          <a:latin typeface="Arial" panose="020B0604020202020204" pitchFamily="34" charset="0"/>
                        </a:rPr>
                        <a:t>Международные отношения и международное сотрудничество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30800">
                <a:tc>
                  <a:txBody>
                    <a:bodyPr/>
                    <a:lstStyle/>
                    <a:p>
                      <a:pPr algn="just" rtl="0" fontAlgn="t"/>
                      <a:r>
                        <a:rPr lang="ru-RU" sz="1000" b="0" i="0" u="none" strike="noStrike">
                          <a:solidFill>
                            <a:srgbClr val="000000"/>
                          </a:solidFill>
                          <a:effectLst/>
                          <a:latin typeface="Arial" panose="020B0604020202020204" pitchFamily="34" charset="0"/>
                        </a:rPr>
                        <a:t>Фундаментальные исследования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1 495 893,2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2 272 400,8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2 118 519,1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2 009 731,7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2 068 487,2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18407">
                <a:tc>
                  <a:txBody>
                    <a:bodyPr/>
                    <a:lstStyle/>
                    <a:p>
                      <a:pPr algn="just" rtl="0" fontAlgn="t"/>
                      <a:r>
                        <a:rPr lang="ru-RU" sz="1000" b="0" i="0" u="none" strike="noStrike">
                          <a:solidFill>
                            <a:srgbClr val="000000"/>
                          </a:solidFill>
                          <a:effectLst/>
                          <a:latin typeface="Arial" panose="020B0604020202020204" pitchFamily="34" charset="0"/>
                        </a:rPr>
                        <a:t>Резервные фонды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15 080 000,0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15 683 200,0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16 310 500,0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61601">
                <a:tc>
                  <a:txBody>
                    <a:bodyPr/>
                    <a:lstStyle/>
                    <a:p>
                      <a:pPr algn="just" rtl="0" fontAlgn="t"/>
                      <a:r>
                        <a:rPr lang="ru-RU" sz="1000" b="0" i="0" u="none" strike="noStrike">
                          <a:solidFill>
                            <a:srgbClr val="000000"/>
                          </a:solidFill>
                          <a:effectLst/>
                          <a:latin typeface="Arial" panose="020B0604020202020204" pitchFamily="34" charset="0"/>
                        </a:rPr>
                        <a:t>Прикладные научные исследования в области общегосударственных вопросов</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134 649,0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176 101,0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123 170,5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133 076,2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143 858,2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551278"/>
                  </a:ext>
                </a:extLst>
              </a:tr>
              <a:tr h="130800">
                <a:tc>
                  <a:txBody>
                    <a:bodyPr/>
                    <a:lstStyle/>
                    <a:p>
                      <a:pPr algn="just" rtl="0" fontAlgn="t"/>
                      <a:r>
                        <a:rPr lang="ru-RU" sz="1000" b="0" i="0" u="none" strike="noStrike">
                          <a:solidFill>
                            <a:srgbClr val="000000"/>
                          </a:solidFill>
                          <a:effectLst/>
                          <a:latin typeface="Arial" panose="020B0604020202020204" pitchFamily="34" charset="0"/>
                        </a:rPr>
                        <a:t>Другие общегосударственные вопросы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14 326 361,4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22 004 381,9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40 131 825,2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42 760 465,0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45 659 128,0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3161186382"/>
              </p:ext>
            </p:extLst>
          </p:nvPr>
        </p:nvGraphicFramePr>
        <p:xfrm>
          <a:off x="584148" y="5359492"/>
          <a:ext cx="8337770" cy="949579"/>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105059">
                  <a:extLst>
                    <a:ext uri="{9D8B030D-6E8A-4147-A177-3AD203B41FA5}">
                      <a16:colId xmlns:a16="http://schemas.microsoft.com/office/drawing/2014/main" val="20005"/>
                    </a:ext>
                  </a:extLst>
                </a:gridCol>
              </a:tblGrid>
              <a:tr h="428091">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97638">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352 975,3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294 430,0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290 596,6</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322 561,0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398 231,6</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1269">
                <a:tc>
                  <a:txBody>
                    <a:bodyPr/>
                    <a:lstStyle/>
                    <a:p>
                      <a:pPr algn="just" rtl="0" fontAlgn="t"/>
                      <a:r>
                        <a:rPr lang="ru-RU" sz="1000" b="0" i="0" u="none" strike="noStrike" dirty="0">
                          <a:solidFill>
                            <a:srgbClr val="000000"/>
                          </a:solidFill>
                          <a:effectLst/>
                          <a:latin typeface="Arial" panose="020B0604020202020204" pitchFamily="34" charset="0"/>
                        </a:rPr>
                        <a:t>Мобилизационная и вневойсковая подготовка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265 581,9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235 229,4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226 769,5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253 166,1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322 826,6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416101"/>
                  </a:ext>
                </a:extLst>
              </a:tr>
              <a:tr h="81009">
                <a:tc>
                  <a:txBody>
                    <a:bodyPr/>
                    <a:lstStyle/>
                    <a:p>
                      <a:pPr algn="just" rtl="0" fontAlgn="t"/>
                      <a:r>
                        <a:rPr lang="ru-RU" sz="1000" b="0" i="0" u="none" strike="noStrike">
                          <a:solidFill>
                            <a:srgbClr val="000000"/>
                          </a:solidFill>
                          <a:effectLst/>
                          <a:latin typeface="Arial" panose="020B0604020202020204" pitchFamily="34" charset="0"/>
                        </a:rPr>
                        <a:t>Мобилизационная подготовка экономики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87 393,4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59 200,6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63 827,1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69 394,9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75 405,0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1786644"/>
                  </a:ext>
                </a:extLst>
              </a:tr>
            </a:tbl>
          </a:graphicData>
        </a:graphic>
      </p:graphicFrame>
      <p:sp>
        <p:nvSpPr>
          <p:cNvPr id="7" name="Прямоугольник 6"/>
          <p:cNvSpPr/>
          <p:nvPr/>
        </p:nvSpPr>
        <p:spPr>
          <a:xfrm>
            <a:off x="864212" y="4890146"/>
            <a:ext cx="8088112" cy="369332"/>
          </a:xfrm>
          <a:prstGeom prst="rect">
            <a:avLst/>
          </a:prstGeom>
        </p:spPr>
        <p:txBody>
          <a:bodyPr wrap="square">
            <a:spAutoFit/>
          </a:bodyPr>
          <a:lstStyle/>
          <a:p>
            <a:pPr algn="ctr"/>
            <a:r>
              <a:rPr lang="ru-RU" b="1" dirty="0">
                <a:solidFill>
                  <a:srgbClr val="000000"/>
                </a:solidFill>
              </a:rPr>
              <a:t>Расходы по разделу "Национальная оборона" (тыс. рублей)</a:t>
            </a:r>
            <a:r>
              <a:rPr lang="ru-RU" dirty="0"/>
              <a:t> </a:t>
            </a:r>
          </a:p>
        </p:txBody>
      </p:sp>
    </p:spTree>
    <p:extLst>
      <p:ext uri="{BB962C8B-B14F-4D97-AF65-F5344CB8AC3E}">
        <p14:creationId xmlns:p14="http://schemas.microsoft.com/office/powerpoint/2010/main" val="1290565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800" dirty="0"/>
              <a:t>Расходы по разделу "Национальная безопасность и правоохранительная деятельность"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3515906537"/>
              </p:ext>
            </p:extLst>
          </p:nvPr>
        </p:nvGraphicFramePr>
        <p:xfrm>
          <a:off x="541538" y="582803"/>
          <a:ext cx="8247591" cy="1868926"/>
        </p:xfrm>
        <a:graphic>
          <a:graphicData uri="http://schemas.openxmlformats.org/drawingml/2006/table">
            <a:tbl>
              <a:tblPr>
                <a:tableStyleId>{5940675A-B579-460E-94D1-54222C63F5DA}</a:tableStyleId>
              </a:tblPr>
              <a:tblGrid>
                <a:gridCol w="2824261">
                  <a:extLst>
                    <a:ext uri="{9D8B030D-6E8A-4147-A177-3AD203B41FA5}">
                      <a16:colId xmlns:a16="http://schemas.microsoft.com/office/drawing/2014/main" val="20000"/>
                    </a:ext>
                  </a:extLst>
                </a:gridCol>
                <a:gridCol w="977258">
                  <a:extLst>
                    <a:ext uri="{9D8B030D-6E8A-4147-A177-3AD203B41FA5}">
                      <a16:colId xmlns:a16="http://schemas.microsoft.com/office/drawing/2014/main" val="20001"/>
                    </a:ext>
                  </a:extLst>
                </a:gridCol>
                <a:gridCol w="1082340">
                  <a:extLst>
                    <a:ext uri="{9D8B030D-6E8A-4147-A177-3AD203B41FA5}">
                      <a16:colId xmlns:a16="http://schemas.microsoft.com/office/drawing/2014/main" val="20002"/>
                    </a:ext>
                  </a:extLst>
                </a:gridCol>
                <a:gridCol w="1082341">
                  <a:extLst>
                    <a:ext uri="{9D8B030D-6E8A-4147-A177-3AD203B41FA5}">
                      <a16:colId xmlns:a16="http://schemas.microsoft.com/office/drawing/2014/main" val="20003"/>
                    </a:ext>
                  </a:extLst>
                </a:gridCol>
                <a:gridCol w="1157172">
                  <a:extLst>
                    <a:ext uri="{9D8B030D-6E8A-4147-A177-3AD203B41FA5}">
                      <a16:colId xmlns:a16="http://schemas.microsoft.com/office/drawing/2014/main" val="20004"/>
                    </a:ext>
                  </a:extLst>
                </a:gridCol>
                <a:gridCol w="1124219">
                  <a:extLst>
                    <a:ext uri="{9D8B030D-6E8A-4147-A177-3AD203B41FA5}">
                      <a16:colId xmlns:a16="http://schemas.microsoft.com/office/drawing/2014/main" val="20005"/>
                    </a:ext>
                  </a:extLst>
                </a:gridCol>
              </a:tblGrid>
              <a:tr h="384874">
                <a:tc>
                  <a:txBody>
                    <a:bodyPr/>
                    <a:lstStyle/>
                    <a:p>
                      <a:pPr algn="ctr" fontAlgn="ctr"/>
                      <a:r>
                        <a:rPr lang="ru-RU" sz="1050" b="1" u="none" strike="noStrike" dirty="0">
                          <a:effectLst/>
                        </a:rPr>
                        <a:t>Структура расходов</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2024 год</a:t>
                      </a:r>
                      <a:br>
                        <a:rPr lang="ru-RU" sz="1050" b="1" u="none" strike="noStrike" dirty="0">
                          <a:effectLst/>
                        </a:rPr>
                      </a:br>
                      <a:r>
                        <a:rPr lang="ru-RU" sz="1050" b="1" u="none" strike="noStrike" dirty="0">
                          <a:effectLst/>
                        </a:rPr>
                        <a:t>(факт)</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2026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2027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2028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48411">
                <a:tc>
                  <a:txBody>
                    <a:bodyPr/>
                    <a:lstStyle/>
                    <a:p>
                      <a:pPr algn="l"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3 053 484,0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4 798 008,8</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2 961 815,5</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3 185 508,7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3 430 945,9</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05921">
                <a:tc>
                  <a:txBody>
                    <a:bodyPr/>
                    <a:lstStyle/>
                    <a:p>
                      <a:pPr algn="l" rtl="0" fontAlgn="t"/>
                      <a:r>
                        <a:rPr lang="ru-RU" sz="1000" b="0" i="0" u="none" strike="noStrike">
                          <a:solidFill>
                            <a:srgbClr val="000000"/>
                          </a:solidFill>
                          <a:effectLst/>
                          <a:latin typeface="Arial" panose="020B0604020202020204" pitchFamily="34" charset="0"/>
                        </a:rPr>
                        <a:t>Гражданская оборона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9 169,4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79 667,7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224 919,0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224 919,0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224 919,0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9481">
                <a:tc>
                  <a:txBody>
                    <a:bodyPr/>
                    <a:lstStyle/>
                    <a:p>
                      <a:pPr algn="l" rtl="0" fontAlgn="t"/>
                      <a:r>
                        <a:rPr lang="ru-RU" sz="1000" b="0" i="0" u="none" strike="noStrike" dirty="0">
                          <a:solidFill>
                            <a:srgbClr val="000000"/>
                          </a:solidFill>
                          <a:effectLst/>
                          <a:latin typeface="Arial" panose="020B0604020202020204" pitchFamily="34" charset="0"/>
                        </a:rPr>
                        <a:t>Защита населения и территории от чрезвычайных ситуаций природного и техногенного характера, пожарная безопасность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2 721 762,1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4 421 334,3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2 601 244,0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2 824 937,2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3 070 374,4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8411">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национальной безопасности и правоохранительной деятельности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322 552,5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297 006,8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135 652,5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135 652,5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135 652,5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828542" y="2709155"/>
            <a:ext cx="8088112" cy="369332"/>
          </a:xfrm>
          <a:prstGeom prst="rect">
            <a:avLst/>
          </a:prstGeom>
        </p:spPr>
        <p:txBody>
          <a:bodyPr wrap="square">
            <a:spAutoFit/>
          </a:bodyPr>
          <a:lstStyle/>
          <a:p>
            <a:pPr algn="ctr"/>
            <a:r>
              <a:rPr lang="ru-RU" b="1" dirty="0">
                <a:solidFill>
                  <a:srgbClr val="000000"/>
                </a:solidFill>
              </a:rPr>
              <a:t>Расходы по разделу "Национальная экономика" (тыс. рублей)</a:t>
            </a:r>
            <a:r>
              <a:rPr lang="ru-RU" dirty="0"/>
              <a:t> </a:t>
            </a:r>
          </a:p>
        </p:txBody>
      </p:sp>
      <p:graphicFrame>
        <p:nvGraphicFramePr>
          <p:cNvPr id="6" name="Таблица 5"/>
          <p:cNvGraphicFramePr>
            <a:graphicFrameLocks noGrp="1"/>
          </p:cNvGraphicFramePr>
          <p:nvPr>
            <p:extLst>
              <p:ext uri="{D42A27DB-BD31-4B8C-83A1-F6EECF244321}">
                <p14:modId xmlns:p14="http://schemas.microsoft.com/office/powerpoint/2010/main" val="1358329700"/>
              </p:ext>
            </p:extLst>
          </p:nvPr>
        </p:nvGraphicFramePr>
        <p:xfrm>
          <a:off x="561039" y="3185982"/>
          <a:ext cx="8355615" cy="2643602"/>
        </p:xfrm>
        <a:graphic>
          <a:graphicData uri="http://schemas.openxmlformats.org/drawingml/2006/table">
            <a:tbl>
              <a:tblPr>
                <a:tableStyleId>{616DA210-FB5B-4158-B5E0-FEB733F419BA}</a:tableStyleId>
              </a:tblPr>
              <a:tblGrid>
                <a:gridCol w="2141161">
                  <a:extLst>
                    <a:ext uri="{9D8B030D-6E8A-4147-A177-3AD203B41FA5}">
                      <a16:colId xmlns:a16="http://schemas.microsoft.com/office/drawing/2014/main" val="20000"/>
                    </a:ext>
                  </a:extLst>
                </a:gridCol>
                <a:gridCol w="1197412">
                  <a:extLst>
                    <a:ext uri="{9D8B030D-6E8A-4147-A177-3AD203B41FA5}">
                      <a16:colId xmlns:a16="http://schemas.microsoft.com/office/drawing/2014/main" val="20001"/>
                    </a:ext>
                  </a:extLst>
                </a:gridCol>
                <a:gridCol w="1267849">
                  <a:extLst>
                    <a:ext uri="{9D8B030D-6E8A-4147-A177-3AD203B41FA5}">
                      <a16:colId xmlns:a16="http://schemas.microsoft.com/office/drawing/2014/main" val="20002"/>
                    </a:ext>
                  </a:extLst>
                </a:gridCol>
                <a:gridCol w="1207474">
                  <a:extLst>
                    <a:ext uri="{9D8B030D-6E8A-4147-A177-3AD203B41FA5}">
                      <a16:colId xmlns:a16="http://schemas.microsoft.com/office/drawing/2014/main" val="20003"/>
                    </a:ext>
                  </a:extLst>
                </a:gridCol>
                <a:gridCol w="1227599">
                  <a:extLst>
                    <a:ext uri="{9D8B030D-6E8A-4147-A177-3AD203B41FA5}">
                      <a16:colId xmlns:a16="http://schemas.microsoft.com/office/drawing/2014/main" val="20004"/>
                    </a:ext>
                  </a:extLst>
                </a:gridCol>
                <a:gridCol w="1314120">
                  <a:extLst>
                    <a:ext uri="{9D8B030D-6E8A-4147-A177-3AD203B41FA5}">
                      <a16:colId xmlns:a16="http://schemas.microsoft.com/office/drawing/2014/main" val="20005"/>
                    </a:ext>
                  </a:extLst>
                </a:gridCol>
              </a:tblGrid>
              <a:tr h="352423">
                <a:tc>
                  <a:txBody>
                    <a:bodyPr/>
                    <a:lstStyle/>
                    <a:p>
                      <a:pPr algn="ctr" fontAlgn="ctr"/>
                      <a:r>
                        <a:rPr lang="ru-RU" sz="1050" b="1" u="none" strike="noStrike" dirty="0">
                          <a:effectLst/>
                        </a:rPr>
                        <a:t>Структура расходов</a:t>
                      </a:r>
                      <a:endParaRPr lang="ru-RU" sz="1050" b="1" i="0" u="none" strike="noStrike" dirty="0">
                        <a:solidFill>
                          <a:srgbClr val="000000"/>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2024 год</a:t>
                      </a:r>
                      <a:br>
                        <a:rPr lang="ru-RU" sz="1050" b="1" u="none" strike="noStrike" dirty="0">
                          <a:effectLst/>
                        </a:rPr>
                      </a:br>
                      <a:r>
                        <a:rPr lang="ru-RU" sz="1050" b="1" u="none" strike="noStrike" dirty="0">
                          <a:effectLst/>
                        </a:rPr>
                        <a:t>(факт)</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2026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2027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2028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1450">
                <a:tc>
                  <a:txBody>
                    <a:bodyPr/>
                    <a:lstStyle/>
                    <a:p>
                      <a:pPr algn="l"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226 394 722,1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215 217 756,6</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149 203 641,8</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148 771 028,4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151 523 462,7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60018">
                <a:tc>
                  <a:txBody>
                    <a:bodyPr/>
                    <a:lstStyle/>
                    <a:p>
                      <a:pPr algn="l" rtl="0" fontAlgn="t"/>
                      <a:r>
                        <a:rPr lang="ru-RU" sz="1000" b="0" i="0" u="none" strike="noStrike" dirty="0">
                          <a:solidFill>
                            <a:srgbClr val="000000"/>
                          </a:solidFill>
                          <a:effectLst/>
                          <a:latin typeface="Arial" panose="020B0604020202020204" pitchFamily="34" charset="0"/>
                        </a:rPr>
                        <a:t>Общеэкономические вопросы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698 458,2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1 937 941,8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920 559,0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982 221,2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1 051 972,5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9974">
                <a:tc>
                  <a:txBody>
                    <a:bodyPr/>
                    <a:lstStyle/>
                    <a:p>
                      <a:pPr algn="l" rtl="0" fontAlgn="t"/>
                      <a:r>
                        <a:rPr lang="ru-RU" sz="1000" b="0" i="0" u="none" strike="noStrike">
                          <a:solidFill>
                            <a:srgbClr val="000000"/>
                          </a:solidFill>
                          <a:effectLst/>
                          <a:latin typeface="Arial" panose="020B0604020202020204" pitchFamily="34" charset="0"/>
                        </a:rPr>
                        <a:t>Воспроизводство минерально-сырьевой базы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123 411,5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209 554,1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163 950,5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173 938,7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159 023,3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6135">
                <a:tc>
                  <a:txBody>
                    <a:bodyPr/>
                    <a:lstStyle/>
                    <a:p>
                      <a:pPr algn="l" rtl="0" fontAlgn="t"/>
                      <a:r>
                        <a:rPr lang="ru-RU" sz="1000" b="0" i="0" u="none" strike="noStrike" dirty="0">
                          <a:solidFill>
                            <a:srgbClr val="000000"/>
                          </a:solidFill>
                          <a:effectLst/>
                          <a:latin typeface="Arial" panose="020B0604020202020204" pitchFamily="34" charset="0"/>
                        </a:rPr>
                        <a:t>Сельское хозяйство и рыболовство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15 250 899,8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19 141 692,1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18 602 605,8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15 576 049,8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15 748 617,9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5226">
                <a:tc>
                  <a:txBody>
                    <a:bodyPr/>
                    <a:lstStyle/>
                    <a:p>
                      <a:pPr algn="l" rtl="0" fontAlgn="t"/>
                      <a:r>
                        <a:rPr lang="ru-RU" sz="1000" b="0" i="0" u="none" strike="noStrike">
                          <a:solidFill>
                            <a:srgbClr val="000000"/>
                          </a:solidFill>
                          <a:effectLst/>
                          <a:latin typeface="Arial" panose="020B0604020202020204" pitchFamily="34" charset="0"/>
                        </a:rPr>
                        <a:t>Водное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768 960,5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1 287 747,5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535 629,6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239 492,5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277 964,2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5226">
                <a:tc>
                  <a:txBody>
                    <a:bodyPr/>
                    <a:lstStyle/>
                    <a:p>
                      <a:pPr algn="l" rtl="0" fontAlgn="t"/>
                      <a:r>
                        <a:rPr lang="ru-RU" sz="1000" b="0" i="0" u="none" strike="noStrike">
                          <a:solidFill>
                            <a:srgbClr val="000000"/>
                          </a:solidFill>
                          <a:effectLst/>
                          <a:latin typeface="Arial" panose="020B0604020202020204" pitchFamily="34" charset="0"/>
                        </a:rPr>
                        <a:t>Лесное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1 513 174,4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1 655 043,6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1 626 582,7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1 624 383,2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1 810 330,3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5226">
                <a:tc>
                  <a:txBody>
                    <a:bodyPr/>
                    <a:lstStyle/>
                    <a:p>
                      <a:pPr algn="l" rtl="0" fontAlgn="t"/>
                      <a:r>
                        <a:rPr lang="ru-RU" sz="1000" b="0" i="0" u="none" strike="noStrike">
                          <a:solidFill>
                            <a:srgbClr val="000000"/>
                          </a:solidFill>
                          <a:effectLst/>
                          <a:latin typeface="Arial" panose="020B0604020202020204" pitchFamily="34" charset="0"/>
                        </a:rPr>
                        <a:t>Транспорт</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29 861 617,9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12 830 927,7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2 642 952,9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2 654 658,0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2 667 441,2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19668">
                <a:tc>
                  <a:txBody>
                    <a:bodyPr/>
                    <a:lstStyle/>
                    <a:p>
                      <a:pPr algn="l" rtl="0" fontAlgn="t"/>
                      <a:r>
                        <a:rPr lang="ru-RU" sz="1000" b="0" i="0" u="none" strike="noStrike" dirty="0">
                          <a:solidFill>
                            <a:srgbClr val="000000"/>
                          </a:solidFill>
                          <a:effectLst/>
                          <a:latin typeface="Arial" panose="020B0604020202020204" pitchFamily="34" charset="0"/>
                        </a:rPr>
                        <a:t>Дорожное хозяйство (дорожные фонды)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104 454 172,8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98 065 317,4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48 342 499,6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50 525 504,5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50 731 177,9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95226">
                <a:tc>
                  <a:txBody>
                    <a:bodyPr/>
                    <a:lstStyle/>
                    <a:p>
                      <a:pPr algn="l" rtl="0" fontAlgn="t"/>
                      <a:r>
                        <a:rPr lang="ru-RU" sz="1000" b="0" i="0" u="none" strike="noStrike">
                          <a:solidFill>
                            <a:srgbClr val="000000"/>
                          </a:solidFill>
                          <a:effectLst/>
                          <a:latin typeface="Arial" panose="020B0604020202020204" pitchFamily="34" charset="0"/>
                        </a:rPr>
                        <a:t>Связь и информатика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3 184 582,3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3 754 543,1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3 559 258,7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3 523 401,7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3 467 542,6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1123">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национальной экономики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70 539 444,7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76 334 989,3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72 809 603,0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73 471 378,8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75 609 392,8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47992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600" dirty="0"/>
              <a:t>Расходы по разделу "Жилищно-коммунальное хозяйство"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3504185524"/>
              </p:ext>
            </p:extLst>
          </p:nvPr>
        </p:nvGraphicFramePr>
        <p:xfrm>
          <a:off x="615053" y="432731"/>
          <a:ext cx="8247591" cy="1283844"/>
        </p:xfrm>
        <a:graphic>
          <a:graphicData uri="http://schemas.openxmlformats.org/drawingml/2006/table">
            <a:tbl>
              <a:tblPr>
                <a:tableStyleId>{5940675A-B579-460E-94D1-54222C63F5DA}</a:tableStyleId>
              </a:tblPr>
              <a:tblGrid>
                <a:gridCol w="3102837">
                  <a:extLst>
                    <a:ext uri="{9D8B030D-6E8A-4147-A177-3AD203B41FA5}">
                      <a16:colId xmlns:a16="http://schemas.microsoft.com/office/drawing/2014/main" val="20000"/>
                    </a:ext>
                  </a:extLst>
                </a:gridCol>
                <a:gridCol w="1004835">
                  <a:extLst>
                    <a:ext uri="{9D8B030D-6E8A-4147-A177-3AD203B41FA5}">
                      <a16:colId xmlns:a16="http://schemas.microsoft.com/office/drawing/2014/main" val="20001"/>
                    </a:ext>
                  </a:extLst>
                </a:gridCol>
                <a:gridCol w="1024932">
                  <a:extLst>
                    <a:ext uri="{9D8B030D-6E8A-4147-A177-3AD203B41FA5}">
                      <a16:colId xmlns:a16="http://schemas.microsoft.com/office/drawing/2014/main" val="20002"/>
                    </a:ext>
                  </a:extLst>
                </a:gridCol>
                <a:gridCol w="1045029">
                  <a:extLst>
                    <a:ext uri="{9D8B030D-6E8A-4147-A177-3AD203B41FA5}">
                      <a16:colId xmlns:a16="http://schemas.microsoft.com/office/drawing/2014/main" val="20003"/>
                    </a:ext>
                  </a:extLst>
                </a:gridCol>
                <a:gridCol w="1045028">
                  <a:extLst>
                    <a:ext uri="{9D8B030D-6E8A-4147-A177-3AD203B41FA5}">
                      <a16:colId xmlns:a16="http://schemas.microsoft.com/office/drawing/2014/main" val="20004"/>
                    </a:ext>
                  </a:extLst>
                </a:gridCol>
                <a:gridCol w="1024930">
                  <a:extLst>
                    <a:ext uri="{9D8B030D-6E8A-4147-A177-3AD203B41FA5}">
                      <a16:colId xmlns:a16="http://schemas.microsoft.com/office/drawing/2014/main" val="20005"/>
                    </a:ext>
                  </a:extLst>
                </a:gridCol>
              </a:tblGrid>
              <a:tr h="298324">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17034">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45 155 907,4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41 533 168,1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34 783 532,3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33 220 347,3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34 916 667,3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12353">
                <a:tc>
                  <a:txBody>
                    <a:bodyPr/>
                    <a:lstStyle/>
                    <a:p>
                      <a:pPr algn="just" rtl="0" fontAlgn="t"/>
                      <a:r>
                        <a:rPr lang="ru-RU" sz="1000" b="0" i="0" u="none" strike="noStrike">
                          <a:solidFill>
                            <a:srgbClr val="000000"/>
                          </a:solidFill>
                          <a:effectLst/>
                          <a:latin typeface="Arial" panose="020B0604020202020204" pitchFamily="34" charset="0"/>
                        </a:rPr>
                        <a:t>Жилищное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2 143 050,9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6 288 681,4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2 225 501,6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2 010 393,6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1 649 138,7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3704">
                <a:tc>
                  <a:txBody>
                    <a:bodyPr/>
                    <a:lstStyle/>
                    <a:p>
                      <a:pPr algn="just" rtl="0" fontAlgn="t"/>
                      <a:r>
                        <a:rPr lang="ru-RU" sz="1000" b="0" i="0" u="none" strike="noStrike" dirty="0">
                          <a:solidFill>
                            <a:srgbClr val="000000"/>
                          </a:solidFill>
                          <a:effectLst/>
                          <a:latin typeface="Arial" panose="020B0604020202020204" pitchFamily="34" charset="0"/>
                        </a:rPr>
                        <a:t>Коммунальное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23 315 405,4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19 042 837,8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28 482 810,8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26 905 519,4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25 977 901,5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1758">
                <a:tc>
                  <a:txBody>
                    <a:bodyPr/>
                    <a:lstStyle/>
                    <a:p>
                      <a:pPr algn="just" rtl="0" fontAlgn="t"/>
                      <a:r>
                        <a:rPr lang="ru-RU" sz="1000" b="0" i="0" u="none" strike="noStrike">
                          <a:solidFill>
                            <a:srgbClr val="000000"/>
                          </a:solidFill>
                          <a:effectLst/>
                          <a:latin typeface="Arial" panose="020B0604020202020204" pitchFamily="34" charset="0"/>
                        </a:rPr>
                        <a:t>Благоустройство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17 139 795,6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15 955 763,1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3 858 095,7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4 067 052,3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7 030 032,8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7085">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жилищно-коммунального хозяйства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2 557 655,5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245 885,8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217 124,2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237 382,0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259 594,3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Прямоугольник 4"/>
          <p:cNvSpPr/>
          <p:nvPr/>
        </p:nvSpPr>
        <p:spPr>
          <a:xfrm>
            <a:off x="649081" y="1901961"/>
            <a:ext cx="8088112" cy="338554"/>
          </a:xfrm>
          <a:prstGeom prst="rect">
            <a:avLst/>
          </a:prstGeom>
        </p:spPr>
        <p:txBody>
          <a:bodyPr wrap="square">
            <a:spAutoFit/>
          </a:bodyPr>
          <a:lstStyle/>
          <a:p>
            <a:pPr algn="ctr"/>
            <a:r>
              <a:rPr lang="ru-RU" sz="1600" b="1" dirty="0">
                <a:solidFill>
                  <a:srgbClr val="000000"/>
                </a:solidFill>
              </a:rPr>
              <a:t>Расходы по разделу "Охрана окружающей среды" (тыс. рублей)</a:t>
            </a:r>
            <a:endParaRPr lang="ru-RU" sz="1600" dirty="0"/>
          </a:p>
        </p:txBody>
      </p:sp>
      <p:graphicFrame>
        <p:nvGraphicFramePr>
          <p:cNvPr id="6" name="Таблица 5"/>
          <p:cNvGraphicFramePr>
            <a:graphicFrameLocks noGrp="1"/>
          </p:cNvGraphicFramePr>
          <p:nvPr>
            <p:extLst>
              <p:ext uri="{D42A27DB-BD31-4B8C-83A1-F6EECF244321}">
                <p14:modId xmlns:p14="http://schemas.microsoft.com/office/powerpoint/2010/main" val="323700067"/>
              </p:ext>
            </p:extLst>
          </p:nvPr>
        </p:nvGraphicFramePr>
        <p:xfrm>
          <a:off x="601344" y="2347462"/>
          <a:ext cx="8247592" cy="1347928"/>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014881">
                  <a:extLst>
                    <a:ext uri="{9D8B030D-6E8A-4147-A177-3AD203B41FA5}">
                      <a16:colId xmlns:a16="http://schemas.microsoft.com/office/drawing/2014/main" val="20005"/>
                    </a:ext>
                  </a:extLst>
                </a:gridCol>
              </a:tblGrid>
              <a:tr h="265719">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3755">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4 891 239,4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1 175 593,1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1 175 894,1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615 561,4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663 378,1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4430">
                <a:tc>
                  <a:txBody>
                    <a:bodyPr/>
                    <a:lstStyle/>
                    <a:p>
                      <a:pPr algn="just" rtl="0" fontAlgn="t"/>
                      <a:r>
                        <a:rPr lang="ru-RU" sz="1000" b="0" i="0" u="none" strike="noStrike" dirty="0">
                          <a:solidFill>
                            <a:srgbClr val="000000"/>
                          </a:solidFill>
                          <a:effectLst/>
                          <a:latin typeface="Arial" panose="020B0604020202020204" pitchFamily="34" charset="0"/>
                        </a:rPr>
                        <a:t>Сбор, удаление отходов и очистка сточных вод</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2 607 532,8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7208">
                <a:tc>
                  <a:txBody>
                    <a:bodyPr/>
                    <a:lstStyle/>
                    <a:p>
                      <a:pPr algn="just" rtl="0" fontAlgn="t"/>
                      <a:r>
                        <a:rPr lang="ru-RU" sz="1000" b="0" i="0" u="none" strike="noStrike" dirty="0">
                          <a:solidFill>
                            <a:srgbClr val="000000"/>
                          </a:solidFill>
                          <a:effectLst/>
                          <a:latin typeface="Arial" panose="020B0604020202020204" pitchFamily="34" charset="0"/>
                        </a:rPr>
                        <a:t>Охрана объектов растительного и животного мира и среды их обитания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227 939,5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354 914,1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274 894,0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293 326,5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313 697,3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9071">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охраны окружающей среды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2 055 767,1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820 679,0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901 000,1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322 234,9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349 680,8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Прямоугольник 1"/>
          <p:cNvSpPr/>
          <p:nvPr/>
        </p:nvSpPr>
        <p:spPr>
          <a:xfrm>
            <a:off x="801359" y="3802337"/>
            <a:ext cx="8222740" cy="338554"/>
          </a:xfrm>
          <a:prstGeom prst="rect">
            <a:avLst/>
          </a:prstGeom>
        </p:spPr>
        <p:txBody>
          <a:bodyPr wrap="square">
            <a:spAutoFit/>
          </a:bodyPr>
          <a:lstStyle/>
          <a:p>
            <a:pPr algn="ctr"/>
            <a:r>
              <a:rPr lang="ru-RU" sz="1600" b="1" dirty="0"/>
              <a:t>Расходы по разделу "Образование" (тыс. рублей)</a:t>
            </a:r>
          </a:p>
        </p:txBody>
      </p:sp>
      <p:graphicFrame>
        <p:nvGraphicFramePr>
          <p:cNvPr id="7" name="Таблица 6"/>
          <p:cNvGraphicFramePr>
            <a:graphicFrameLocks noGrp="1"/>
          </p:cNvGraphicFramePr>
          <p:nvPr>
            <p:extLst>
              <p:ext uri="{D42A27DB-BD31-4B8C-83A1-F6EECF244321}">
                <p14:modId xmlns:p14="http://schemas.microsoft.com/office/powerpoint/2010/main" val="225391930"/>
              </p:ext>
            </p:extLst>
          </p:nvPr>
        </p:nvGraphicFramePr>
        <p:xfrm>
          <a:off x="621338" y="4247838"/>
          <a:ext cx="8317929" cy="1929765"/>
        </p:xfrm>
        <a:graphic>
          <a:graphicData uri="http://schemas.openxmlformats.org/drawingml/2006/table">
            <a:tbl>
              <a:tblPr>
                <a:tableStyleId>{616DA210-FB5B-4158-B5E0-FEB733F419BA}</a:tableStyleId>
              </a:tblPr>
              <a:tblGrid>
                <a:gridCol w="3136601">
                  <a:extLst>
                    <a:ext uri="{9D8B030D-6E8A-4147-A177-3AD203B41FA5}">
                      <a16:colId xmlns:a16="http://schemas.microsoft.com/office/drawing/2014/main" val="20000"/>
                    </a:ext>
                  </a:extLst>
                </a:gridCol>
                <a:gridCol w="1036266">
                  <a:extLst>
                    <a:ext uri="{9D8B030D-6E8A-4147-A177-3AD203B41FA5}">
                      <a16:colId xmlns:a16="http://schemas.microsoft.com/office/drawing/2014/main" val="20001"/>
                    </a:ext>
                  </a:extLst>
                </a:gridCol>
                <a:gridCol w="1026301">
                  <a:extLst>
                    <a:ext uri="{9D8B030D-6E8A-4147-A177-3AD203B41FA5}">
                      <a16:colId xmlns:a16="http://schemas.microsoft.com/office/drawing/2014/main" val="20002"/>
                    </a:ext>
                  </a:extLst>
                </a:gridCol>
                <a:gridCol w="1036266">
                  <a:extLst>
                    <a:ext uri="{9D8B030D-6E8A-4147-A177-3AD203B41FA5}">
                      <a16:colId xmlns:a16="http://schemas.microsoft.com/office/drawing/2014/main" val="20003"/>
                    </a:ext>
                  </a:extLst>
                </a:gridCol>
                <a:gridCol w="1026301">
                  <a:extLst>
                    <a:ext uri="{9D8B030D-6E8A-4147-A177-3AD203B41FA5}">
                      <a16:colId xmlns:a16="http://schemas.microsoft.com/office/drawing/2014/main" val="20004"/>
                    </a:ext>
                  </a:extLst>
                </a:gridCol>
                <a:gridCol w="1056194">
                  <a:extLst>
                    <a:ext uri="{9D8B030D-6E8A-4147-A177-3AD203B41FA5}">
                      <a16:colId xmlns:a16="http://schemas.microsoft.com/office/drawing/2014/main" val="20005"/>
                    </a:ext>
                  </a:extLst>
                </a:gridCol>
              </a:tblGrid>
              <a:tr h="0">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87 683 067,2</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96 667 562,5</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121 032 952,1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127 516 199,3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132 281 305,3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just" rtl="0" fontAlgn="t"/>
                      <a:r>
                        <a:rPr lang="ru-RU" sz="1000" b="0" i="0" u="none" strike="noStrike">
                          <a:solidFill>
                            <a:srgbClr val="000000"/>
                          </a:solidFill>
                          <a:effectLst/>
                          <a:latin typeface="Arial" panose="020B0604020202020204" pitchFamily="34" charset="0"/>
                        </a:rPr>
                        <a:t>Дошкольное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2 493 029,2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2 889 596,3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6 309 331,2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6 533 373,8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3 391 885,4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rtl="0" fontAlgn="t"/>
                      <a:r>
                        <a:rPr lang="ru-RU" sz="1000" b="0" i="0" u="none" strike="noStrike">
                          <a:solidFill>
                            <a:srgbClr val="000000"/>
                          </a:solidFill>
                          <a:effectLst/>
                          <a:latin typeface="Arial" panose="020B0604020202020204" pitchFamily="34" charset="0"/>
                        </a:rPr>
                        <a:t>Общее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20 841 594,7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21 186 820,1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19 153 168,4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16 970 907,3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16 202 111,3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rtl="0" fontAlgn="t"/>
                      <a:r>
                        <a:rPr lang="ru-RU" sz="1000" b="0" i="0" u="none" strike="noStrike">
                          <a:solidFill>
                            <a:srgbClr val="000000"/>
                          </a:solidFill>
                          <a:effectLst/>
                          <a:latin typeface="Arial" panose="020B0604020202020204" pitchFamily="34" charset="0"/>
                        </a:rPr>
                        <a:t>Дополнительное образование детей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1 234 886,8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2 073 165,8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2 265 347,3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1 937 596,4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1 853 888,8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rtl="0" fontAlgn="t"/>
                      <a:r>
                        <a:rPr lang="ru-RU" sz="1000" b="0" i="0" u="none" strike="noStrike">
                          <a:solidFill>
                            <a:srgbClr val="000000"/>
                          </a:solidFill>
                          <a:effectLst/>
                          <a:latin typeface="Arial" panose="020B0604020202020204" pitchFamily="34" charset="0"/>
                        </a:rPr>
                        <a:t>Среднее профессиональное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9 602 074,8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11 960 996,4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12 784 472,7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14 644 600,9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15 074 972,6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just" rtl="0" fontAlgn="t"/>
                      <a:r>
                        <a:rPr lang="ru-RU" sz="1000" b="0" i="0" u="none" strike="noStrike">
                          <a:solidFill>
                            <a:srgbClr val="000000"/>
                          </a:solidFill>
                          <a:effectLst/>
                          <a:latin typeface="Arial" panose="020B0604020202020204" pitchFamily="34" charset="0"/>
                        </a:rPr>
                        <a:t>Профессиональная подготовка, переподготовка и повышение квалификации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508 334,2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583 897,5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529 215,0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523 299,3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518 369,2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just" rtl="0" fontAlgn="t"/>
                      <a:r>
                        <a:rPr lang="ru-RU" sz="1000" b="0" i="0" u="none" strike="noStrike">
                          <a:solidFill>
                            <a:srgbClr val="000000"/>
                          </a:solidFill>
                          <a:effectLst/>
                          <a:latin typeface="Arial" panose="020B0604020202020204" pitchFamily="34" charset="0"/>
                        </a:rPr>
                        <a:t>Высшее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201 881,7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357 611,8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270 093,6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293 152,1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317 865,2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just" rtl="0" fontAlgn="t"/>
                      <a:r>
                        <a:rPr lang="ru-RU" sz="1000" b="0" i="0" u="none" strike="noStrike">
                          <a:solidFill>
                            <a:srgbClr val="000000"/>
                          </a:solidFill>
                          <a:effectLst/>
                          <a:latin typeface="Arial" panose="020B0604020202020204" pitchFamily="34" charset="0"/>
                        </a:rPr>
                        <a:t>Молодежная политика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4 642 520,7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6 096 552,5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5 856 143,1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5 762 169,1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6 729 656,4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образования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48 158 745,1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51 518 922,1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73 865 180,8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80 851 100,4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88 192 556,4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6704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600" dirty="0"/>
              <a:t>Расходы по разделу "Культура, кинематография"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2692183261"/>
              </p:ext>
            </p:extLst>
          </p:nvPr>
        </p:nvGraphicFramePr>
        <p:xfrm>
          <a:off x="615053" y="367393"/>
          <a:ext cx="8247591" cy="1280063"/>
        </p:xfrm>
        <a:graphic>
          <a:graphicData uri="http://schemas.openxmlformats.org/drawingml/2006/table">
            <a:tbl>
              <a:tblPr>
                <a:tableStyleId>{5940675A-B579-460E-94D1-54222C63F5DA}</a:tableStyleId>
              </a:tblPr>
              <a:tblGrid>
                <a:gridCol w="3102837">
                  <a:extLst>
                    <a:ext uri="{9D8B030D-6E8A-4147-A177-3AD203B41FA5}">
                      <a16:colId xmlns:a16="http://schemas.microsoft.com/office/drawing/2014/main" val="20000"/>
                    </a:ext>
                  </a:extLst>
                </a:gridCol>
                <a:gridCol w="1004835">
                  <a:extLst>
                    <a:ext uri="{9D8B030D-6E8A-4147-A177-3AD203B41FA5}">
                      <a16:colId xmlns:a16="http://schemas.microsoft.com/office/drawing/2014/main" val="20001"/>
                    </a:ext>
                  </a:extLst>
                </a:gridCol>
                <a:gridCol w="1024932">
                  <a:extLst>
                    <a:ext uri="{9D8B030D-6E8A-4147-A177-3AD203B41FA5}">
                      <a16:colId xmlns:a16="http://schemas.microsoft.com/office/drawing/2014/main" val="20002"/>
                    </a:ext>
                  </a:extLst>
                </a:gridCol>
                <a:gridCol w="1045029">
                  <a:extLst>
                    <a:ext uri="{9D8B030D-6E8A-4147-A177-3AD203B41FA5}">
                      <a16:colId xmlns:a16="http://schemas.microsoft.com/office/drawing/2014/main" val="20003"/>
                    </a:ext>
                  </a:extLst>
                </a:gridCol>
                <a:gridCol w="1045028">
                  <a:extLst>
                    <a:ext uri="{9D8B030D-6E8A-4147-A177-3AD203B41FA5}">
                      <a16:colId xmlns:a16="http://schemas.microsoft.com/office/drawing/2014/main" val="20004"/>
                    </a:ext>
                  </a:extLst>
                </a:gridCol>
                <a:gridCol w="1024930">
                  <a:extLst>
                    <a:ext uri="{9D8B030D-6E8A-4147-A177-3AD203B41FA5}">
                      <a16:colId xmlns:a16="http://schemas.microsoft.com/office/drawing/2014/main" val="20005"/>
                    </a:ext>
                  </a:extLst>
                </a:gridCol>
              </a:tblGrid>
              <a:tr h="415271">
                <a:tc>
                  <a:txBody>
                    <a:bodyPr/>
                    <a:lstStyle/>
                    <a:p>
                      <a:pPr algn="ctr" fontAlgn="ctr"/>
                      <a:r>
                        <a:rPr lang="ru-RU" sz="1100" b="1" u="none" strike="noStrike" dirty="0">
                          <a:solidFill>
                            <a:schemeClr val="tx1"/>
                          </a:solidFill>
                          <a:effectLst/>
                        </a:rPr>
                        <a:t>Структура расходов</a:t>
                      </a:r>
                      <a:endParaRPr lang="ru-RU" sz="11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7728">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26 172 309,6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18 700 811,7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14 751 176,3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15 488 684,1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16 607 819,7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43184">
                <a:tc>
                  <a:txBody>
                    <a:bodyPr/>
                    <a:lstStyle/>
                    <a:p>
                      <a:pPr algn="l" rtl="0" fontAlgn="t"/>
                      <a:r>
                        <a:rPr lang="ru-RU" sz="1000" b="0" i="0" u="none" strike="noStrike">
                          <a:solidFill>
                            <a:srgbClr val="000000"/>
                          </a:solidFill>
                          <a:effectLst/>
                          <a:latin typeface="Arial" panose="020B0604020202020204" pitchFamily="34" charset="0"/>
                        </a:rPr>
                        <a:t>Культура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25 846 517,5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18 256 142,4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14 356 909,4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15 068 198,3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16 163 355,4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7728">
                <a:tc>
                  <a:txBody>
                    <a:bodyPr/>
                    <a:lstStyle/>
                    <a:p>
                      <a:pPr algn="l" rtl="0" fontAlgn="t"/>
                      <a:r>
                        <a:rPr lang="ru-RU" sz="1000" b="0" i="0" u="none" strike="noStrike" dirty="0">
                          <a:solidFill>
                            <a:srgbClr val="000000"/>
                          </a:solidFill>
                          <a:effectLst/>
                          <a:latin typeface="Arial" panose="020B0604020202020204" pitchFamily="34" charset="0"/>
                        </a:rPr>
                        <a:t>Кинематография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95 347,9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120 859,3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122 024,0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129 927,1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138 337,1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7411">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культуры, кинематографии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230 444,2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323 810,0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272 242,9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290 558,7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306 127,2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774533" y="1714056"/>
            <a:ext cx="8088112" cy="338554"/>
          </a:xfrm>
          <a:prstGeom prst="rect">
            <a:avLst/>
          </a:prstGeom>
        </p:spPr>
        <p:txBody>
          <a:bodyPr wrap="square">
            <a:spAutoFit/>
          </a:bodyPr>
          <a:lstStyle/>
          <a:p>
            <a:pPr algn="ctr"/>
            <a:r>
              <a:rPr lang="ru-RU" sz="1600" b="1" dirty="0">
                <a:solidFill>
                  <a:srgbClr val="000000"/>
                </a:solidFill>
              </a:rPr>
              <a:t>Расходы по разделу "Здравоохранение" (тыс. рублей)</a:t>
            </a:r>
            <a:endParaRPr lang="ru-RU" sz="1600" dirty="0"/>
          </a:p>
        </p:txBody>
      </p:sp>
      <p:graphicFrame>
        <p:nvGraphicFramePr>
          <p:cNvPr id="6" name="Таблица 5"/>
          <p:cNvGraphicFramePr>
            <a:graphicFrameLocks noGrp="1"/>
          </p:cNvGraphicFramePr>
          <p:nvPr>
            <p:extLst>
              <p:ext uri="{D42A27DB-BD31-4B8C-83A1-F6EECF244321}">
                <p14:modId xmlns:p14="http://schemas.microsoft.com/office/powerpoint/2010/main" val="727927540"/>
              </p:ext>
            </p:extLst>
          </p:nvPr>
        </p:nvGraphicFramePr>
        <p:xfrm>
          <a:off x="615053" y="2119210"/>
          <a:ext cx="8247592" cy="2210166"/>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014881">
                  <a:extLst>
                    <a:ext uri="{9D8B030D-6E8A-4147-A177-3AD203B41FA5}">
                      <a16:colId xmlns:a16="http://schemas.microsoft.com/office/drawing/2014/main" val="20005"/>
                    </a:ext>
                  </a:extLst>
                </a:gridCol>
              </a:tblGrid>
              <a:tr h="304398">
                <a:tc>
                  <a:txBody>
                    <a:bodyPr/>
                    <a:lstStyle/>
                    <a:p>
                      <a:pPr algn="ctr" fontAlgn="ctr"/>
                      <a:r>
                        <a:rPr lang="ru-RU" sz="1050" b="1" u="none" strike="noStrike" dirty="0">
                          <a:solidFill>
                            <a:schemeClr val="tx1"/>
                          </a:solidFill>
                          <a:effectLst/>
                        </a:rPr>
                        <a:t>Структура расходов</a:t>
                      </a:r>
                      <a:endParaRPr lang="ru-RU" sz="105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3755">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58 241 617,6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69 078 587,1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57 241 754,4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60 879 903,0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64 409 069,5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53755">
                <a:tc>
                  <a:txBody>
                    <a:bodyPr/>
                    <a:lstStyle/>
                    <a:p>
                      <a:pPr algn="just" rtl="0" fontAlgn="t"/>
                      <a:r>
                        <a:rPr lang="ru-RU" sz="1000" b="0" i="0" u="none" strike="noStrike">
                          <a:solidFill>
                            <a:srgbClr val="000000"/>
                          </a:solidFill>
                          <a:effectLst/>
                          <a:latin typeface="Arial" panose="020B0604020202020204" pitchFamily="34" charset="0"/>
                        </a:rPr>
                        <a:t>Стационарная медицинская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20 058 224,8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30 124 514,1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20 790 415,0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23 287 106,1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23 530 291,3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3755">
                <a:tc>
                  <a:txBody>
                    <a:bodyPr/>
                    <a:lstStyle/>
                    <a:p>
                      <a:pPr algn="just" rtl="0" fontAlgn="t"/>
                      <a:r>
                        <a:rPr lang="ru-RU" sz="1000" b="0" i="0" u="none" strike="noStrike">
                          <a:solidFill>
                            <a:srgbClr val="000000"/>
                          </a:solidFill>
                          <a:effectLst/>
                          <a:latin typeface="Arial" panose="020B0604020202020204" pitchFamily="34" charset="0"/>
                        </a:rPr>
                        <a:t>Амбулаторная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3 870 566,0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4 802 292,4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4 699 473,5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4 930 021,2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5 190 916,8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3755">
                <a:tc>
                  <a:txBody>
                    <a:bodyPr/>
                    <a:lstStyle/>
                    <a:p>
                      <a:pPr algn="just" rtl="0" fontAlgn="t"/>
                      <a:r>
                        <a:rPr lang="ru-RU" sz="1000" b="0" i="0" u="none" strike="noStrike">
                          <a:solidFill>
                            <a:srgbClr val="000000"/>
                          </a:solidFill>
                          <a:effectLst/>
                          <a:latin typeface="Arial" panose="020B0604020202020204" pitchFamily="34" charset="0"/>
                        </a:rPr>
                        <a:t>Скорая медицинская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567 848,1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890 551,9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628 131,2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682 160,5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739 172,4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53755">
                <a:tc>
                  <a:txBody>
                    <a:bodyPr/>
                    <a:lstStyle/>
                    <a:p>
                      <a:pPr algn="just" rtl="0" fontAlgn="t"/>
                      <a:r>
                        <a:rPr lang="ru-RU" sz="1000" b="0" i="0" u="none" strike="noStrike">
                          <a:solidFill>
                            <a:srgbClr val="000000"/>
                          </a:solidFill>
                          <a:effectLst/>
                          <a:latin typeface="Arial" panose="020B0604020202020204" pitchFamily="34" charset="0"/>
                        </a:rPr>
                        <a:t>Санаторно-оздоровительная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38 921,6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24 127,9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51 958,8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57 126,1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62 810,0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53755">
                <a:tc>
                  <a:txBody>
                    <a:bodyPr/>
                    <a:lstStyle/>
                    <a:p>
                      <a:pPr algn="just" rtl="0" fontAlgn="t"/>
                      <a:r>
                        <a:rPr lang="ru-RU" sz="1000" b="0" i="0" u="none" strike="noStrike">
                          <a:solidFill>
                            <a:srgbClr val="000000"/>
                          </a:solidFill>
                          <a:effectLst/>
                          <a:latin typeface="Arial" panose="020B0604020202020204" pitchFamily="34" charset="0"/>
                        </a:rPr>
                        <a:t>Заготовка, переработка, хранение и обеспечение безопасности донорской крови и ее компонентов</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766 449,9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840 861,1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912 948,6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978 866,4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1 050 028,8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53755">
                <a:tc>
                  <a:txBody>
                    <a:bodyPr/>
                    <a:lstStyle/>
                    <a:p>
                      <a:pPr algn="just" rtl="0" fontAlgn="t"/>
                      <a:r>
                        <a:rPr lang="ru-RU" sz="1000" b="0" i="0" u="none" strike="noStrike">
                          <a:solidFill>
                            <a:srgbClr val="000000"/>
                          </a:solidFill>
                          <a:effectLst/>
                          <a:latin typeface="Arial" panose="020B0604020202020204" pitchFamily="34" charset="0"/>
                        </a:rPr>
                        <a:t>Санитарно-эпидемиологическое благополучие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401 117,3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349 429,1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249 823,9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259 854,7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270 281,3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00861">
                <a:tc>
                  <a:txBody>
                    <a:bodyPr/>
                    <a:lstStyle/>
                    <a:p>
                      <a:pPr algn="just" rtl="0" fontAlgn="t"/>
                      <a:r>
                        <a:rPr lang="ru-RU" sz="1000" b="0" i="0" u="none" strike="noStrike">
                          <a:solidFill>
                            <a:srgbClr val="000000"/>
                          </a:solidFill>
                          <a:effectLst/>
                          <a:latin typeface="Arial" panose="020B0604020202020204" pitchFamily="34" charset="0"/>
                        </a:rPr>
                        <a:t>Прикладные научные исследования в области здравоохранения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39 809,8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41 012,7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43 334,0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47 221,9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51 442,2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03390">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здравоохранения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32 498 680,1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32 005 797,9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29 865 669,4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30 637 546,1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33 514 126,7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2" name="Прямоугольник 1"/>
          <p:cNvSpPr/>
          <p:nvPr/>
        </p:nvSpPr>
        <p:spPr>
          <a:xfrm>
            <a:off x="774533" y="4462576"/>
            <a:ext cx="8247592" cy="338554"/>
          </a:xfrm>
          <a:prstGeom prst="rect">
            <a:avLst/>
          </a:prstGeom>
        </p:spPr>
        <p:txBody>
          <a:bodyPr wrap="square">
            <a:spAutoFit/>
          </a:bodyPr>
          <a:lstStyle/>
          <a:p>
            <a:pPr algn="ctr"/>
            <a:r>
              <a:rPr lang="ru-RU" sz="1600" b="1" dirty="0"/>
              <a:t>Расходы по разделу "Социальная политика" (тыс. рублей)</a:t>
            </a:r>
          </a:p>
        </p:txBody>
      </p:sp>
      <p:graphicFrame>
        <p:nvGraphicFramePr>
          <p:cNvPr id="7" name="Таблица 6"/>
          <p:cNvGraphicFramePr>
            <a:graphicFrameLocks noGrp="1"/>
          </p:cNvGraphicFramePr>
          <p:nvPr>
            <p:extLst>
              <p:ext uri="{D42A27DB-BD31-4B8C-83A1-F6EECF244321}">
                <p14:modId xmlns:p14="http://schemas.microsoft.com/office/powerpoint/2010/main" val="4244906321"/>
              </p:ext>
            </p:extLst>
          </p:nvPr>
        </p:nvGraphicFramePr>
        <p:xfrm>
          <a:off x="615052" y="4920786"/>
          <a:ext cx="8247592" cy="1308612"/>
        </p:xfrm>
        <a:graphic>
          <a:graphicData uri="http://schemas.openxmlformats.org/drawingml/2006/table">
            <a:tbl>
              <a:tblPr>
                <a:tableStyleId>{616DA210-FB5B-4158-B5E0-FEB733F419BA}</a:tableStyleId>
              </a:tblPr>
              <a:tblGrid>
                <a:gridCol w="3110077">
                  <a:extLst>
                    <a:ext uri="{9D8B030D-6E8A-4147-A177-3AD203B41FA5}">
                      <a16:colId xmlns:a16="http://schemas.microsoft.com/office/drawing/2014/main" val="20000"/>
                    </a:ext>
                  </a:extLst>
                </a:gridCol>
                <a:gridCol w="1027503">
                  <a:extLst>
                    <a:ext uri="{9D8B030D-6E8A-4147-A177-3AD203B41FA5}">
                      <a16:colId xmlns:a16="http://schemas.microsoft.com/office/drawing/2014/main" val="20001"/>
                    </a:ext>
                  </a:extLst>
                </a:gridCol>
                <a:gridCol w="1017623">
                  <a:extLst>
                    <a:ext uri="{9D8B030D-6E8A-4147-A177-3AD203B41FA5}">
                      <a16:colId xmlns:a16="http://schemas.microsoft.com/office/drawing/2014/main" val="20002"/>
                    </a:ext>
                  </a:extLst>
                </a:gridCol>
                <a:gridCol w="1027503">
                  <a:extLst>
                    <a:ext uri="{9D8B030D-6E8A-4147-A177-3AD203B41FA5}">
                      <a16:colId xmlns:a16="http://schemas.microsoft.com/office/drawing/2014/main" val="20003"/>
                    </a:ext>
                  </a:extLst>
                </a:gridCol>
                <a:gridCol w="1017623">
                  <a:extLst>
                    <a:ext uri="{9D8B030D-6E8A-4147-A177-3AD203B41FA5}">
                      <a16:colId xmlns:a16="http://schemas.microsoft.com/office/drawing/2014/main" val="20004"/>
                    </a:ext>
                  </a:extLst>
                </a:gridCol>
                <a:gridCol w="1047263">
                  <a:extLst>
                    <a:ext uri="{9D8B030D-6E8A-4147-A177-3AD203B41FA5}">
                      <a16:colId xmlns:a16="http://schemas.microsoft.com/office/drawing/2014/main" val="20005"/>
                    </a:ext>
                  </a:extLst>
                </a:gridCol>
              </a:tblGrid>
              <a:tr h="246782">
                <a:tc>
                  <a:txBody>
                    <a:bodyPr/>
                    <a:lstStyle/>
                    <a:p>
                      <a:pPr algn="ctr" fontAlgn="ctr"/>
                      <a:r>
                        <a:rPr lang="ru-RU" sz="1050" b="1" u="none" strike="noStrike" dirty="0">
                          <a:solidFill>
                            <a:schemeClr val="tx1"/>
                          </a:solidFill>
                          <a:effectLst/>
                          <a:latin typeface="+mn-lt"/>
                        </a:rPr>
                        <a:t>Структура расходов</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8947">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61 688 673,9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73 678 556,8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83 799 326,6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85 844 032,8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91 652 103,9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l" rtl="0" fontAlgn="t"/>
                      <a:r>
                        <a:rPr lang="ru-RU" sz="1000" b="0" i="0" u="none" strike="noStrike" dirty="0">
                          <a:solidFill>
                            <a:srgbClr val="000000"/>
                          </a:solidFill>
                          <a:effectLst/>
                          <a:latin typeface="Arial" panose="020B0604020202020204" pitchFamily="34" charset="0"/>
                        </a:rPr>
                        <a:t>Пенсионное обеспечение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1 077 340,7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1 816 141,5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1 904 710,8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2 141 192,1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2 343 756,5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l" rtl="0" fontAlgn="t"/>
                      <a:r>
                        <a:rPr lang="ru-RU" sz="1000" b="0" i="0" u="none" strike="noStrike">
                          <a:solidFill>
                            <a:srgbClr val="000000"/>
                          </a:solidFill>
                          <a:effectLst/>
                          <a:latin typeface="Arial" panose="020B0604020202020204" pitchFamily="34" charset="0"/>
                        </a:rPr>
                        <a:t>Социальное обслуживание населения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7 702 474,0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9 563 467,7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11 740 690,0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11 907 720,4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13 275 363,5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l" rtl="0" fontAlgn="t"/>
                      <a:r>
                        <a:rPr lang="ru-RU" sz="1000" b="0" i="0" u="none" strike="noStrike">
                          <a:solidFill>
                            <a:srgbClr val="000000"/>
                          </a:solidFill>
                          <a:effectLst/>
                          <a:latin typeface="Arial" panose="020B0604020202020204" pitchFamily="34" charset="0"/>
                        </a:rPr>
                        <a:t>Социальное обеспечение населения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35 496 901,4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43 152 721,6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46 728 852,4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48 778 578,5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51 008 726,5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l" rtl="0" fontAlgn="t"/>
                      <a:r>
                        <a:rPr lang="ru-RU" sz="1000" b="0" i="0" u="none" strike="noStrike">
                          <a:solidFill>
                            <a:srgbClr val="000000"/>
                          </a:solidFill>
                          <a:effectLst/>
                          <a:latin typeface="Arial" panose="020B0604020202020204" pitchFamily="34" charset="0"/>
                        </a:rPr>
                        <a:t>Охрана семьи и детства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16 802 943,1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18 383 508,5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22 726 956,1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22 298 885,0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24 252 023,6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социальной политики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609 014,7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762 717,5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698 117,3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717 656,8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772 233,8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88113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600" dirty="0"/>
              <a:t>Расходы по разделу "Физическая культура и спорт"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3058361726"/>
              </p:ext>
            </p:extLst>
          </p:nvPr>
        </p:nvGraphicFramePr>
        <p:xfrm>
          <a:off x="649480" y="404277"/>
          <a:ext cx="8245009" cy="1363284"/>
        </p:xfrm>
        <a:graphic>
          <a:graphicData uri="http://schemas.openxmlformats.org/drawingml/2006/table">
            <a:tbl>
              <a:tblPr>
                <a:tableStyleId>{5940675A-B579-460E-94D1-54222C63F5DA}</a:tableStyleId>
              </a:tblPr>
              <a:tblGrid>
                <a:gridCol w="3100255">
                  <a:extLst>
                    <a:ext uri="{9D8B030D-6E8A-4147-A177-3AD203B41FA5}">
                      <a16:colId xmlns:a16="http://schemas.microsoft.com/office/drawing/2014/main" val="20000"/>
                    </a:ext>
                  </a:extLst>
                </a:gridCol>
                <a:gridCol w="1004835">
                  <a:extLst>
                    <a:ext uri="{9D8B030D-6E8A-4147-A177-3AD203B41FA5}">
                      <a16:colId xmlns:a16="http://schemas.microsoft.com/office/drawing/2014/main" val="20001"/>
                    </a:ext>
                  </a:extLst>
                </a:gridCol>
                <a:gridCol w="1024932">
                  <a:extLst>
                    <a:ext uri="{9D8B030D-6E8A-4147-A177-3AD203B41FA5}">
                      <a16:colId xmlns:a16="http://schemas.microsoft.com/office/drawing/2014/main" val="20002"/>
                    </a:ext>
                  </a:extLst>
                </a:gridCol>
                <a:gridCol w="1045029">
                  <a:extLst>
                    <a:ext uri="{9D8B030D-6E8A-4147-A177-3AD203B41FA5}">
                      <a16:colId xmlns:a16="http://schemas.microsoft.com/office/drawing/2014/main" val="20003"/>
                    </a:ext>
                  </a:extLst>
                </a:gridCol>
                <a:gridCol w="1045028">
                  <a:extLst>
                    <a:ext uri="{9D8B030D-6E8A-4147-A177-3AD203B41FA5}">
                      <a16:colId xmlns:a16="http://schemas.microsoft.com/office/drawing/2014/main" val="20004"/>
                    </a:ext>
                  </a:extLst>
                </a:gridCol>
                <a:gridCol w="1024930">
                  <a:extLst>
                    <a:ext uri="{9D8B030D-6E8A-4147-A177-3AD203B41FA5}">
                      <a16:colId xmlns:a16="http://schemas.microsoft.com/office/drawing/2014/main" val="20005"/>
                    </a:ext>
                  </a:extLst>
                </a:gridCol>
              </a:tblGrid>
              <a:tr h="375456">
                <a:tc>
                  <a:txBody>
                    <a:bodyPr/>
                    <a:lstStyle/>
                    <a:p>
                      <a:pPr algn="ctr" fontAlgn="ctr"/>
                      <a:r>
                        <a:rPr lang="ru-RU" sz="1000" b="1" u="none" strike="noStrike" dirty="0">
                          <a:solidFill>
                            <a:schemeClr val="tx1"/>
                          </a:solidFill>
                          <a:effectLst/>
                          <a:latin typeface="+mn-lt"/>
                        </a:rPr>
                        <a:t>Структура расходов</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2024 год</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2025 год </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7728">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7 372 712,3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15 732 006,6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7 220 449,2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7 563 770,2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8 282 749,2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3584">
                <a:tc>
                  <a:txBody>
                    <a:bodyPr/>
                    <a:lstStyle/>
                    <a:p>
                      <a:pPr algn="l" rtl="0" fontAlgn="t"/>
                      <a:r>
                        <a:rPr lang="ru-RU" sz="1000" b="0" i="0" u="none" strike="noStrike">
                          <a:solidFill>
                            <a:srgbClr val="000000"/>
                          </a:solidFill>
                          <a:effectLst/>
                          <a:latin typeface="Arial" panose="020B0604020202020204" pitchFamily="34" charset="0"/>
                        </a:rPr>
                        <a:t>Физическая культура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3 463 094,4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10 994 551,3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4 287 515,7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4 827 155,8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4 814 435,1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2634">
                <a:tc>
                  <a:txBody>
                    <a:bodyPr/>
                    <a:lstStyle/>
                    <a:p>
                      <a:pPr algn="l" rtl="0" fontAlgn="t"/>
                      <a:r>
                        <a:rPr lang="ru-RU" sz="1000" b="0" i="0" u="none" strike="noStrike">
                          <a:solidFill>
                            <a:srgbClr val="000000"/>
                          </a:solidFill>
                          <a:effectLst/>
                          <a:latin typeface="Arial" panose="020B0604020202020204" pitchFamily="34" charset="0"/>
                        </a:rPr>
                        <a:t>Массовый спорт</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1 929 641,6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2 451 021,0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626 496,8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289 827,8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866 330,9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4534">
                <a:tc>
                  <a:txBody>
                    <a:bodyPr/>
                    <a:lstStyle/>
                    <a:p>
                      <a:pPr algn="l" rtl="0" fontAlgn="t"/>
                      <a:r>
                        <a:rPr lang="ru-RU" sz="1000" b="0" i="0" u="none" strike="noStrike">
                          <a:solidFill>
                            <a:srgbClr val="000000"/>
                          </a:solidFill>
                          <a:effectLst/>
                          <a:latin typeface="Arial" panose="020B0604020202020204" pitchFamily="34" charset="0"/>
                        </a:rPr>
                        <a:t>Спорт высших достижений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1 857 160,8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2 141 502,0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2 200 810,3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2 331 252,3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2 475 601,9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38359">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физической культуры и спорта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122 815,5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144 932,3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105 626,4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115 534,3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126 381,3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Прямоугольник 4"/>
          <p:cNvSpPr/>
          <p:nvPr/>
        </p:nvSpPr>
        <p:spPr>
          <a:xfrm>
            <a:off x="735904" y="1724076"/>
            <a:ext cx="8088112" cy="338554"/>
          </a:xfrm>
          <a:prstGeom prst="rect">
            <a:avLst/>
          </a:prstGeom>
        </p:spPr>
        <p:txBody>
          <a:bodyPr wrap="square">
            <a:spAutoFit/>
          </a:bodyPr>
          <a:lstStyle/>
          <a:p>
            <a:pPr algn="ctr"/>
            <a:r>
              <a:rPr lang="ru-RU" sz="1600" b="1" dirty="0">
                <a:solidFill>
                  <a:srgbClr val="000000"/>
                </a:solidFill>
              </a:rPr>
              <a:t>Расходы по разделу "Средства массовой информации" (тыс. рублей)</a:t>
            </a:r>
            <a:endParaRPr lang="ru-RU" sz="1600" dirty="0"/>
          </a:p>
        </p:txBody>
      </p:sp>
      <p:graphicFrame>
        <p:nvGraphicFramePr>
          <p:cNvPr id="6" name="Таблица 5"/>
          <p:cNvGraphicFramePr>
            <a:graphicFrameLocks noGrp="1"/>
          </p:cNvGraphicFramePr>
          <p:nvPr>
            <p:extLst>
              <p:ext uri="{D42A27DB-BD31-4B8C-83A1-F6EECF244321}">
                <p14:modId xmlns:p14="http://schemas.microsoft.com/office/powerpoint/2010/main" val="2831156439"/>
              </p:ext>
            </p:extLst>
          </p:nvPr>
        </p:nvGraphicFramePr>
        <p:xfrm>
          <a:off x="656164" y="2090892"/>
          <a:ext cx="8247592" cy="1104900"/>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014881">
                  <a:extLst>
                    <a:ext uri="{9D8B030D-6E8A-4147-A177-3AD203B41FA5}">
                      <a16:colId xmlns:a16="http://schemas.microsoft.com/office/drawing/2014/main" val="20005"/>
                    </a:ext>
                  </a:extLst>
                </a:gridCol>
              </a:tblGrid>
              <a:tr h="299686">
                <a:tc>
                  <a:txBody>
                    <a:bodyPr/>
                    <a:lstStyle/>
                    <a:p>
                      <a:pPr algn="ctr" fontAlgn="ctr"/>
                      <a:r>
                        <a:rPr lang="ru-RU" sz="1000" b="1" u="none" strike="noStrike" dirty="0">
                          <a:solidFill>
                            <a:schemeClr val="tx1"/>
                          </a:solidFill>
                          <a:effectLst/>
                        </a:rPr>
                        <a:t>Структура расходов</a:t>
                      </a:r>
                      <a:endParaRPr lang="ru-RU" sz="100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2024 год</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2025 год </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3755">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1 843 174,8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2 066 632,5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2 031 219,0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2 038 714,8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2 053 390,0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49437">
                <a:tc>
                  <a:txBody>
                    <a:bodyPr/>
                    <a:lstStyle/>
                    <a:p>
                      <a:pPr algn="l" rtl="0" fontAlgn="t"/>
                      <a:r>
                        <a:rPr lang="ru-RU" sz="1000" b="0" i="0" u="none" strike="noStrike">
                          <a:solidFill>
                            <a:srgbClr val="000000"/>
                          </a:solidFill>
                          <a:effectLst/>
                          <a:latin typeface="Arial" panose="020B0604020202020204" pitchFamily="34" charset="0"/>
                        </a:rPr>
                        <a:t>Телевидение и радиовещание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1 024 984,5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1 306 640,4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1 299 451,7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1 298 277,8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1 298 277,8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3755">
                <a:tc>
                  <a:txBody>
                    <a:bodyPr/>
                    <a:lstStyle/>
                    <a:p>
                      <a:pPr algn="l" rtl="0" fontAlgn="t"/>
                      <a:r>
                        <a:rPr lang="ru-RU" sz="1000" b="0" i="0" u="none" strike="noStrike" dirty="0">
                          <a:solidFill>
                            <a:srgbClr val="000000"/>
                          </a:solidFill>
                          <a:effectLst/>
                          <a:latin typeface="Arial" panose="020B0604020202020204" pitchFamily="34" charset="0"/>
                        </a:rPr>
                        <a:t>Периодическая печать и издательства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775 143,8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707 956,4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697 425,2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703 298,4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714 897,6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3755">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средств массовой информации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43 046,5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52 035,7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34 342,1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37 138,6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40 214,6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Прямоугольник 1"/>
          <p:cNvSpPr/>
          <p:nvPr/>
        </p:nvSpPr>
        <p:spPr>
          <a:xfrm>
            <a:off x="767809" y="3222483"/>
            <a:ext cx="8247592" cy="584775"/>
          </a:xfrm>
          <a:prstGeom prst="rect">
            <a:avLst/>
          </a:prstGeom>
        </p:spPr>
        <p:txBody>
          <a:bodyPr wrap="square">
            <a:spAutoFit/>
          </a:bodyPr>
          <a:lstStyle/>
          <a:p>
            <a:pPr algn="ctr"/>
            <a:r>
              <a:rPr lang="ru-RU" sz="1600" b="1" dirty="0"/>
              <a:t>Расходы по разделу "Обслуживание государственного </a:t>
            </a:r>
          </a:p>
          <a:p>
            <a:pPr algn="ctr"/>
            <a:r>
              <a:rPr lang="ru-RU" sz="1600" b="1" dirty="0"/>
              <a:t>(муниципального) долга" (тыс. рублей)</a:t>
            </a:r>
          </a:p>
        </p:txBody>
      </p:sp>
      <p:graphicFrame>
        <p:nvGraphicFramePr>
          <p:cNvPr id="7" name="Таблица 6"/>
          <p:cNvGraphicFramePr>
            <a:graphicFrameLocks noGrp="1"/>
          </p:cNvGraphicFramePr>
          <p:nvPr>
            <p:extLst>
              <p:ext uri="{D42A27DB-BD31-4B8C-83A1-F6EECF244321}">
                <p14:modId xmlns:p14="http://schemas.microsoft.com/office/powerpoint/2010/main" val="2557646915"/>
              </p:ext>
            </p:extLst>
          </p:nvPr>
        </p:nvGraphicFramePr>
        <p:xfrm>
          <a:off x="622208" y="5216658"/>
          <a:ext cx="8247592" cy="1424940"/>
        </p:xfrm>
        <a:graphic>
          <a:graphicData uri="http://schemas.openxmlformats.org/drawingml/2006/table">
            <a:tbl>
              <a:tblPr>
                <a:tableStyleId>{616DA210-FB5B-4158-B5E0-FEB733F419BA}</a:tableStyleId>
              </a:tblPr>
              <a:tblGrid>
                <a:gridCol w="3110077">
                  <a:extLst>
                    <a:ext uri="{9D8B030D-6E8A-4147-A177-3AD203B41FA5}">
                      <a16:colId xmlns:a16="http://schemas.microsoft.com/office/drawing/2014/main" val="20000"/>
                    </a:ext>
                  </a:extLst>
                </a:gridCol>
                <a:gridCol w="1027503">
                  <a:extLst>
                    <a:ext uri="{9D8B030D-6E8A-4147-A177-3AD203B41FA5}">
                      <a16:colId xmlns:a16="http://schemas.microsoft.com/office/drawing/2014/main" val="20001"/>
                    </a:ext>
                  </a:extLst>
                </a:gridCol>
                <a:gridCol w="1017623">
                  <a:extLst>
                    <a:ext uri="{9D8B030D-6E8A-4147-A177-3AD203B41FA5}">
                      <a16:colId xmlns:a16="http://schemas.microsoft.com/office/drawing/2014/main" val="20002"/>
                    </a:ext>
                  </a:extLst>
                </a:gridCol>
                <a:gridCol w="1027503">
                  <a:extLst>
                    <a:ext uri="{9D8B030D-6E8A-4147-A177-3AD203B41FA5}">
                      <a16:colId xmlns:a16="http://schemas.microsoft.com/office/drawing/2014/main" val="20003"/>
                    </a:ext>
                  </a:extLst>
                </a:gridCol>
                <a:gridCol w="1017623">
                  <a:extLst>
                    <a:ext uri="{9D8B030D-6E8A-4147-A177-3AD203B41FA5}">
                      <a16:colId xmlns:a16="http://schemas.microsoft.com/office/drawing/2014/main" val="20004"/>
                    </a:ext>
                  </a:extLst>
                </a:gridCol>
                <a:gridCol w="1047263">
                  <a:extLst>
                    <a:ext uri="{9D8B030D-6E8A-4147-A177-3AD203B41FA5}">
                      <a16:colId xmlns:a16="http://schemas.microsoft.com/office/drawing/2014/main" val="20005"/>
                    </a:ext>
                  </a:extLst>
                </a:gridCol>
              </a:tblGrid>
              <a:tr h="277795">
                <a:tc>
                  <a:txBody>
                    <a:bodyPr/>
                    <a:lstStyle/>
                    <a:p>
                      <a:pPr algn="ctr" fontAlgn="ctr"/>
                      <a:r>
                        <a:rPr lang="ru-RU" sz="1050" b="1" u="none" strike="noStrike" dirty="0">
                          <a:solidFill>
                            <a:schemeClr val="tx1"/>
                          </a:solidFill>
                          <a:effectLst/>
                          <a:latin typeface="+mn-lt"/>
                        </a:rPr>
                        <a:t>Структура расходов</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33 588 922,4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34 923 842,4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29 099 172,6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30 647 814,4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33 957 254,0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just" rtl="0" fontAlgn="t"/>
                      <a:r>
                        <a:rPr lang="ru-RU" sz="1000" b="0" i="0" u="none" strike="noStrike" dirty="0">
                          <a:solidFill>
                            <a:srgbClr val="000000"/>
                          </a:solidFill>
                          <a:effectLst/>
                          <a:latin typeface="Arial" panose="020B0604020202020204" pitchFamily="34" charset="0"/>
                        </a:rPr>
                        <a:t>Дотации на выравнивание бюджетной обеспеченности субъектов Российской Федерации и муниципальных образований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1 285 292,4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2 149 937,6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2 459 560,2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2 186 692,7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1 066 689,1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just" rtl="0" fontAlgn="t"/>
                      <a:r>
                        <a:rPr lang="ru-RU" sz="1000" b="0" i="0" u="none" strike="noStrike">
                          <a:solidFill>
                            <a:srgbClr val="000000"/>
                          </a:solidFill>
                          <a:effectLst/>
                          <a:latin typeface="Arial" panose="020B0604020202020204" pitchFamily="34" charset="0"/>
                        </a:rPr>
                        <a:t>Иные дотации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68 000,0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68 000,0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7503">
                <a:tc>
                  <a:txBody>
                    <a:bodyPr/>
                    <a:lstStyle/>
                    <a:p>
                      <a:pPr algn="just" rtl="0" fontAlgn="t"/>
                      <a:r>
                        <a:rPr lang="ru-RU" sz="1000" b="0" i="0" u="none" strike="noStrike">
                          <a:solidFill>
                            <a:srgbClr val="000000"/>
                          </a:solidFill>
                          <a:effectLst/>
                          <a:latin typeface="Arial" panose="020B0604020202020204" pitchFamily="34" charset="0"/>
                        </a:rPr>
                        <a:t>Прочие межбюджетные трансферты общего характера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32 235 630,0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32 705 904,8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26 639 612,4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28 461 121,7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32 890 564,9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238662175"/>
              </p:ext>
            </p:extLst>
          </p:nvPr>
        </p:nvGraphicFramePr>
        <p:xfrm>
          <a:off x="649480" y="3833949"/>
          <a:ext cx="8247592" cy="796290"/>
        </p:xfrm>
        <a:graphic>
          <a:graphicData uri="http://schemas.openxmlformats.org/drawingml/2006/table">
            <a:tbl>
              <a:tblPr>
                <a:tableStyleId>{616DA210-FB5B-4158-B5E0-FEB733F419BA}</a:tableStyleId>
              </a:tblPr>
              <a:tblGrid>
                <a:gridCol w="3110077">
                  <a:extLst>
                    <a:ext uri="{9D8B030D-6E8A-4147-A177-3AD203B41FA5}">
                      <a16:colId xmlns:a16="http://schemas.microsoft.com/office/drawing/2014/main" val="20000"/>
                    </a:ext>
                  </a:extLst>
                </a:gridCol>
                <a:gridCol w="1027503">
                  <a:extLst>
                    <a:ext uri="{9D8B030D-6E8A-4147-A177-3AD203B41FA5}">
                      <a16:colId xmlns:a16="http://schemas.microsoft.com/office/drawing/2014/main" val="20001"/>
                    </a:ext>
                  </a:extLst>
                </a:gridCol>
                <a:gridCol w="1017623">
                  <a:extLst>
                    <a:ext uri="{9D8B030D-6E8A-4147-A177-3AD203B41FA5}">
                      <a16:colId xmlns:a16="http://schemas.microsoft.com/office/drawing/2014/main" val="20002"/>
                    </a:ext>
                  </a:extLst>
                </a:gridCol>
                <a:gridCol w="1027503">
                  <a:extLst>
                    <a:ext uri="{9D8B030D-6E8A-4147-A177-3AD203B41FA5}">
                      <a16:colId xmlns:a16="http://schemas.microsoft.com/office/drawing/2014/main" val="20003"/>
                    </a:ext>
                  </a:extLst>
                </a:gridCol>
                <a:gridCol w="1017623">
                  <a:extLst>
                    <a:ext uri="{9D8B030D-6E8A-4147-A177-3AD203B41FA5}">
                      <a16:colId xmlns:a16="http://schemas.microsoft.com/office/drawing/2014/main" val="20004"/>
                    </a:ext>
                  </a:extLst>
                </a:gridCol>
                <a:gridCol w="1047263">
                  <a:extLst>
                    <a:ext uri="{9D8B030D-6E8A-4147-A177-3AD203B41FA5}">
                      <a16:colId xmlns:a16="http://schemas.microsoft.com/office/drawing/2014/main" val="20005"/>
                    </a:ext>
                  </a:extLst>
                </a:gridCol>
              </a:tblGrid>
              <a:tr h="252446">
                <a:tc>
                  <a:txBody>
                    <a:bodyPr/>
                    <a:lstStyle/>
                    <a:p>
                      <a:pPr algn="ctr" fontAlgn="ctr"/>
                      <a:r>
                        <a:rPr lang="ru-RU" sz="1050" b="1" u="none" strike="noStrike" dirty="0">
                          <a:solidFill>
                            <a:schemeClr val="tx1"/>
                          </a:solidFill>
                          <a:effectLst/>
                          <a:latin typeface="+mn-lt"/>
                        </a:rPr>
                        <a:t>Структура расходов</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a:t>
                      </a:r>
                      <a:r>
                        <a:rPr lang="en-US" sz="1050" b="1" u="none" strike="noStrike" dirty="0">
                          <a:solidFill>
                            <a:schemeClr val="tx1"/>
                          </a:solidFill>
                          <a:effectLst/>
                        </a:rPr>
                        <a:t> </a:t>
                      </a:r>
                      <a:r>
                        <a:rPr lang="ru-RU" sz="1050" b="1" u="none" strike="noStrike" dirty="0">
                          <a:solidFill>
                            <a:schemeClr val="tx1"/>
                          </a:solidFill>
                          <a:effectLst/>
                        </a:rPr>
                        <a:t>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825 532,1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726 972,9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771 974,9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767 666,4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712 178,9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l" rtl="0" fontAlgn="ctr"/>
                      <a:r>
                        <a:rPr lang="ru-RU" sz="1000" b="0" i="0" u="none" strike="noStrike" dirty="0">
                          <a:solidFill>
                            <a:srgbClr val="000000"/>
                          </a:solidFill>
                          <a:effectLst/>
                          <a:latin typeface="Arial" panose="020B0604020202020204" pitchFamily="34" charset="0"/>
                        </a:rPr>
                        <a:t>Обслуживание государственного (муниципального) внутреннего долга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825 532,1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726 972,9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771 974,9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767 666,4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712 178,9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Прямоугольник 8"/>
          <p:cNvSpPr/>
          <p:nvPr/>
        </p:nvSpPr>
        <p:spPr>
          <a:xfrm>
            <a:off x="767809" y="4631883"/>
            <a:ext cx="8247592" cy="584775"/>
          </a:xfrm>
          <a:prstGeom prst="rect">
            <a:avLst/>
          </a:prstGeom>
        </p:spPr>
        <p:txBody>
          <a:bodyPr wrap="square">
            <a:spAutoFit/>
          </a:bodyPr>
          <a:lstStyle/>
          <a:p>
            <a:pPr algn="ctr"/>
            <a:r>
              <a:rPr lang="ru-RU" sz="1600" b="1" dirty="0">
                <a:solidFill>
                  <a:srgbClr val="000000"/>
                </a:solidFill>
              </a:rPr>
              <a:t>Расходы по разделу "Межбюджетные трансферты общего характера бюджетам бюджетной системы Российской Федерации" (тыс. рублей)</a:t>
            </a:r>
            <a:r>
              <a:rPr lang="ru-RU" sz="1600" dirty="0"/>
              <a:t> </a:t>
            </a:r>
          </a:p>
        </p:txBody>
      </p:sp>
    </p:spTree>
    <p:extLst>
      <p:ext uri="{BB962C8B-B14F-4D97-AF65-F5344CB8AC3E}">
        <p14:creationId xmlns:p14="http://schemas.microsoft.com/office/powerpoint/2010/main" val="3113941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71961" y="272208"/>
            <a:ext cx="8088112" cy="396089"/>
          </a:xfrm>
        </p:spPr>
        <p:txBody>
          <a:bodyPr>
            <a:normAutofit fontScale="55000" lnSpcReduction="20000"/>
          </a:bodyPr>
          <a:lstStyle/>
          <a:p>
            <a:r>
              <a:rPr lang="ru-RU" dirty="0"/>
              <a:t>БЮДЖЕТ РЕСПУБЛИКИ ТАТАРСТАН ИМЕЕТ СОЦИАЛЬНУЮ НАПРАВЛЕННОСТЬ</a:t>
            </a:r>
          </a:p>
        </p:txBody>
      </p:sp>
      <p:graphicFrame>
        <p:nvGraphicFramePr>
          <p:cNvPr id="9" name="Диаграмма 8"/>
          <p:cNvGraphicFramePr/>
          <p:nvPr>
            <p:extLst>
              <p:ext uri="{D42A27DB-BD31-4B8C-83A1-F6EECF244321}">
                <p14:modId xmlns:p14="http://schemas.microsoft.com/office/powerpoint/2010/main" val="2925533913"/>
              </p:ext>
            </p:extLst>
          </p:nvPr>
        </p:nvGraphicFramePr>
        <p:xfrm>
          <a:off x="350017" y="721208"/>
          <a:ext cx="8532000" cy="60086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5593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7944" y="162962"/>
            <a:ext cx="8088112" cy="494736"/>
          </a:xfrm>
        </p:spPr>
        <p:txBody>
          <a:bodyPr>
            <a:noAutofit/>
          </a:bodyPr>
          <a:lstStyle/>
          <a:p>
            <a:r>
              <a:rPr lang="ru-RU" sz="1400" dirty="0"/>
              <a:t>Меры социальной поддержки отдельных категорий граждан в Республике Татарстан</a:t>
            </a:r>
          </a:p>
        </p:txBody>
      </p:sp>
      <p:graphicFrame>
        <p:nvGraphicFramePr>
          <p:cNvPr id="5" name="Таблица 4"/>
          <p:cNvGraphicFramePr>
            <a:graphicFrameLocks noGrp="1"/>
          </p:cNvGraphicFramePr>
          <p:nvPr>
            <p:extLst>
              <p:ext uri="{D42A27DB-BD31-4B8C-83A1-F6EECF244321}">
                <p14:modId xmlns:p14="http://schemas.microsoft.com/office/powerpoint/2010/main" val="3137027247"/>
              </p:ext>
            </p:extLst>
          </p:nvPr>
        </p:nvGraphicFramePr>
        <p:xfrm>
          <a:off x="444382" y="494736"/>
          <a:ext cx="8608178" cy="6285144"/>
        </p:xfrm>
        <a:graphic>
          <a:graphicData uri="http://schemas.openxmlformats.org/drawingml/2006/table">
            <a:tbl>
              <a:tblPr>
                <a:tableStyleId>{616DA210-FB5B-4158-B5E0-FEB733F419BA}</a:tableStyleId>
              </a:tblPr>
              <a:tblGrid>
                <a:gridCol w="575556">
                  <a:extLst>
                    <a:ext uri="{9D8B030D-6E8A-4147-A177-3AD203B41FA5}">
                      <a16:colId xmlns:a16="http://schemas.microsoft.com/office/drawing/2014/main" val="20000"/>
                    </a:ext>
                  </a:extLst>
                </a:gridCol>
                <a:gridCol w="382258">
                  <a:extLst>
                    <a:ext uri="{9D8B030D-6E8A-4147-A177-3AD203B41FA5}">
                      <a16:colId xmlns:a16="http://schemas.microsoft.com/office/drawing/2014/main" val="20001"/>
                    </a:ext>
                  </a:extLst>
                </a:gridCol>
                <a:gridCol w="321308">
                  <a:extLst>
                    <a:ext uri="{9D8B030D-6E8A-4147-A177-3AD203B41FA5}">
                      <a16:colId xmlns:a16="http://schemas.microsoft.com/office/drawing/2014/main" val="20002"/>
                    </a:ext>
                  </a:extLst>
                </a:gridCol>
                <a:gridCol w="356698">
                  <a:extLst>
                    <a:ext uri="{9D8B030D-6E8A-4147-A177-3AD203B41FA5}">
                      <a16:colId xmlns:a16="http://schemas.microsoft.com/office/drawing/2014/main" val="20003"/>
                    </a:ext>
                  </a:extLst>
                </a:gridCol>
                <a:gridCol w="303193">
                  <a:extLst>
                    <a:ext uri="{9D8B030D-6E8A-4147-A177-3AD203B41FA5}">
                      <a16:colId xmlns:a16="http://schemas.microsoft.com/office/drawing/2014/main" val="20004"/>
                    </a:ext>
                  </a:extLst>
                </a:gridCol>
                <a:gridCol w="303193">
                  <a:extLst>
                    <a:ext uri="{9D8B030D-6E8A-4147-A177-3AD203B41FA5}">
                      <a16:colId xmlns:a16="http://schemas.microsoft.com/office/drawing/2014/main" val="20005"/>
                    </a:ext>
                  </a:extLst>
                </a:gridCol>
                <a:gridCol w="1337617">
                  <a:extLst>
                    <a:ext uri="{9D8B030D-6E8A-4147-A177-3AD203B41FA5}">
                      <a16:colId xmlns:a16="http://schemas.microsoft.com/office/drawing/2014/main" val="20006"/>
                    </a:ext>
                  </a:extLst>
                </a:gridCol>
                <a:gridCol w="829321">
                  <a:extLst>
                    <a:ext uri="{9D8B030D-6E8A-4147-A177-3AD203B41FA5}">
                      <a16:colId xmlns:a16="http://schemas.microsoft.com/office/drawing/2014/main" val="20007"/>
                    </a:ext>
                  </a:extLst>
                </a:gridCol>
                <a:gridCol w="1069734">
                  <a:extLst>
                    <a:ext uri="{9D8B030D-6E8A-4147-A177-3AD203B41FA5}">
                      <a16:colId xmlns:a16="http://schemas.microsoft.com/office/drawing/2014/main" val="20008"/>
                    </a:ext>
                  </a:extLst>
                </a:gridCol>
                <a:gridCol w="545908">
                  <a:extLst>
                    <a:ext uri="{9D8B030D-6E8A-4147-A177-3AD203B41FA5}">
                      <a16:colId xmlns:a16="http://schemas.microsoft.com/office/drawing/2014/main" val="20009"/>
                    </a:ext>
                  </a:extLst>
                </a:gridCol>
                <a:gridCol w="589660">
                  <a:extLst>
                    <a:ext uri="{9D8B030D-6E8A-4147-A177-3AD203B41FA5}">
                      <a16:colId xmlns:a16="http://schemas.microsoft.com/office/drawing/2014/main" val="20010"/>
                    </a:ext>
                  </a:extLst>
                </a:gridCol>
                <a:gridCol w="658024">
                  <a:extLst>
                    <a:ext uri="{9D8B030D-6E8A-4147-A177-3AD203B41FA5}">
                      <a16:colId xmlns:a16="http://schemas.microsoft.com/office/drawing/2014/main" val="20011"/>
                    </a:ext>
                  </a:extLst>
                </a:gridCol>
                <a:gridCol w="546933">
                  <a:extLst>
                    <a:ext uri="{9D8B030D-6E8A-4147-A177-3AD203B41FA5}">
                      <a16:colId xmlns:a16="http://schemas.microsoft.com/office/drawing/2014/main" val="20012"/>
                    </a:ext>
                  </a:extLst>
                </a:gridCol>
                <a:gridCol w="788775">
                  <a:extLst>
                    <a:ext uri="{9D8B030D-6E8A-4147-A177-3AD203B41FA5}">
                      <a16:colId xmlns:a16="http://schemas.microsoft.com/office/drawing/2014/main" val="20013"/>
                    </a:ext>
                  </a:extLst>
                </a:gridCol>
              </a:tblGrid>
              <a:tr h="75259">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80657">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95999">
                <a:tc>
                  <a:txBody>
                    <a:bodyPr/>
                    <a:lstStyle/>
                    <a:p>
                      <a:pPr algn="ctr" fontAlgn="t"/>
                      <a:r>
                        <a:rPr lang="ru-RU" sz="650" b="0" i="0" u="none" strike="noStrike" dirty="0">
                          <a:solidFill>
                            <a:srgbClr val="000000"/>
                          </a:solidFill>
                          <a:effectLst/>
                          <a:latin typeface="Times New Roman" panose="02020603050405020304" pitchFamily="18" charset="0"/>
                        </a:rPr>
                        <a:t>Всего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33 103 832,8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39 884 066,8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46 213 709,2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46 317 911,7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48 811 984,9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6907">
                <a:tc>
                  <a:txBody>
                    <a:bodyPr/>
                    <a:lstStyle/>
                    <a:p>
                      <a:pPr algn="ctr" fontAlgn="t"/>
                      <a:r>
                        <a:rPr lang="ru-RU" sz="650" b="0" i="1" u="none" strike="noStrike">
                          <a:solidFill>
                            <a:srgbClr val="000000"/>
                          </a:solidFill>
                          <a:effectLst/>
                          <a:latin typeface="Times New Roman" panose="02020603050405020304" pitchFamily="18" charset="0"/>
                        </a:rPr>
                        <a:t>из них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2141">
                <a:tc rowSpan="6">
                  <a:txBody>
                    <a:bodyPr/>
                    <a:lstStyle/>
                    <a:p>
                      <a:pPr algn="ctr" fontAlgn="t"/>
                      <a:r>
                        <a:rPr lang="ru-RU" sz="650" b="0" i="0" u="none" strike="noStrike">
                          <a:solidFill>
                            <a:srgbClr val="000000"/>
                          </a:solidFill>
                          <a:effectLst/>
                          <a:latin typeface="Times New Roman" panose="02020603050405020304" pitchFamily="18" charset="0"/>
                        </a:rPr>
                        <a:t>Многодетные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ctr" fontAlgn="t"/>
                      <a:r>
                        <a:rPr lang="ru-RU" sz="650" b="0" i="0" u="none" strike="noStrike">
                          <a:solidFill>
                            <a:srgbClr val="000000"/>
                          </a:solidFill>
                          <a:effectLst/>
                          <a:latin typeface="Times New Roman" panose="02020603050405020304" pitchFamily="18" charset="0"/>
                        </a:rPr>
                        <a:t>110 186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ctr" fontAlgn="t"/>
                      <a:r>
                        <a:rPr lang="ru-RU" sz="650" b="0" i="0" u="none" strike="noStrike">
                          <a:solidFill>
                            <a:srgbClr val="000000"/>
                          </a:solidFill>
                          <a:effectLst/>
                          <a:latin typeface="Times New Roman" panose="02020603050405020304" pitchFamily="18" charset="0"/>
                        </a:rPr>
                        <a:t>121 471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ctr" fontAlgn="t"/>
                      <a:r>
                        <a:rPr lang="ru-RU" sz="650" b="0" i="0" u="none" strike="noStrike">
                          <a:solidFill>
                            <a:srgbClr val="000000"/>
                          </a:solidFill>
                          <a:effectLst/>
                          <a:latin typeface="Times New Roman" panose="02020603050405020304" pitchFamily="18" charset="0"/>
                        </a:rPr>
                        <a:t>142 199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142 199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142 199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субсидия на проезд обучающимся в общеобразовательных организациях и профессиональных образовательных организациях до окончания ими обучения, но не более чем до достижения ими возраста 18 лет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проезд 384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415 823,8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454 330,6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527 238,7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548 943,9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571 655,9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70324">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t"/>
                      <a:r>
                        <a:rPr lang="ru-RU" sz="650" b="0" i="0" u="none" strike="noStrike" dirty="0">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приобретение лекарственных средств на детей в возрасте до 6 лет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лекарства  171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81232">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субсидия в размере 30% расходов на оплату жилья и коммунальных услуг в пределах социальной нормы площади жилья </a:t>
                      </a:r>
                      <a:r>
                        <a:rPr lang="ru-RU" sz="650" b="0" i="0" u="none" strike="noStrike" dirty="0" err="1">
                          <a:solidFill>
                            <a:srgbClr val="000000"/>
                          </a:solidFill>
                          <a:effectLst/>
                          <a:latin typeface="Times New Roman" panose="02020603050405020304" pitchFamily="18" charset="0"/>
                        </a:rPr>
                        <a:t>инормативов</a:t>
                      </a:r>
                      <a:r>
                        <a:rPr lang="ru-RU" sz="650" b="0" i="0" u="none" strike="noStrike" dirty="0">
                          <a:solidFill>
                            <a:srgbClr val="000000"/>
                          </a:solidFill>
                          <a:effectLst/>
                          <a:latin typeface="Times New Roman" panose="02020603050405020304" pitchFamily="18" charset="0"/>
                        </a:rPr>
                        <a:t> потребления услуг для населения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773 870,3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889 582,0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950 086,6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988 090,1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1 027 613,7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2141">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пособия семьям, воспитывающим трех и более одновременно рожденных детей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единовременное пособие- 10 000 руб.</a:t>
                      </a:r>
                      <a:br>
                        <a:rPr lang="ru-RU" sz="650" b="0" i="0" u="none" strike="noStrike">
                          <a:solidFill>
                            <a:srgbClr val="000000"/>
                          </a:solidFill>
                          <a:effectLst/>
                          <a:latin typeface="Times New Roman" panose="02020603050405020304" pitchFamily="18" charset="0"/>
                        </a:rPr>
                      </a:br>
                      <a:r>
                        <a:rPr lang="ru-RU" sz="650" b="0" i="0" u="none" strike="noStrike">
                          <a:solidFill>
                            <a:srgbClr val="000000"/>
                          </a:solidFill>
                          <a:effectLst/>
                          <a:latin typeface="Times New Roman" panose="02020603050405020304" pitchFamily="18" charset="0"/>
                        </a:rPr>
                        <a:t>ежемесячное пособие- 1000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Указ Президента РТ от 20.08.2008 №УП-397 "О дополнительных мерах социальной поддержки семей с детьми в связи с рождением одновременно трех и более детей"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150,5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1 504,0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1 564,0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1 624,0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13958">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28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обеспечение жильем многодетных семей, имеющих пять и более детей, нуждающихся в улучшении жилищных условий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порядка 9 304,9 тыс.руб. на семью</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Постановление КМ РТ от 03.10.2019 № 888 "Об утверждении государственной программы "Обеспечение качественным жильем и услугами жилищно-коммунального хозяйства населения Республики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248 270,8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251 231,6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273 535,5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284 466,5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295 845,2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1269">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выплата денежного вознаграждения матерям, награжденным медалью Республики Татарстан «Ана даны - Материнская слава»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матерям, воспитавшим пять детей - 100 000 рублей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Указ Президента РТ от 15.04.2022 № УП-284 "О Порядке рассмотрения ходатайств о награждении медалями Республики Татарстан "Родительская доблесть", "Ана даны - Материнская слава" и о единовременном денежном вознаграждении лицам, награжденным медалями Республики Татарстан "Родительская доблесть", "Ана даны - Материнская слава"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6 660,0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5 880,0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3 700,0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3 700,0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3 700,0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09234">
                <a:tc>
                  <a:txBody>
                    <a:bodyPr/>
                    <a:lstStyle/>
                    <a:p>
                      <a:pPr algn="ctr" fontAlgn="t"/>
                      <a:r>
                        <a:rPr lang="ru-RU" sz="650" b="0" i="0" u="none" strike="noStrike">
                          <a:solidFill>
                            <a:srgbClr val="000000"/>
                          </a:solidFill>
                          <a:effectLst/>
                          <a:latin typeface="Times New Roman" panose="02020603050405020304" pitchFamily="18" charset="0"/>
                        </a:rPr>
                        <a:t>Молодые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84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69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43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42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семья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Оказание дополнительных мер государственной поддержки в решении жилищных проблем молодым семьям, признанным в установленном порядке нуждающимися в улучшении жилищных условий</a:t>
                      </a: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порядка 1 887,2 тыс.рублей на семью</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Постановление КМ РТ от 03.10.2019 № 888 "Об утверждении государственной программы "Обеспечение качественным жильем и услугами жилищно-коммунального хозяйства населения Республики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132 724,9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130 213,4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125 444,3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128 526,2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128 683,9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0363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75653" y="200967"/>
            <a:ext cx="8381999" cy="1015663"/>
          </a:xfrm>
          <a:prstGeom prst="rect">
            <a:avLst/>
          </a:prstGeom>
        </p:spPr>
        <p:txBody>
          <a:bodyPr wrap="square">
            <a:spAutoFit/>
          </a:bodyPr>
          <a:lstStyle/>
          <a:p>
            <a:pPr algn="ctr"/>
            <a:r>
              <a:rPr lang="ru-RU" sz="2000" dirty="0"/>
              <a:t>Татарстан </a:t>
            </a:r>
            <a:r>
              <a:rPr lang="ru-RU" sz="2000" dirty="0" err="1"/>
              <a:t>Республикасы</a:t>
            </a:r>
            <a:r>
              <a:rPr lang="ru-RU" sz="2000" dirty="0"/>
              <a:t> </a:t>
            </a:r>
            <a:r>
              <a:rPr lang="ru-RU" sz="2000" dirty="0" err="1"/>
              <a:t>Дәүләт</a:t>
            </a:r>
            <a:r>
              <a:rPr lang="ru-RU" sz="2000" dirty="0"/>
              <a:t> Советы </a:t>
            </a:r>
            <a:r>
              <a:rPr lang="ru-RU" sz="2000" dirty="0" err="1"/>
              <a:t>утырышында</a:t>
            </a:r>
            <a:r>
              <a:rPr lang="ru-RU" sz="2000" dirty="0"/>
              <a:t> </a:t>
            </a:r>
            <a:r>
              <a:rPr lang="ru-RU" sz="2000" dirty="0" err="1"/>
              <a:t>Финанс</a:t>
            </a:r>
            <a:r>
              <a:rPr lang="ru-RU" sz="2000" dirty="0"/>
              <a:t> министры доклады </a:t>
            </a:r>
            <a:r>
              <a:rPr lang="ru-RU" sz="2000" dirty="0" err="1"/>
              <a:t>тезислары</a:t>
            </a:r>
            <a:br>
              <a:rPr lang="ru-RU" sz="2000" dirty="0"/>
            </a:br>
            <a:endParaRPr lang="ru-RU" sz="2000" b="1" dirty="0">
              <a:solidFill>
                <a:schemeClr val="accent2"/>
              </a:solidFill>
            </a:endParaRPr>
          </a:p>
        </p:txBody>
      </p:sp>
      <p:sp>
        <p:nvSpPr>
          <p:cNvPr id="4" name="Прямоугольник 3"/>
          <p:cNvSpPr/>
          <p:nvPr/>
        </p:nvSpPr>
        <p:spPr>
          <a:xfrm>
            <a:off x="552150" y="1090712"/>
            <a:ext cx="8229003" cy="4185761"/>
          </a:xfrm>
          <a:prstGeom prst="rect">
            <a:avLst/>
          </a:prstGeom>
        </p:spPr>
        <p:txBody>
          <a:bodyPr wrap="square" anchor="ctr">
            <a:spAutoFit/>
          </a:bodyPr>
          <a:lstStyle/>
          <a:p>
            <a:pPr algn="just"/>
            <a:r>
              <a:rPr lang="tt-RU" sz="1400" dirty="0"/>
              <a:t>          Республика Конституциясенең 94 маддәсе һәм Татарстан Республикасы Бюджет кодексының 61 маддәсе нигезендә Татарстан Республикасы </a:t>
            </a:r>
            <a:r>
              <a:rPr lang="ru-RU" sz="1400" dirty="0"/>
              <a:t>Р</a:t>
            </a:r>
            <a:r>
              <a:rPr lang="tt-RU" sz="1400" dirty="0"/>
              <a:t>әисе тарафыннан Дәүләт Советына тикшерүгә 2026 елга һәм 2027 – 2028 еллар план чорына Татарстан Республикасы бюджеты турында закон проекты кертелде.</a:t>
            </a:r>
            <a:endParaRPr lang="ru-RU" sz="1400" dirty="0"/>
          </a:p>
          <a:p>
            <a:pPr algn="just"/>
            <a:r>
              <a:rPr lang="tt-RU" sz="1400" dirty="0"/>
              <a:t>          Закон проекты Россия Федерациясе Бюджет кодексы һәм Татарстан Республикасы Бюджет кодексы тарафыннан куелган таләпләргә туры  китереп әзерләнде. </a:t>
            </a:r>
            <a:endParaRPr lang="ru-RU" sz="1400" dirty="0"/>
          </a:p>
          <a:p>
            <a:pPr algn="just"/>
            <a:r>
              <a:rPr lang="tt-RU" sz="1400" dirty="0"/>
              <a:t>          Закон проекты 23 маддә һәм 44 кушымтадан тора. Анда Бюджет кодексы тарафыннан каралган документлар һәм материаллар бар. </a:t>
            </a:r>
            <a:endParaRPr lang="ru-RU" sz="1400" dirty="0">
              <a:cs typeface="Arial" panose="020B0604020202020204" pitchFamily="34" charset="0"/>
            </a:endParaRPr>
          </a:p>
          <a:p>
            <a:pPr algn="just"/>
            <a:r>
              <a:rPr lang="tt-RU" sz="1400" dirty="0"/>
              <a:t>          Чыгымнар буенча бюджетны формалаштыру кысаларында республика министрлыклары һәм идарә тармаклары, шулай ук муниципаль районнар һәм шәһәр берәмлекләренең тәкъдимнәрен тикшерү буенча киңәшмәләр үткәрелде. </a:t>
            </a:r>
            <a:endParaRPr lang="ru-RU" sz="1400" dirty="0"/>
          </a:p>
          <a:p>
            <a:pPr algn="just"/>
            <a:r>
              <a:rPr lang="tt-RU" sz="1400" dirty="0"/>
              <a:t>           Уртак эш нәтиҗәсендә сценар шартларда бюджет фаразы муниципалитетлар һәм бюджет акчаларын баш бүлүчеләр белән фикер каршылыкларыннан башка килештерелде.  </a:t>
            </a:r>
            <a:endParaRPr lang="ru-RU" sz="1400" dirty="0"/>
          </a:p>
          <a:p>
            <a:pPr algn="just"/>
            <a:r>
              <a:rPr lang="tt-RU" sz="1400" dirty="0"/>
              <a:t>           Шулай итеп, Татарстан Республикасы бюджетының, 45 муниципаль район һәм шәһәр берәмлекләре бюджетларының, 911 җирлек бюджетының 2026 – 2028 елларга проектлары төзелде. Барлык муниципаль берәмлекләрнең бюджетлары дефицитсыз булыр дип фаразлана. </a:t>
            </a:r>
            <a:endParaRPr lang="ru-RU" sz="1400" dirty="0"/>
          </a:p>
          <a:p>
            <a:pPr algn="just"/>
            <a:r>
              <a:rPr lang="ru-RU" sz="1400" dirty="0">
                <a:cs typeface="Arial" panose="020B0604020202020204" pitchFamily="34" charset="0"/>
              </a:rPr>
              <a:t>            2026 елда </a:t>
            </a:r>
            <a:r>
              <a:rPr lang="ru-RU" sz="1400" dirty="0" err="1">
                <a:cs typeface="Arial" panose="020B0604020202020204" pitchFamily="34" charset="0"/>
              </a:rPr>
              <a:t>дәүләт</a:t>
            </a:r>
            <a:r>
              <a:rPr lang="ru-RU" sz="1400" dirty="0">
                <a:cs typeface="Arial" panose="020B0604020202020204" pitchFamily="34" charset="0"/>
              </a:rPr>
              <a:t> </a:t>
            </a:r>
            <a:r>
              <a:rPr lang="ru-RU" sz="1400" dirty="0" err="1">
                <a:cs typeface="Arial" panose="020B0604020202020204" pitchFamily="34" charset="0"/>
              </a:rPr>
              <a:t>программалары</a:t>
            </a:r>
            <a:r>
              <a:rPr lang="ru-RU" sz="1400" dirty="0">
                <a:cs typeface="Arial" panose="020B0604020202020204" pitchFamily="34" charset="0"/>
              </a:rPr>
              <a:t> </a:t>
            </a:r>
            <a:r>
              <a:rPr lang="ru-RU" sz="1400" dirty="0" err="1">
                <a:cs typeface="Arial" panose="020B0604020202020204" pitchFamily="34" charset="0"/>
              </a:rPr>
              <a:t>буенча</a:t>
            </a:r>
            <a:r>
              <a:rPr lang="ru-RU" sz="1400" dirty="0">
                <a:cs typeface="Arial" panose="020B0604020202020204" pitchFamily="34" charset="0"/>
              </a:rPr>
              <a:t> </a:t>
            </a:r>
            <a:r>
              <a:rPr lang="ru-RU" sz="1400" dirty="0" err="1">
                <a:cs typeface="Arial" panose="020B0604020202020204" pitchFamily="34" charset="0"/>
              </a:rPr>
              <a:t>чыгымнарны</a:t>
            </a:r>
            <a:r>
              <a:rPr lang="ru-RU" sz="1400" dirty="0">
                <a:cs typeface="Arial" panose="020B0604020202020204" pitchFamily="34" charset="0"/>
              </a:rPr>
              <a:t> </a:t>
            </a:r>
            <a:r>
              <a:rPr lang="ru-RU" sz="1400" dirty="0" err="1">
                <a:cs typeface="Arial" panose="020B0604020202020204" pitchFamily="34" charset="0"/>
              </a:rPr>
              <a:t>бүлү</a:t>
            </a:r>
            <a:r>
              <a:rPr lang="ru-RU" sz="1400" dirty="0">
                <a:cs typeface="Arial" panose="020B0604020202020204" pitchFamily="34" charset="0"/>
              </a:rPr>
              <a:t> </a:t>
            </a:r>
            <a:r>
              <a:rPr lang="ru-RU" sz="1400" dirty="0" err="1">
                <a:cs typeface="Arial" panose="020B0604020202020204" pitchFamily="34" charset="0"/>
              </a:rPr>
              <a:t>һәм</a:t>
            </a:r>
            <a:r>
              <a:rPr lang="ru-RU" sz="1400" dirty="0">
                <a:cs typeface="Arial" panose="020B0604020202020204" pitchFamily="34" charset="0"/>
              </a:rPr>
              <a:t> </a:t>
            </a:r>
            <a:r>
              <a:rPr lang="ru-RU" sz="1400" dirty="0" err="1">
                <a:cs typeface="Arial" panose="020B0604020202020204" pitchFamily="34" charset="0"/>
              </a:rPr>
              <a:t>милли</a:t>
            </a:r>
            <a:r>
              <a:rPr lang="ru-RU" sz="1400" dirty="0">
                <a:cs typeface="Arial" panose="020B0604020202020204" pitchFamily="34" charset="0"/>
              </a:rPr>
              <a:t> </a:t>
            </a:r>
            <a:r>
              <a:rPr lang="ru-RU" sz="1400" dirty="0" err="1">
                <a:cs typeface="Arial" panose="020B0604020202020204" pitchFamily="34" charset="0"/>
              </a:rPr>
              <a:t>һәм</a:t>
            </a:r>
            <a:r>
              <a:rPr lang="ru-RU" sz="1400" dirty="0">
                <a:cs typeface="Arial" panose="020B0604020202020204" pitchFamily="34" charset="0"/>
              </a:rPr>
              <a:t> </a:t>
            </a:r>
            <a:r>
              <a:rPr lang="ru-RU" sz="1400" dirty="0" err="1">
                <a:cs typeface="Arial" panose="020B0604020202020204" pitchFamily="34" charset="0"/>
              </a:rPr>
              <a:t>федераль</a:t>
            </a:r>
            <a:r>
              <a:rPr lang="ru-RU" sz="1400" dirty="0">
                <a:cs typeface="Arial" panose="020B0604020202020204" pitchFamily="34" charset="0"/>
              </a:rPr>
              <a:t> </a:t>
            </a:r>
            <a:r>
              <a:rPr lang="ru-RU" sz="1400" dirty="0" err="1">
                <a:cs typeface="Arial" panose="020B0604020202020204" pitchFamily="34" charset="0"/>
              </a:rPr>
              <a:t>проектларның</a:t>
            </a:r>
            <a:r>
              <a:rPr lang="ru-RU" sz="1400" dirty="0">
                <a:cs typeface="Arial" panose="020B0604020202020204" pitchFamily="34" charset="0"/>
              </a:rPr>
              <a:t> </a:t>
            </a:r>
            <a:r>
              <a:rPr lang="ru-RU" sz="1400" dirty="0" err="1">
                <a:cs typeface="Arial" panose="020B0604020202020204" pitchFamily="34" charset="0"/>
              </a:rPr>
              <a:t>дәүләт</a:t>
            </a:r>
            <a:r>
              <a:rPr lang="ru-RU" sz="1400" dirty="0">
                <a:cs typeface="Arial" panose="020B0604020202020204" pitchFamily="34" charset="0"/>
              </a:rPr>
              <a:t> </a:t>
            </a:r>
            <a:r>
              <a:rPr lang="ru-RU" sz="1400" dirty="0" err="1">
                <a:cs typeface="Arial" panose="020B0604020202020204" pitchFamily="34" charset="0"/>
              </a:rPr>
              <a:t>программалары</a:t>
            </a:r>
            <a:r>
              <a:rPr lang="ru-RU" sz="1400" dirty="0">
                <a:cs typeface="Arial" panose="020B0604020202020204" pitchFamily="34" charset="0"/>
              </a:rPr>
              <a:t> </a:t>
            </a:r>
            <a:r>
              <a:rPr lang="ru-RU" sz="1400" dirty="0" err="1">
                <a:cs typeface="Arial" panose="020B0604020202020204" pitchFamily="34" charset="0"/>
              </a:rPr>
              <a:t>составында</a:t>
            </a:r>
            <a:r>
              <a:rPr lang="ru-RU" sz="1400" dirty="0">
                <a:cs typeface="Arial" panose="020B0604020202020204" pitchFamily="34" charset="0"/>
              </a:rPr>
              <a:t> </a:t>
            </a:r>
            <a:r>
              <a:rPr lang="ru-RU" sz="1400" dirty="0" err="1">
                <a:cs typeface="Arial" panose="020B0604020202020204" pitchFamily="34" charset="0"/>
              </a:rPr>
              <a:t>чагылдыру</a:t>
            </a:r>
            <a:r>
              <a:rPr lang="ru-RU" sz="1400" dirty="0">
                <a:cs typeface="Arial" panose="020B0604020202020204" pitchFamily="34" charset="0"/>
              </a:rPr>
              <a:t> </a:t>
            </a:r>
            <a:r>
              <a:rPr lang="ru-RU" sz="1400" dirty="0" err="1">
                <a:cs typeface="Arial" panose="020B0604020202020204" pitchFamily="34" charset="0"/>
              </a:rPr>
              <a:t>дәвам</a:t>
            </a:r>
            <a:r>
              <a:rPr lang="ru-RU" sz="1400" dirty="0">
                <a:cs typeface="Arial" panose="020B0604020202020204" pitchFamily="34" charset="0"/>
              </a:rPr>
              <a:t> </a:t>
            </a:r>
            <a:r>
              <a:rPr lang="ru-RU" sz="1400" dirty="0" err="1">
                <a:cs typeface="Arial" panose="020B0604020202020204" pitchFamily="34" charset="0"/>
              </a:rPr>
              <a:t>итәчәк</a:t>
            </a:r>
            <a:r>
              <a:rPr lang="ru-RU" sz="1400" dirty="0">
                <a:cs typeface="Arial" panose="020B0604020202020204" pitchFamily="34" charset="0"/>
              </a:rPr>
              <a:t>. </a:t>
            </a:r>
            <a:r>
              <a:rPr lang="tt-RU" sz="1400" dirty="0"/>
              <a:t>Алдан ясалган фараз буенча чыгымнарның якынча 90 проценты программалар белән иңләп алыначак. </a:t>
            </a:r>
            <a:endParaRPr lang="ru-RU" sz="1400" dirty="0"/>
          </a:p>
        </p:txBody>
      </p:sp>
    </p:spTree>
    <p:extLst>
      <p:ext uri="{BB962C8B-B14F-4D97-AF65-F5344CB8AC3E}">
        <p14:creationId xmlns:p14="http://schemas.microsoft.com/office/powerpoint/2010/main" val="854708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718561" y="301858"/>
            <a:ext cx="8088112" cy="494736"/>
          </a:xfrm>
        </p:spPr>
        <p:txBody>
          <a:bodyPr>
            <a:noAutofit/>
          </a:bodyPr>
          <a:lstStyle/>
          <a:p>
            <a:r>
              <a:rPr lang="ru-RU" sz="1400" dirty="0"/>
              <a:t>Меры социальной поддержки отдельных категорий граждан в Республике Татарстан</a:t>
            </a:r>
            <a:br>
              <a:rPr lang="ru-RU" sz="1400" dirty="0"/>
            </a:br>
            <a:r>
              <a:rPr lang="ru-RU" sz="1400" dirty="0"/>
              <a:t>(продолжение)</a:t>
            </a:r>
          </a:p>
        </p:txBody>
      </p:sp>
      <p:graphicFrame>
        <p:nvGraphicFramePr>
          <p:cNvPr id="5" name="Таблица 4"/>
          <p:cNvGraphicFramePr>
            <a:graphicFrameLocks noGrp="1"/>
          </p:cNvGraphicFramePr>
          <p:nvPr>
            <p:extLst>
              <p:ext uri="{D42A27DB-BD31-4B8C-83A1-F6EECF244321}">
                <p14:modId xmlns:p14="http://schemas.microsoft.com/office/powerpoint/2010/main" val="4024891617"/>
              </p:ext>
            </p:extLst>
          </p:nvPr>
        </p:nvGraphicFramePr>
        <p:xfrm>
          <a:off x="493513" y="970165"/>
          <a:ext cx="8538209" cy="5091241"/>
        </p:xfrm>
        <a:graphic>
          <a:graphicData uri="http://schemas.openxmlformats.org/drawingml/2006/table">
            <a:tbl>
              <a:tblPr>
                <a:tableStyleId>{616DA210-FB5B-4158-B5E0-FEB733F419BA}</a:tableStyleId>
              </a:tblPr>
              <a:tblGrid>
                <a:gridCol w="491161">
                  <a:extLst>
                    <a:ext uri="{9D8B030D-6E8A-4147-A177-3AD203B41FA5}">
                      <a16:colId xmlns:a16="http://schemas.microsoft.com/office/drawing/2014/main" val="20000"/>
                    </a:ext>
                  </a:extLst>
                </a:gridCol>
                <a:gridCol w="423356">
                  <a:extLst>
                    <a:ext uri="{9D8B030D-6E8A-4147-A177-3AD203B41FA5}">
                      <a16:colId xmlns:a16="http://schemas.microsoft.com/office/drawing/2014/main" val="20001"/>
                    </a:ext>
                  </a:extLst>
                </a:gridCol>
                <a:gridCol w="336764">
                  <a:extLst>
                    <a:ext uri="{9D8B030D-6E8A-4147-A177-3AD203B41FA5}">
                      <a16:colId xmlns:a16="http://schemas.microsoft.com/office/drawing/2014/main" val="20002"/>
                    </a:ext>
                  </a:extLst>
                </a:gridCol>
                <a:gridCol w="372855">
                  <a:extLst>
                    <a:ext uri="{9D8B030D-6E8A-4147-A177-3AD203B41FA5}">
                      <a16:colId xmlns:a16="http://schemas.microsoft.com/office/drawing/2014/main" val="20003"/>
                    </a:ext>
                  </a:extLst>
                </a:gridCol>
                <a:gridCol w="372855">
                  <a:extLst>
                    <a:ext uri="{9D8B030D-6E8A-4147-A177-3AD203B41FA5}">
                      <a16:colId xmlns:a16="http://schemas.microsoft.com/office/drawing/2014/main" val="20004"/>
                    </a:ext>
                  </a:extLst>
                </a:gridCol>
                <a:gridCol w="372855">
                  <a:extLst>
                    <a:ext uri="{9D8B030D-6E8A-4147-A177-3AD203B41FA5}">
                      <a16:colId xmlns:a16="http://schemas.microsoft.com/office/drawing/2014/main" val="20005"/>
                    </a:ext>
                  </a:extLst>
                </a:gridCol>
                <a:gridCol w="973060">
                  <a:extLst>
                    <a:ext uri="{9D8B030D-6E8A-4147-A177-3AD203B41FA5}">
                      <a16:colId xmlns:a16="http://schemas.microsoft.com/office/drawing/2014/main" val="20006"/>
                    </a:ext>
                  </a:extLst>
                </a:gridCol>
                <a:gridCol w="991248">
                  <a:extLst>
                    <a:ext uri="{9D8B030D-6E8A-4147-A177-3AD203B41FA5}">
                      <a16:colId xmlns:a16="http://schemas.microsoft.com/office/drawing/2014/main" val="20007"/>
                    </a:ext>
                  </a:extLst>
                </a:gridCol>
                <a:gridCol w="1211470">
                  <a:extLst>
                    <a:ext uri="{9D8B030D-6E8A-4147-A177-3AD203B41FA5}">
                      <a16:colId xmlns:a16="http://schemas.microsoft.com/office/drawing/2014/main" val="20008"/>
                    </a:ext>
                  </a:extLst>
                </a:gridCol>
                <a:gridCol w="616602">
                  <a:extLst>
                    <a:ext uri="{9D8B030D-6E8A-4147-A177-3AD203B41FA5}">
                      <a16:colId xmlns:a16="http://schemas.microsoft.com/office/drawing/2014/main" val="20009"/>
                    </a:ext>
                  </a:extLst>
                </a:gridCol>
                <a:gridCol w="640705">
                  <a:extLst>
                    <a:ext uri="{9D8B030D-6E8A-4147-A177-3AD203B41FA5}">
                      <a16:colId xmlns:a16="http://schemas.microsoft.com/office/drawing/2014/main" val="20010"/>
                    </a:ext>
                  </a:extLst>
                </a:gridCol>
                <a:gridCol w="615796">
                  <a:extLst>
                    <a:ext uri="{9D8B030D-6E8A-4147-A177-3AD203B41FA5}">
                      <a16:colId xmlns:a16="http://schemas.microsoft.com/office/drawing/2014/main" val="20011"/>
                    </a:ext>
                  </a:extLst>
                </a:gridCol>
                <a:gridCol w="559741">
                  <a:extLst>
                    <a:ext uri="{9D8B030D-6E8A-4147-A177-3AD203B41FA5}">
                      <a16:colId xmlns:a16="http://schemas.microsoft.com/office/drawing/2014/main" val="20012"/>
                    </a:ext>
                  </a:extLst>
                </a:gridCol>
                <a:gridCol w="559741">
                  <a:extLst>
                    <a:ext uri="{9D8B030D-6E8A-4147-A177-3AD203B41FA5}">
                      <a16:colId xmlns:a16="http://schemas.microsoft.com/office/drawing/2014/main" val="20013"/>
                    </a:ext>
                  </a:extLst>
                </a:gridCol>
              </a:tblGrid>
              <a:tr h="150965">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0965">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613495">
                <a:tc rowSpan="2">
                  <a:txBody>
                    <a:bodyPr/>
                    <a:lstStyle/>
                    <a:p>
                      <a:pPr algn="ctr" fontAlgn="t"/>
                      <a:r>
                        <a:rPr lang="ru-RU" sz="650" b="0" i="0" u="none" strike="noStrike" dirty="0">
                          <a:solidFill>
                            <a:srgbClr val="000000"/>
                          </a:solidFill>
                          <a:effectLst/>
                          <a:latin typeface="Times New Roman" panose="02020603050405020304" pitchFamily="18" charset="0"/>
                        </a:rPr>
                        <a:t>Семьи с детьми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195 704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170 794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169 893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150 714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149 537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ежемесячное пособие в связи с рождением и воспитанием ребенка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50%ПМ ребенка 2025г.- </a:t>
                      </a:r>
                    </a:p>
                    <a:p>
                      <a:pPr algn="l" fontAlgn="t"/>
                      <a:r>
                        <a:rPr lang="ru-RU" sz="650" b="0" i="0" u="none" strike="noStrike" dirty="0">
                          <a:solidFill>
                            <a:srgbClr val="000000"/>
                          </a:solidFill>
                          <a:effectLst/>
                          <a:latin typeface="Times New Roman" panose="02020603050405020304" pitchFamily="18" charset="0"/>
                        </a:rPr>
                        <a:t>7 310,5 руб.</a:t>
                      </a:r>
                      <a:br>
                        <a:rPr lang="ru-RU" sz="650" b="0" i="0" u="none" strike="noStrike" dirty="0">
                          <a:solidFill>
                            <a:srgbClr val="000000"/>
                          </a:solidFill>
                          <a:effectLst/>
                          <a:latin typeface="Times New Roman" panose="02020603050405020304" pitchFamily="18" charset="0"/>
                        </a:rPr>
                      </a:br>
                      <a:r>
                        <a:rPr lang="ru-RU" sz="650" b="0" i="0" u="none" strike="noStrike" dirty="0">
                          <a:solidFill>
                            <a:srgbClr val="000000"/>
                          </a:solidFill>
                          <a:effectLst/>
                          <a:latin typeface="Times New Roman" panose="02020603050405020304" pitchFamily="18" charset="0"/>
                        </a:rPr>
                        <a:t>75%ПМ ребенка 2025г. -  10 965,75 руб.</a:t>
                      </a:r>
                      <a:br>
                        <a:rPr lang="ru-RU" sz="650" b="0" i="0" u="none" strike="noStrike" dirty="0">
                          <a:solidFill>
                            <a:srgbClr val="000000"/>
                          </a:solidFill>
                          <a:effectLst/>
                          <a:latin typeface="Times New Roman" panose="02020603050405020304" pitchFamily="18" charset="0"/>
                        </a:rPr>
                      </a:br>
                      <a:r>
                        <a:rPr lang="ru-RU" sz="650" b="0" i="0" u="none" strike="noStrike" dirty="0">
                          <a:solidFill>
                            <a:srgbClr val="000000"/>
                          </a:solidFill>
                          <a:effectLst/>
                          <a:latin typeface="Times New Roman" panose="02020603050405020304" pitchFamily="18" charset="0"/>
                        </a:rPr>
                        <a:t>100%ПМ ребенка 2025г. - 14 621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Федеральный закон от 19.05.1995 № 81-ФЗ "О государственных пособиях гражданам, имеющим детей"</a:t>
                      </a: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10 133 875,6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11 219 964,0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12 114 158,6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12 391 611,5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14 040 559,6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77774">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113 472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101 799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160 000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160 000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160 000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компенсация за присмотр и уход за детьми в государственных и муниципальных образовательных организациях, реализующих образовательную программу дошкольного образования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20% на первого ребенка, 50% на второго, 70% на третьего и последующих детей от среднего размера родительской платы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Постановление КМ РТ от 18.01.2007 № 9 "О компенсации части родительской платы за присмотр и уход за ребенком в образовательных организациях, реализующих образовательную программу дошкольного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793 871,3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799 772,9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1 473 626,9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1 532 572,0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1 593 874,9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48973">
                <a:tc rowSpan="4">
                  <a:txBody>
                    <a:bodyPr/>
                    <a:lstStyle/>
                    <a:p>
                      <a:pPr algn="ctr" fontAlgn="t"/>
                      <a:r>
                        <a:rPr lang="ru-RU" sz="650" b="0" i="0" u="none" strike="noStrike">
                          <a:solidFill>
                            <a:srgbClr val="000000"/>
                          </a:solidFill>
                          <a:effectLst/>
                          <a:latin typeface="Times New Roman" panose="02020603050405020304" pitchFamily="18" charset="0"/>
                        </a:rPr>
                        <a:t>Дети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311 533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324 895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338 297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338 297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338 297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обеспечение питанием обучающихся в общеобразовательных организациях и профессиональных образовательных организациях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10,3 руб. в день в период обучения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600 910,6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681 597,0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738 434,6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776 086,0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801 068,8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3733">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214 118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220 640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239 643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239 643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239 643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оздоровление детей в лагерях, санаториях, санаториях-профилакториях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средняя стоимость путевки 11 911,17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ПКМ РТ от 05.03.2019 № 158 "Об утверждении государственной программы "Развитие молодежной политики в РТ"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2 264 926,8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2 628 080,8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3 049 204,7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3 203 838,9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3 386 221,3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79967">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108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ежемесячная денежная выплата детям-инвалидам в возрасте до 18 лет, нуждающимся в постоянном постороннем уходе (помощи, надзоре)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 разница между величиной прожиточного минимума на душу населения и среднедушевым доходом семьи</a:t>
                      </a:r>
                      <a:br>
                        <a:rPr lang="ru-RU" sz="650" b="0" i="0" u="none" strike="noStrike">
                          <a:solidFill>
                            <a:srgbClr val="000000"/>
                          </a:solidFill>
                          <a:effectLst/>
                          <a:latin typeface="Times New Roman" panose="02020603050405020304" pitchFamily="18" charset="0"/>
                        </a:rPr>
                      </a:br>
                      <a:br>
                        <a:rPr lang="ru-RU" sz="650" b="0" i="0" u="none" strike="noStrike">
                          <a:solidFill>
                            <a:srgbClr val="000000"/>
                          </a:solidFill>
                          <a:effectLst/>
                          <a:latin typeface="Times New Roman" panose="02020603050405020304" pitchFamily="18" charset="0"/>
                        </a:rPr>
                      </a:br>
                      <a:br>
                        <a:rPr lang="ru-RU" sz="650" b="0" i="0" u="none" strike="noStrike">
                          <a:solidFill>
                            <a:srgbClr val="000000"/>
                          </a:solidFill>
                          <a:effectLst/>
                          <a:latin typeface="Times New Roman" panose="02020603050405020304" pitchFamily="18" charset="0"/>
                        </a:rPr>
                      </a:b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Постановление Кабинета Министров Республики Татарстан от 07.03.2012г. № 188 "О дополнительной ежемесячной денежной выплате детям-инвалидам, нуждающимся в постоянном постороннем уходе (помощи, надзоре)"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5 031,9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3 589,8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47 059,0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48 941,3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50 899,0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42228">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35 134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34 772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40 852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40 852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40 852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безвозмездное обеспечение детей первых трех лет жизни специальными молочными продуктами и смесями по рецептам врачей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 нормативным затратам на безвозмездное обеспечение специальными молочными продуктами детского питания детей первых трех лет жизни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565 892,5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624 666,1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770 283,2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801 189,5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833 343,5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75330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89659" y="144855"/>
            <a:ext cx="8088112" cy="494736"/>
          </a:xfrm>
        </p:spPr>
        <p:txBody>
          <a:bodyPr>
            <a:noAutofit/>
          </a:bodyPr>
          <a:lstStyle/>
          <a:p>
            <a:r>
              <a:rPr lang="ru-RU" sz="1400" dirty="0"/>
              <a:t>Меры социальной поддержки отдельных категорий граждан в Республике Татарстан</a:t>
            </a:r>
            <a:br>
              <a:rPr lang="ru-RU" sz="1400" dirty="0"/>
            </a:br>
            <a:r>
              <a:rPr lang="en-US" sz="1400" dirty="0"/>
              <a:t>(</a:t>
            </a:r>
            <a:r>
              <a:rPr lang="ru-RU" sz="1400" dirty="0"/>
              <a:t>продолжение)</a:t>
            </a:r>
          </a:p>
        </p:txBody>
      </p:sp>
      <p:graphicFrame>
        <p:nvGraphicFramePr>
          <p:cNvPr id="5" name="Таблица 4"/>
          <p:cNvGraphicFramePr>
            <a:graphicFrameLocks noGrp="1"/>
          </p:cNvGraphicFramePr>
          <p:nvPr>
            <p:extLst>
              <p:ext uri="{D42A27DB-BD31-4B8C-83A1-F6EECF244321}">
                <p14:modId xmlns:p14="http://schemas.microsoft.com/office/powerpoint/2010/main" val="1421701834"/>
              </p:ext>
            </p:extLst>
          </p:nvPr>
        </p:nvGraphicFramePr>
        <p:xfrm>
          <a:off x="589659" y="710565"/>
          <a:ext cx="8312801" cy="5436870"/>
        </p:xfrm>
        <a:graphic>
          <a:graphicData uri="http://schemas.openxmlformats.org/drawingml/2006/table">
            <a:tbl>
              <a:tblPr>
                <a:tableStyleId>{616DA210-FB5B-4158-B5E0-FEB733F419BA}</a:tableStyleId>
              </a:tblPr>
              <a:tblGrid>
                <a:gridCol w="471259">
                  <a:extLst>
                    <a:ext uri="{9D8B030D-6E8A-4147-A177-3AD203B41FA5}">
                      <a16:colId xmlns:a16="http://schemas.microsoft.com/office/drawing/2014/main" val="20000"/>
                    </a:ext>
                  </a:extLst>
                </a:gridCol>
                <a:gridCol w="332081">
                  <a:extLst>
                    <a:ext uri="{9D8B030D-6E8A-4147-A177-3AD203B41FA5}">
                      <a16:colId xmlns:a16="http://schemas.microsoft.com/office/drawing/2014/main" val="20001"/>
                    </a:ext>
                  </a:extLst>
                </a:gridCol>
                <a:gridCol w="332081">
                  <a:extLst>
                    <a:ext uri="{9D8B030D-6E8A-4147-A177-3AD203B41FA5}">
                      <a16:colId xmlns:a16="http://schemas.microsoft.com/office/drawing/2014/main" val="20002"/>
                    </a:ext>
                  </a:extLst>
                </a:gridCol>
                <a:gridCol w="376637">
                  <a:extLst>
                    <a:ext uri="{9D8B030D-6E8A-4147-A177-3AD203B41FA5}">
                      <a16:colId xmlns:a16="http://schemas.microsoft.com/office/drawing/2014/main" val="20003"/>
                    </a:ext>
                  </a:extLst>
                </a:gridCol>
                <a:gridCol w="376637">
                  <a:extLst>
                    <a:ext uri="{9D8B030D-6E8A-4147-A177-3AD203B41FA5}">
                      <a16:colId xmlns:a16="http://schemas.microsoft.com/office/drawing/2014/main" val="20004"/>
                    </a:ext>
                  </a:extLst>
                </a:gridCol>
                <a:gridCol w="349735">
                  <a:extLst>
                    <a:ext uri="{9D8B030D-6E8A-4147-A177-3AD203B41FA5}">
                      <a16:colId xmlns:a16="http://schemas.microsoft.com/office/drawing/2014/main" val="20005"/>
                    </a:ext>
                  </a:extLst>
                </a:gridCol>
                <a:gridCol w="1165782">
                  <a:extLst>
                    <a:ext uri="{9D8B030D-6E8A-4147-A177-3AD203B41FA5}">
                      <a16:colId xmlns:a16="http://schemas.microsoft.com/office/drawing/2014/main" val="20006"/>
                    </a:ext>
                  </a:extLst>
                </a:gridCol>
                <a:gridCol w="1181978">
                  <a:extLst>
                    <a:ext uri="{9D8B030D-6E8A-4147-A177-3AD203B41FA5}">
                      <a16:colId xmlns:a16="http://schemas.microsoft.com/office/drawing/2014/main" val="20007"/>
                    </a:ext>
                  </a:extLst>
                </a:gridCol>
                <a:gridCol w="927170">
                  <a:extLst>
                    <a:ext uri="{9D8B030D-6E8A-4147-A177-3AD203B41FA5}">
                      <a16:colId xmlns:a16="http://schemas.microsoft.com/office/drawing/2014/main" val="20008"/>
                    </a:ext>
                  </a:extLst>
                </a:gridCol>
                <a:gridCol w="552736">
                  <a:extLst>
                    <a:ext uri="{9D8B030D-6E8A-4147-A177-3AD203B41FA5}">
                      <a16:colId xmlns:a16="http://schemas.microsoft.com/office/drawing/2014/main" val="20009"/>
                    </a:ext>
                  </a:extLst>
                </a:gridCol>
                <a:gridCol w="607232">
                  <a:extLst>
                    <a:ext uri="{9D8B030D-6E8A-4147-A177-3AD203B41FA5}">
                      <a16:colId xmlns:a16="http://schemas.microsoft.com/office/drawing/2014/main" val="20010"/>
                    </a:ext>
                  </a:extLst>
                </a:gridCol>
                <a:gridCol w="607232">
                  <a:extLst>
                    <a:ext uri="{9D8B030D-6E8A-4147-A177-3AD203B41FA5}">
                      <a16:colId xmlns:a16="http://schemas.microsoft.com/office/drawing/2014/main" val="20011"/>
                    </a:ext>
                  </a:extLst>
                </a:gridCol>
                <a:gridCol w="523283">
                  <a:extLst>
                    <a:ext uri="{9D8B030D-6E8A-4147-A177-3AD203B41FA5}">
                      <a16:colId xmlns:a16="http://schemas.microsoft.com/office/drawing/2014/main" val="20012"/>
                    </a:ext>
                  </a:extLst>
                </a:gridCol>
                <a:gridCol w="508958">
                  <a:extLst>
                    <a:ext uri="{9D8B030D-6E8A-4147-A177-3AD203B41FA5}">
                      <a16:colId xmlns:a16="http://schemas.microsoft.com/office/drawing/2014/main" val="20013"/>
                    </a:ext>
                  </a:extLst>
                </a:gridCol>
              </a:tblGrid>
              <a:tr h="0">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a:t>
                      </a:r>
                      <a:r>
                        <a:rPr lang="ru-RU" sz="700" b="0" i="0" u="none" strike="noStrike" dirty="0" err="1">
                          <a:solidFill>
                            <a:schemeClr val="tx1"/>
                          </a:solidFill>
                          <a:effectLst/>
                          <a:latin typeface="Times New Roman" panose="02020603050405020304" pitchFamily="18" charset="0"/>
                        </a:rPr>
                        <a:t>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0">
                <a:tc rowSpan="4">
                  <a:txBody>
                    <a:bodyPr/>
                    <a:lstStyle/>
                    <a:p>
                      <a:pPr algn="ctr" fontAlgn="t"/>
                      <a:r>
                        <a:rPr lang="ru-RU" sz="650" b="0" i="0" u="none" strike="noStrike" dirty="0">
                          <a:solidFill>
                            <a:srgbClr val="000000"/>
                          </a:solidFill>
                          <a:effectLst/>
                          <a:latin typeface="Times New Roman" panose="02020603050405020304" pitchFamily="18" charset="0"/>
                        </a:rPr>
                        <a:t>Дети-сироты и дети, оставшиеся без попечения родителей, лиц из их числа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5 605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на детей-сирот, детей, оставшихся без попечения родителей, переданных под опеку (попечительство), в приемные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для дошкольников - 11 170 руб., </a:t>
                      </a:r>
                      <a:br>
                        <a:rPr lang="ru-RU" sz="650" b="0" i="0" u="none" strike="noStrike">
                          <a:solidFill>
                            <a:srgbClr val="000000"/>
                          </a:solidFill>
                          <a:effectLst/>
                          <a:latin typeface="Times New Roman" panose="02020603050405020304" pitchFamily="18" charset="0"/>
                        </a:rPr>
                      </a:br>
                      <a:r>
                        <a:rPr lang="ru-RU" sz="650" b="0" i="0" u="none" strike="noStrike">
                          <a:solidFill>
                            <a:srgbClr val="000000"/>
                          </a:solidFill>
                          <a:effectLst/>
                          <a:latin typeface="Times New Roman" panose="02020603050405020304" pitchFamily="18" charset="0"/>
                        </a:rPr>
                        <a:t>для школьников - 12 880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963 455,0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954 300,1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959 021,9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997 383,4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1 037 278,3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2 725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2 553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вознаграждение, причитающееся опекунам или попечителям, исполняющим свои обязанности возмездно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3000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"Семейный кодекс Республики Татарстан" от 13.01.2009 N 4-ЗРТ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195 407,8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198 477,6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401 353,7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417 408,5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434 105,1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3 298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3 218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проезд детей-сирот, детей, оставшихся без попечения родителей, и лиц из их числа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проезд 384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16 339,3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15 968,5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24 000,0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24 960,0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25 980,0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v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6 336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5 742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9 229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9 229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9 229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материальное обеспечение детей-сирот, обучающимся по основным образовательным программам в профессиональных образовательных организациях и организациях высшего образования (единовременное пособие при выпуске из образовательного учреждения,   единовременное пособие на обеспечение одеждой, обувью, мягким инвентарем и оборудованием при выпуске из образовательного учреждения, ежегодное пособие на приобретение учебной литературы и письменных принадлежностей, ежегодное пособие на приобретение одежды, обуви и мягкого инвентаря,  ежемесячная стипендия, ежемесячное пособие на питание)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единовременное пособие при выпуске -973 руб., единовременное пособие на приобретение одежды, обуви, мягкого инвентаря и оборудования - 59 337 руб., ежегодное пособие на приобретение учебной литературы и письменных принадлежностей - 3 473,0 руб. (на базе основного общего образования, среднего общего образования, на базе подготовки специалистов среднего звена), </a:t>
                      </a:r>
                    </a:p>
                    <a:p>
                      <a:pPr algn="l" fontAlgn="t"/>
                      <a:r>
                        <a:rPr lang="ru-RU" sz="650" b="0" i="0" u="none" strike="noStrike" dirty="0">
                          <a:solidFill>
                            <a:srgbClr val="000000"/>
                          </a:solidFill>
                          <a:effectLst/>
                          <a:latin typeface="Times New Roman" panose="02020603050405020304" pitchFamily="18" charset="0"/>
                        </a:rPr>
                        <a:t>8 982 руб. (на базе бакалавриата, специалитета, магистратуры), ежегодное пособие на приобретение одежды, обуви, мягкого инвентаря и оборудования - 25 289 руб., ежемесячная стипендия - 1 155 руб. (до 1 сентября 2025 года),</a:t>
                      </a:r>
                    </a:p>
                    <a:p>
                      <a:pPr algn="l" fontAlgn="t"/>
                      <a:r>
                        <a:rPr lang="ru-RU" sz="650" b="0" i="0" u="none" strike="noStrike" dirty="0">
                          <a:solidFill>
                            <a:srgbClr val="000000"/>
                          </a:solidFill>
                          <a:effectLst/>
                          <a:latin typeface="Times New Roman" panose="02020603050405020304" pitchFamily="18" charset="0"/>
                        </a:rPr>
                        <a:t>1 202 руб. (с 1 сентября 2025 года), ежемесячное пособие на питание - 9 177 руб. (на базе подготовки по профессиям рабочих, должностям служащих, на базе основного общего образования), 10 573 руб. (на базе среднего общего образования, подготовки специалистов среднего звена, на базе бакалавриата, специалитета, магистратуры)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189 426,9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179 114,3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307 596,8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316 954,3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326 674,4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3308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718152061"/>
              </p:ext>
            </p:extLst>
          </p:nvPr>
        </p:nvGraphicFramePr>
        <p:xfrm>
          <a:off x="491200" y="908685"/>
          <a:ext cx="8495254" cy="5133474"/>
        </p:xfrm>
        <a:graphic>
          <a:graphicData uri="http://schemas.openxmlformats.org/drawingml/2006/table">
            <a:tbl>
              <a:tblPr>
                <a:tableStyleId>{616DA210-FB5B-4158-B5E0-FEB733F419BA}</a:tableStyleId>
              </a:tblPr>
              <a:tblGrid>
                <a:gridCol w="543844">
                  <a:extLst>
                    <a:ext uri="{9D8B030D-6E8A-4147-A177-3AD203B41FA5}">
                      <a16:colId xmlns:a16="http://schemas.microsoft.com/office/drawing/2014/main" val="20000"/>
                    </a:ext>
                  </a:extLst>
                </a:gridCol>
                <a:gridCol w="329528">
                  <a:extLst>
                    <a:ext uri="{9D8B030D-6E8A-4147-A177-3AD203B41FA5}">
                      <a16:colId xmlns:a16="http://schemas.microsoft.com/office/drawing/2014/main" val="20001"/>
                    </a:ext>
                  </a:extLst>
                </a:gridCol>
                <a:gridCol w="373739">
                  <a:extLst>
                    <a:ext uri="{9D8B030D-6E8A-4147-A177-3AD203B41FA5}">
                      <a16:colId xmlns:a16="http://schemas.microsoft.com/office/drawing/2014/main" val="20002"/>
                    </a:ext>
                  </a:extLst>
                </a:gridCol>
                <a:gridCol w="373739">
                  <a:extLst>
                    <a:ext uri="{9D8B030D-6E8A-4147-A177-3AD203B41FA5}">
                      <a16:colId xmlns:a16="http://schemas.microsoft.com/office/drawing/2014/main" val="20003"/>
                    </a:ext>
                  </a:extLst>
                </a:gridCol>
                <a:gridCol w="373739">
                  <a:extLst>
                    <a:ext uri="{9D8B030D-6E8A-4147-A177-3AD203B41FA5}">
                      <a16:colId xmlns:a16="http://schemas.microsoft.com/office/drawing/2014/main" val="20004"/>
                    </a:ext>
                  </a:extLst>
                </a:gridCol>
                <a:gridCol w="347044">
                  <a:extLst>
                    <a:ext uri="{9D8B030D-6E8A-4147-A177-3AD203B41FA5}">
                      <a16:colId xmlns:a16="http://schemas.microsoft.com/office/drawing/2014/main" val="20005"/>
                    </a:ext>
                  </a:extLst>
                </a:gridCol>
                <a:gridCol w="1156815">
                  <a:extLst>
                    <a:ext uri="{9D8B030D-6E8A-4147-A177-3AD203B41FA5}">
                      <a16:colId xmlns:a16="http://schemas.microsoft.com/office/drawing/2014/main" val="20006"/>
                    </a:ext>
                  </a:extLst>
                </a:gridCol>
                <a:gridCol w="1062186">
                  <a:extLst>
                    <a:ext uri="{9D8B030D-6E8A-4147-A177-3AD203B41FA5}">
                      <a16:colId xmlns:a16="http://schemas.microsoft.com/office/drawing/2014/main" val="20007"/>
                    </a:ext>
                  </a:extLst>
                </a:gridCol>
                <a:gridCol w="1095469">
                  <a:extLst>
                    <a:ext uri="{9D8B030D-6E8A-4147-A177-3AD203B41FA5}">
                      <a16:colId xmlns:a16="http://schemas.microsoft.com/office/drawing/2014/main" val="20008"/>
                    </a:ext>
                  </a:extLst>
                </a:gridCol>
                <a:gridCol w="543208">
                  <a:extLst>
                    <a:ext uri="{9D8B030D-6E8A-4147-A177-3AD203B41FA5}">
                      <a16:colId xmlns:a16="http://schemas.microsoft.com/office/drawing/2014/main" val="20009"/>
                    </a:ext>
                  </a:extLst>
                </a:gridCol>
                <a:gridCol w="543108">
                  <a:extLst>
                    <a:ext uri="{9D8B030D-6E8A-4147-A177-3AD203B41FA5}">
                      <a16:colId xmlns:a16="http://schemas.microsoft.com/office/drawing/2014/main" val="20010"/>
                    </a:ext>
                  </a:extLst>
                </a:gridCol>
                <a:gridCol w="602562">
                  <a:extLst>
                    <a:ext uri="{9D8B030D-6E8A-4147-A177-3AD203B41FA5}">
                      <a16:colId xmlns:a16="http://schemas.microsoft.com/office/drawing/2014/main" val="20011"/>
                    </a:ext>
                  </a:extLst>
                </a:gridCol>
                <a:gridCol w="602562">
                  <a:extLst>
                    <a:ext uri="{9D8B030D-6E8A-4147-A177-3AD203B41FA5}">
                      <a16:colId xmlns:a16="http://schemas.microsoft.com/office/drawing/2014/main" val="20012"/>
                    </a:ext>
                  </a:extLst>
                </a:gridCol>
                <a:gridCol w="547711">
                  <a:extLst>
                    <a:ext uri="{9D8B030D-6E8A-4147-A177-3AD203B41FA5}">
                      <a16:colId xmlns:a16="http://schemas.microsoft.com/office/drawing/2014/main" val="20013"/>
                    </a:ext>
                  </a:extLst>
                </a:gridCol>
              </a:tblGrid>
              <a:tr h="115009">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26172">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597669">
                <a:tc>
                  <a:txBody>
                    <a:bodyPr/>
                    <a:lstStyle/>
                    <a:p>
                      <a:pPr algn="ctr" fontAlgn="t"/>
                      <a:r>
                        <a:rPr lang="ru-RU" sz="650" b="0" i="0" u="none" strike="noStrike" dirty="0">
                          <a:solidFill>
                            <a:srgbClr val="000000"/>
                          </a:solidFill>
                          <a:effectLst/>
                          <a:latin typeface="Times New Roman" panose="02020603050405020304" pitchFamily="18" charset="0"/>
                        </a:rPr>
                        <a:t>Ветераны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136 488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127 393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184 618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184 618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184 618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субсидия в размере 50% затрат по оплате услуг связи, субсидия в размере 50% расходов на оплату жилья и коммунальных услуг</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630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2 887 329,0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2 744 316,3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5 229 247,1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5 475 109,6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5 711 510,0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7669">
                <a:tc>
                  <a:txBody>
                    <a:bodyPr/>
                    <a:lstStyle/>
                    <a:p>
                      <a:pPr algn="ctr" fontAlgn="t"/>
                      <a:r>
                        <a:rPr lang="ru-RU" sz="650" b="0" i="0" u="none" strike="noStrike">
                          <a:solidFill>
                            <a:srgbClr val="000000"/>
                          </a:solidFill>
                          <a:effectLst/>
                          <a:latin typeface="Times New Roman" panose="02020603050405020304" pitchFamily="18" charset="0"/>
                        </a:rPr>
                        <a:t>Труженики тыла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350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ежемесячная денежная выплата 939 руб.,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5 651,5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4 339,8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4 103,4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4 271,4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4 443,6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93749">
                <a:tc>
                  <a:txBody>
                    <a:bodyPr/>
                    <a:lstStyle/>
                    <a:p>
                      <a:pPr algn="ctr" fontAlgn="t"/>
                      <a:r>
                        <a:rPr lang="ru-RU" sz="650" b="0" i="0" u="none" strike="noStrike">
                          <a:solidFill>
                            <a:srgbClr val="000000"/>
                          </a:solidFill>
                          <a:effectLst/>
                          <a:latin typeface="Times New Roman" panose="02020603050405020304" pitchFamily="18" charset="0"/>
                        </a:rPr>
                        <a:t>реабилитированные лица и лица, признанные пострадавшими от политических репрессий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1 075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установка телефона, междугородный проезд 1 раз в год, субсидия в размере 50% расходов на оплату жилья и коммунальных услуг</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ежемесячная денежная выплата реабилитированным гражданам - 939 руб., репрессированным гражданам - 788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27 223,9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25 849,6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50 905,8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52 952,0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55 073,7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58474">
                <a:tc>
                  <a:txBody>
                    <a:bodyPr/>
                    <a:lstStyle/>
                    <a:p>
                      <a:pPr algn="ctr" fontAlgn="t"/>
                      <a:r>
                        <a:rPr lang="ru-RU" sz="650" b="0" i="0" u="none" strike="noStrike">
                          <a:solidFill>
                            <a:srgbClr val="000000"/>
                          </a:solidFill>
                          <a:effectLst/>
                          <a:latin typeface="Times New Roman" panose="02020603050405020304" pitchFamily="18" charset="0"/>
                        </a:rPr>
                        <a:t>Малоимущие граждане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49 953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Предоставление гражданам субсидий на оплату жилого помещения  и коммунальных услуг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Субсидии предоставляются гражданам в случае, если их расходы на оплату жилого помещения и коммунальных услуг, рассчитанные исходя из размера региональных стандартов нормативной площади жилого помещения, используемой для расчета субсидий, и размера региональных стандартов стоимости жилищно-коммунальных услуг, превышают величину, соответствующую максимально допустимой доле расходов граждан на оплату жилого помещения и коммунальных услуг в совокупном доходе семьи. </a:t>
                      </a:r>
                      <a:br>
                        <a:rPr lang="ru-RU" sz="650" b="0" i="0" u="none" strike="noStrike" dirty="0">
                          <a:solidFill>
                            <a:srgbClr val="000000"/>
                          </a:solidFill>
                          <a:effectLst/>
                          <a:latin typeface="Times New Roman" panose="02020603050405020304" pitchFamily="18" charset="0"/>
                        </a:rPr>
                      </a:br>
                      <a:r>
                        <a:rPr lang="ru-RU" sz="650" b="0" i="0" u="none" strike="noStrike" dirty="0">
                          <a:solidFill>
                            <a:srgbClr val="000000"/>
                          </a:solidFill>
                          <a:effectLst/>
                          <a:latin typeface="Times New Roman" panose="02020603050405020304" pitchFamily="18" charset="0"/>
                        </a:rPr>
                        <a:t>Региональный стандарт максимально допустимой доли собственных расходов граждан на оплату ЖКУ в совокупном доходе семьи установлен в размере 21 процент.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Жилищный кодекс Российской Федерации (статья 159), Постановление Правительства РФ от 14.12.2005 №761 "О предоставлении субсидий на оплату жилого помещения и коммунальных услуг"</a:t>
                      </a: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868 818,1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635 403,6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2 786 418,1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2 897 867,5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3 007 822,2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Текст 2"/>
          <p:cNvSpPr>
            <a:spLocks noGrp="1"/>
          </p:cNvSpPr>
          <p:nvPr>
            <p:ph type="body" sz="quarter" idx="14"/>
          </p:nvPr>
        </p:nvSpPr>
        <p:spPr>
          <a:xfrm>
            <a:off x="608895" y="271604"/>
            <a:ext cx="8088112" cy="494736"/>
          </a:xfrm>
        </p:spPr>
        <p:txBody>
          <a:bodyPr>
            <a:noAutofit/>
          </a:bodyPr>
          <a:lstStyle/>
          <a:p>
            <a:r>
              <a:rPr lang="ru-RU" sz="1400" dirty="0"/>
              <a:t>Меры социальной поддержки отдельных категорий граждан в Республике Татарстан</a:t>
            </a:r>
            <a:br>
              <a:rPr lang="ru-RU" sz="1400" dirty="0"/>
            </a:br>
            <a:r>
              <a:rPr lang="en-US" sz="1400" dirty="0"/>
              <a:t>(</a:t>
            </a:r>
            <a:r>
              <a:rPr lang="ru-RU" sz="1400" dirty="0"/>
              <a:t>окончание)</a:t>
            </a:r>
          </a:p>
        </p:txBody>
      </p:sp>
    </p:spTree>
    <p:extLst>
      <p:ext uri="{BB962C8B-B14F-4D97-AF65-F5344CB8AC3E}">
        <p14:creationId xmlns:p14="http://schemas.microsoft.com/office/powerpoint/2010/main" val="3973712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278159"/>
            <a:ext cx="8088112" cy="574747"/>
          </a:xfrm>
        </p:spPr>
        <p:txBody>
          <a:bodyPr>
            <a:normAutofit fontScale="77500" lnSpcReduction="20000"/>
          </a:bodyPr>
          <a:lstStyle/>
          <a:p>
            <a:r>
              <a:rPr lang="ru-RU" dirty="0"/>
              <a:t>Программно-целевые расходы бюджета</a:t>
            </a:r>
            <a:br>
              <a:rPr lang="ru-RU" dirty="0"/>
            </a:br>
            <a:r>
              <a:rPr lang="ru-RU" dirty="0"/>
              <a:t> Республики Татарстан</a:t>
            </a:r>
          </a:p>
        </p:txBody>
      </p:sp>
      <p:graphicFrame>
        <p:nvGraphicFramePr>
          <p:cNvPr id="4" name="Таблица 3"/>
          <p:cNvGraphicFramePr>
            <a:graphicFrameLocks noGrp="1"/>
          </p:cNvGraphicFramePr>
          <p:nvPr>
            <p:extLst>
              <p:ext uri="{D42A27DB-BD31-4B8C-83A1-F6EECF244321}">
                <p14:modId xmlns:p14="http://schemas.microsoft.com/office/powerpoint/2010/main" val="1327116243"/>
              </p:ext>
            </p:extLst>
          </p:nvPr>
        </p:nvGraphicFramePr>
        <p:xfrm>
          <a:off x="514350" y="3344924"/>
          <a:ext cx="8502328" cy="2473291"/>
        </p:xfrm>
        <a:graphic>
          <a:graphicData uri="http://schemas.openxmlformats.org/drawingml/2006/table">
            <a:tbl>
              <a:tblPr>
                <a:tableStyleId>{5940675A-B579-460E-94D1-54222C63F5DA}</a:tableStyleId>
              </a:tblPr>
              <a:tblGrid>
                <a:gridCol w="1610082">
                  <a:extLst>
                    <a:ext uri="{9D8B030D-6E8A-4147-A177-3AD203B41FA5}">
                      <a16:colId xmlns:a16="http://schemas.microsoft.com/office/drawing/2014/main" val="20000"/>
                    </a:ext>
                  </a:extLst>
                </a:gridCol>
                <a:gridCol w="929971">
                  <a:extLst>
                    <a:ext uri="{9D8B030D-6E8A-4147-A177-3AD203B41FA5}">
                      <a16:colId xmlns:a16="http://schemas.microsoft.com/office/drawing/2014/main" val="20001"/>
                    </a:ext>
                  </a:extLst>
                </a:gridCol>
                <a:gridCol w="536522">
                  <a:extLst>
                    <a:ext uri="{9D8B030D-6E8A-4147-A177-3AD203B41FA5}">
                      <a16:colId xmlns:a16="http://schemas.microsoft.com/office/drawing/2014/main" val="20002"/>
                    </a:ext>
                  </a:extLst>
                </a:gridCol>
                <a:gridCol w="971027">
                  <a:extLst>
                    <a:ext uri="{9D8B030D-6E8A-4147-A177-3AD203B41FA5}">
                      <a16:colId xmlns:a16="http://schemas.microsoft.com/office/drawing/2014/main" val="20003"/>
                    </a:ext>
                  </a:extLst>
                </a:gridCol>
                <a:gridCol w="392778">
                  <a:extLst>
                    <a:ext uri="{9D8B030D-6E8A-4147-A177-3AD203B41FA5}">
                      <a16:colId xmlns:a16="http://schemas.microsoft.com/office/drawing/2014/main" val="20004"/>
                    </a:ext>
                  </a:extLst>
                </a:gridCol>
                <a:gridCol w="939884">
                  <a:extLst>
                    <a:ext uri="{9D8B030D-6E8A-4147-A177-3AD203B41FA5}">
                      <a16:colId xmlns:a16="http://schemas.microsoft.com/office/drawing/2014/main" val="20005"/>
                    </a:ext>
                  </a:extLst>
                </a:gridCol>
                <a:gridCol w="359229">
                  <a:extLst>
                    <a:ext uri="{9D8B030D-6E8A-4147-A177-3AD203B41FA5}">
                      <a16:colId xmlns:a16="http://schemas.microsoft.com/office/drawing/2014/main" val="20006"/>
                    </a:ext>
                  </a:extLst>
                </a:gridCol>
                <a:gridCol w="930728">
                  <a:extLst>
                    <a:ext uri="{9D8B030D-6E8A-4147-A177-3AD203B41FA5}">
                      <a16:colId xmlns:a16="http://schemas.microsoft.com/office/drawing/2014/main" val="20007"/>
                    </a:ext>
                  </a:extLst>
                </a:gridCol>
                <a:gridCol w="432708">
                  <a:extLst>
                    <a:ext uri="{9D8B030D-6E8A-4147-A177-3AD203B41FA5}">
                      <a16:colId xmlns:a16="http://schemas.microsoft.com/office/drawing/2014/main" val="20008"/>
                    </a:ext>
                  </a:extLst>
                </a:gridCol>
                <a:gridCol w="922564">
                  <a:extLst>
                    <a:ext uri="{9D8B030D-6E8A-4147-A177-3AD203B41FA5}">
                      <a16:colId xmlns:a16="http://schemas.microsoft.com/office/drawing/2014/main" val="20009"/>
                    </a:ext>
                  </a:extLst>
                </a:gridCol>
                <a:gridCol w="476835">
                  <a:extLst>
                    <a:ext uri="{9D8B030D-6E8A-4147-A177-3AD203B41FA5}">
                      <a16:colId xmlns:a16="http://schemas.microsoft.com/office/drawing/2014/main" val="20010"/>
                    </a:ext>
                  </a:extLst>
                </a:gridCol>
              </a:tblGrid>
              <a:tr h="335933">
                <a:tc rowSpan="2">
                  <a:txBody>
                    <a:bodyPr/>
                    <a:lstStyle/>
                    <a:p>
                      <a:pPr algn="ctr" fontAlgn="ctr"/>
                      <a:r>
                        <a:rPr lang="ru-RU" sz="1100" b="1" u="none" strike="noStrike" dirty="0">
                          <a:effectLst/>
                        </a:rPr>
                        <a:t>Наименование</a:t>
                      </a:r>
                      <a:endParaRPr lang="ru-RU" sz="11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fontAlgn="ctr"/>
                      <a:r>
                        <a:rPr lang="ru-RU" sz="1050" b="1" u="none" strike="noStrike" dirty="0">
                          <a:solidFill>
                            <a:schemeClr val="tx1"/>
                          </a:solidFill>
                          <a:effectLst/>
                        </a:rPr>
                        <a:t>2024 год (факт)</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2025 год (факт)</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2026</a:t>
                      </a:r>
                      <a:r>
                        <a:rPr lang="ru-RU" sz="1050" b="1" u="none" strike="noStrike" baseline="0" dirty="0">
                          <a:solidFill>
                            <a:schemeClr val="tx1"/>
                          </a:solidFill>
                          <a:effectLst/>
                        </a:rPr>
                        <a:t> </a:t>
                      </a:r>
                      <a:r>
                        <a:rPr lang="ru-RU" sz="1050" b="1" u="none" strike="noStrike" dirty="0">
                          <a:solidFill>
                            <a:schemeClr val="tx1"/>
                          </a:solidFill>
                          <a:effectLst/>
                        </a:rPr>
                        <a:t>год (прогноз)</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2027 год (прогноз)</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2028 год (прогноз)</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extLst>
                  <a:ext uri="{0D108BD9-81ED-4DB2-BD59-A6C34878D82A}">
                    <a16:rowId xmlns:a16="http://schemas.microsoft.com/office/drawing/2014/main" val="10000"/>
                  </a:ext>
                </a:extLst>
              </a:tr>
              <a:tr h="791122">
                <a:tc vMerge="1">
                  <a:txBody>
                    <a:bodyPr/>
                    <a:lstStyle/>
                    <a:p>
                      <a:endParaRPr lang="ru-RU"/>
                    </a:p>
                  </a:txBody>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в общем объеме расходов%</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58209">
                <a:tc>
                  <a:txBody>
                    <a:bodyPr/>
                    <a:lstStyle/>
                    <a:p>
                      <a:pPr algn="just" rtl="0" fontAlgn="b"/>
                      <a:r>
                        <a:rPr lang="ru-RU" sz="1050" b="1" i="0" u="none" strike="noStrike" dirty="0">
                          <a:solidFill>
                            <a:srgbClr val="000000"/>
                          </a:solidFill>
                          <a:effectLst/>
                          <a:latin typeface="Arial" panose="020B0604020202020204" pitchFamily="34" charset="0"/>
                        </a:rPr>
                        <a:t>Всего расходов</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578 280 940,3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605 387 984,2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chemeClr val="tx1"/>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566 065 409,6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595 881 054,7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639 677 587,1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35933">
                <a:tc>
                  <a:txBody>
                    <a:bodyPr/>
                    <a:lstStyle/>
                    <a:p>
                      <a:pPr algn="just" rtl="0" fontAlgn="b"/>
                      <a:r>
                        <a:rPr lang="ru-RU" sz="1050" b="0" i="0" u="none" strike="noStrike">
                          <a:solidFill>
                            <a:srgbClr val="000000"/>
                          </a:solidFill>
                          <a:effectLst/>
                          <a:latin typeface="Arial" panose="020B0604020202020204" pitchFamily="34" charset="0"/>
                        </a:rPr>
                        <a:t>Государственные программы РТ</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560 192 873,5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586 197 562,7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chemeClr val="tx1"/>
                          </a:solidFill>
                          <a:effectLst/>
                          <a:latin typeface="Arial" panose="020B0604020202020204" pitchFamily="34" charset="0"/>
                        </a:rPr>
                        <a:t>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512 535 918,7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525 113 901,4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549 370 507,1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03">
                <a:tc>
                  <a:txBody>
                    <a:bodyPr/>
                    <a:lstStyle/>
                    <a:p>
                      <a:pPr algn="just" rtl="0" fontAlgn="b"/>
                      <a:r>
                        <a:rPr lang="ru-RU" sz="1050" b="0" i="0" u="none" strike="noStrike">
                          <a:solidFill>
                            <a:srgbClr val="000000"/>
                          </a:solidFill>
                          <a:effectLst/>
                          <a:latin typeface="Arial" panose="020B0604020202020204" pitchFamily="34" charset="0"/>
                        </a:rPr>
                        <a:t>Непрограммные направления расходов</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18 088 066,8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19 190 421,5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chemeClr val="tx1"/>
                          </a:solidFill>
                          <a:effectLst/>
                          <a:latin typeface="Arial" panose="020B0604020202020204" pitchFamily="34" charset="0"/>
                        </a:rPr>
                        <a:t>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53 529 490,9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56 917 153,3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60 607 080,0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5933">
                <a:tc>
                  <a:txBody>
                    <a:bodyPr/>
                    <a:lstStyle/>
                    <a:p>
                      <a:pPr algn="just" rtl="0" fontAlgn="b"/>
                      <a:r>
                        <a:rPr lang="ru-RU" sz="1050" b="0" i="0" u="none" strike="noStrike">
                          <a:solidFill>
                            <a:srgbClr val="000000"/>
                          </a:solidFill>
                          <a:effectLst/>
                          <a:latin typeface="Arial" panose="020B0604020202020204" pitchFamily="34" charset="0"/>
                        </a:rPr>
                        <a:t>Условно утвержденные расходы</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13 850 000,0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29 700 000,0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Прямоугольник 4"/>
          <p:cNvSpPr/>
          <p:nvPr/>
        </p:nvSpPr>
        <p:spPr>
          <a:xfrm>
            <a:off x="514350" y="1215045"/>
            <a:ext cx="8502328" cy="1815882"/>
          </a:xfrm>
          <a:prstGeom prst="rect">
            <a:avLst/>
          </a:prstGeom>
          <a:solidFill>
            <a:schemeClr val="accent1">
              <a:lumMod val="20000"/>
              <a:lumOff val="80000"/>
            </a:schemeClr>
          </a:solidFill>
          <a:ln>
            <a:solidFill>
              <a:schemeClr val="accent1"/>
            </a:solidFill>
          </a:ln>
        </p:spPr>
        <p:txBody>
          <a:bodyPr wrap="square">
            <a:spAutoFit/>
          </a:bodyPr>
          <a:lstStyle/>
          <a:p>
            <a:pPr algn="just"/>
            <a:r>
              <a:rPr lang="en-US" sz="1400" dirty="0"/>
              <a:t>         </a:t>
            </a:r>
            <a:r>
              <a:rPr lang="ru-RU" sz="1400" dirty="0"/>
              <a:t>Особенностью программного бюджета является то, что все или почти все расходы включены в программы, и каждая программа своей целью увязана с тем или иным итогом деятельности органа власти, направлена на положительные изменения в жизни общества в целом и улучшение качества жизни каждого гражданина в отдельности. Каждая государственная программа имеет свои цели, задачи, комплекс мероприятий и закрепленный результат. В рамках программ отражены основные направления, на которые направляются бюджетные средства. </a:t>
            </a:r>
            <a:endParaRPr lang="en-US" sz="1400" dirty="0"/>
          </a:p>
          <a:p>
            <a:pPr algn="just"/>
            <a:r>
              <a:rPr lang="en-US" sz="1400" dirty="0"/>
              <a:t>         </a:t>
            </a:r>
            <a:r>
              <a:rPr lang="ru-RU" sz="1400" dirty="0"/>
              <a:t>В Законе Республики Татарстан «О бюджете Республики Татарстан на 2026 год и на плановый период 2027 и 2028 годов» предусмотрены расходы по 32 государственным программам. </a:t>
            </a:r>
          </a:p>
        </p:txBody>
      </p:sp>
    </p:spTree>
    <p:extLst>
      <p:ext uri="{BB962C8B-B14F-4D97-AF65-F5344CB8AC3E}">
        <p14:creationId xmlns:p14="http://schemas.microsoft.com/office/powerpoint/2010/main" val="3710835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264746"/>
            <a:ext cx="8088112" cy="440104"/>
          </a:xfrm>
        </p:spPr>
        <p:txBody>
          <a:bodyPr>
            <a:normAutofit fontScale="55000" lnSpcReduction="20000"/>
          </a:bodyPr>
          <a:lstStyle/>
          <a:p>
            <a:r>
              <a:rPr lang="ru-RU" dirty="0"/>
              <a:t>Расходы бюджета Республики Татарстан на реализацию государственных программ Республики Татарстан (</a:t>
            </a:r>
            <a:r>
              <a:rPr lang="ru-RU" dirty="0" err="1"/>
              <a:t>тыс.рублей</a:t>
            </a:r>
            <a:r>
              <a:rPr lang="ru-RU" dirty="0"/>
              <a:t>)</a:t>
            </a:r>
          </a:p>
        </p:txBody>
      </p:sp>
      <p:graphicFrame>
        <p:nvGraphicFramePr>
          <p:cNvPr id="4" name="Таблица 3"/>
          <p:cNvGraphicFramePr>
            <a:graphicFrameLocks noGrp="1"/>
          </p:cNvGraphicFramePr>
          <p:nvPr>
            <p:extLst>
              <p:ext uri="{D42A27DB-BD31-4B8C-83A1-F6EECF244321}">
                <p14:modId xmlns:p14="http://schemas.microsoft.com/office/powerpoint/2010/main" val="853306708"/>
              </p:ext>
            </p:extLst>
          </p:nvPr>
        </p:nvGraphicFramePr>
        <p:xfrm>
          <a:off x="514350" y="704850"/>
          <a:ext cx="8513901" cy="4741781"/>
        </p:xfrm>
        <a:graphic>
          <a:graphicData uri="http://schemas.openxmlformats.org/drawingml/2006/table">
            <a:tbl>
              <a:tblPr bandRow="1">
                <a:tableStyleId>{1E171933-4619-4E11-9A3F-F7608DF75F80}</a:tableStyleId>
              </a:tblPr>
              <a:tblGrid>
                <a:gridCol w="3363169">
                  <a:extLst>
                    <a:ext uri="{9D8B030D-6E8A-4147-A177-3AD203B41FA5}">
                      <a16:colId xmlns:a16="http://schemas.microsoft.com/office/drawing/2014/main" val="20000"/>
                    </a:ext>
                  </a:extLst>
                </a:gridCol>
                <a:gridCol w="1041722">
                  <a:extLst>
                    <a:ext uri="{9D8B030D-6E8A-4147-A177-3AD203B41FA5}">
                      <a16:colId xmlns:a16="http://schemas.microsoft.com/office/drawing/2014/main" val="20001"/>
                    </a:ext>
                  </a:extLst>
                </a:gridCol>
                <a:gridCol w="1006997">
                  <a:extLst>
                    <a:ext uri="{9D8B030D-6E8A-4147-A177-3AD203B41FA5}">
                      <a16:colId xmlns:a16="http://schemas.microsoft.com/office/drawing/2014/main" val="20002"/>
                    </a:ext>
                  </a:extLst>
                </a:gridCol>
                <a:gridCol w="1053296">
                  <a:extLst>
                    <a:ext uri="{9D8B030D-6E8A-4147-A177-3AD203B41FA5}">
                      <a16:colId xmlns:a16="http://schemas.microsoft.com/office/drawing/2014/main" val="20003"/>
                    </a:ext>
                  </a:extLst>
                </a:gridCol>
                <a:gridCol w="1053296">
                  <a:extLst>
                    <a:ext uri="{9D8B030D-6E8A-4147-A177-3AD203B41FA5}">
                      <a16:colId xmlns:a16="http://schemas.microsoft.com/office/drawing/2014/main" val="20004"/>
                    </a:ext>
                  </a:extLst>
                </a:gridCol>
                <a:gridCol w="995421">
                  <a:extLst>
                    <a:ext uri="{9D8B030D-6E8A-4147-A177-3AD203B41FA5}">
                      <a16:colId xmlns:a16="http://schemas.microsoft.com/office/drawing/2014/main" val="20005"/>
                    </a:ext>
                  </a:extLst>
                </a:gridCol>
              </a:tblGrid>
              <a:tr h="299153">
                <a:tc>
                  <a:txBody>
                    <a:bodyPr/>
                    <a:lstStyle/>
                    <a:p>
                      <a:pPr algn="ctr" fontAlgn="ctr"/>
                      <a:r>
                        <a:rPr lang="ru-RU" sz="1200" b="1" u="none" strike="noStrike" dirty="0">
                          <a:solidFill>
                            <a:schemeClr val="tx1"/>
                          </a:solidFill>
                          <a:effectLst/>
                        </a:rPr>
                        <a:t>Наименование</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3153">
                <a:tc>
                  <a:txBody>
                    <a:bodyPr/>
                    <a:lstStyle/>
                    <a:p>
                      <a:pPr algn="ctr" rtl="0" fontAlgn="ctr"/>
                      <a:r>
                        <a:rPr lang="ru-RU" sz="1000" b="1" i="0" u="none" strike="noStrike" dirty="0">
                          <a:solidFill>
                            <a:srgbClr val="000000"/>
                          </a:solidFill>
                          <a:effectLst/>
                          <a:latin typeface="Arial" panose="020B0604020202020204" pitchFamily="34" charset="0"/>
                        </a:rPr>
                        <a:t>ИТОГО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a:solidFill>
                            <a:srgbClr val="000000"/>
                          </a:solidFill>
                          <a:effectLst/>
                          <a:latin typeface="Arial" panose="020B0604020202020204" pitchFamily="34" charset="0"/>
                        </a:rPr>
                        <a:t>560 192 873,5</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dirty="0">
                          <a:solidFill>
                            <a:srgbClr val="000000"/>
                          </a:solidFill>
                          <a:effectLst/>
                          <a:latin typeface="Arial" panose="020B0604020202020204" pitchFamily="34" charset="0"/>
                        </a:rPr>
                        <a:t>586 197 562,7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dirty="0">
                          <a:solidFill>
                            <a:srgbClr val="000000"/>
                          </a:solidFill>
                          <a:effectLst/>
                          <a:latin typeface="Arial" panose="020B0604020202020204" pitchFamily="34" charset="0"/>
                        </a:rPr>
                        <a:t>512 535 918,7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a:solidFill>
                            <a:srgbClr val="000000"/>
                          </a:solidFill>
                          <a:effectLst/>
                          <a:latin typeface="Arial" panose="020B0604020202020204" pitchFamily="34" charset="0"/>
                        </a:rPr>
                        <a:t>525 113 901,4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a:solidFill>
                            <a:srgbClr val="000000"/>
                          </a:solidFill>
                          <a:effectLst/>
                          <a:latin typeface="Arial" panose="020B0604020202020204" pitchFamily="34" charset="0"/>
                        </a:rPr>
                        <a:t>549 370 507,1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06833">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здравоохранения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76 188 437,6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89 150 849,1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79 620 272,3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84 736 102,1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89 913 443,0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6833">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образования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79 122 203,7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86 197 742,0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110 764 554,6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117 237 104,1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120 634 292,4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98314">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"Социальная поддержка граждан в Республике Татарстан"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39 161 295,1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48 419 902,9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55 429 282,5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56 906 197,5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61 040 778,4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597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"Обеспечение качественным жильем и услугами жилищно-коммунального хозяйства населения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41 623 604,3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45 610 234,2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41 731 143,4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35 463 498,4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32 452 079,7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3375">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"Содействие занятости населения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1 134 575,5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2 363 217,7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1 444 432,8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1 521 652,3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1 566 185,8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8499">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"Обеспечение общественного порядка и противодействие преступности"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3 251 641,7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4 384 087,2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3 143 966,2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3 121 271,0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3 172 896,0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878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"Защита населения и территорий от чрезвычайных ситуаций, обеспечение пожарной безопасности и безопасности людей на водных объектах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2 856 624,8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4 588 947,9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2 902 332,2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3 138 132,4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3 396 726,3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6539">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культуры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25 689 519,8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18 427 572,1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15 181 668,1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15 616 149,8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16 649 464,9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77288">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"Охрана окружающей среды, воспроизводство и использование природных ресурсов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3 214 779,7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2 726 396,0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1 903 502,9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1 059 531,8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1 133 644,2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616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"Экономическое развитие и инновационная экономика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Arial" panose="020B0604020202020204" pitchFamily="34" charset="0"/>
                        </a:rPr>
                        <a:t>64 951 178,7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Arial" panose="020B0604020202020204" pitchFamily="34" charset="0"/>
                        </a:rPr>
                        <a:t>64 559 018,1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Arial" panose="020B0604020202020204" pitchFamily="34" charset="0"/>
                        </a:rPr>
                        <a:t>53 721 137,9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Arial" panose="020B0604020202020204" pitchFamily="34" charset="0"/>
                        </a:rPr>
                        <a:t>63 784 070,7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Arial" panose="020B0604020202020204" pitchFamily="34" charset="0"/>
                        </a:rPr>
                        <a:t>67 785 832,3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4821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126844"/>
            <a:ext cx="8088112" cy="597056"/>
          </a:xfrm>
        </p:spPr>
        <p:txBody>
          <a:bodyPr>
            <a:normAutofit fontScale="55000" lnSpcReduction="20000"/>
          </a:bodyPr>
          <a:lstStyle/>
          <a:p>
            <a:r>
              <a:rPr lang="ru-RU" dirty="0"/>
              <a:t>Расходы бюджета Республики Татарстан на реализацию государственных программ Республики Татарстан (</a:t>
            </a:r>
            <a:r>
              <a:rPr lang="ru-RU" dirty="0" err="1"/>
              <a:t>тыс.рублей</a:t>
            </a:r>
            <a:r>
              <a:rPr lang="ru-RU" dirty="0"/>
              <a:t>)</a:t>
            </a:r>
            <a:br>
              <a:rPr lang="ru-RU" dirty="0"/>
            </a:br>
            <a:r>
              <a:rPr lang="ru-RU" dirty="0"/>
              <a:t>(продолжение)</a:t>
            </a:r>
          </a:p>
        </p:txBody>
      </p:sp>
      <p:graphicFrame>
        <p:nvGraphicFramePr>
          <p:cNvPr id="4" name="Таблица 3"/>
          <p:cNvGraphicFramePr>
            <a:graphicFrameLocks noGrp="1"/>
          </p:cNvGraphicFramePr>
          <p:nvPr>
            <p:extLst>
              <p:ext uri="{D42A27DB-BD31-4B8C-83A1-F6EECF244321}">
                <p14:modId xmlns:p14="http://schemas.microsoft.com/office/powerpoint/2010/main" val="51303733"/>
              </p:ext>
            </p:extLst>
          </p:nvPr>
        </p:nvGraphicFramePr>
        <p:xfrm>
          <a:off x="514350" y="886863"/>
          <a:ext cx="8513901" cy="5227186"/>
        </p:xfrm>
        <a:graphic>
          <a:graphicData uri="http://schemas.openxmlformats.org/drawingml/2006/table">
            <a:tbl>
              <a:tblPr bandRow="1">
                <a:tableStyleId>{1E171933-4619-4E11-9A3F-F7608DF75F80}</a:tableStyleId>
              </a:tblPr>
              <a:tblGrid>
                <a:gridCol w="3363169">
                  <a:extLst>
                    <a:ext uri="{9D8B030D-6E8A-4147-A177-3AD203B41FA5}">
                      <a16:colId xmlns:a16="http://schemas.microsoft.com/office/drawing/2014/main" val="20000"/>
                    </a:ext>
                  </a:extLst>
                </a:gridCol>
                <a:gridCol w="1041722">
                  <a:extLst>
                    <a:ext uri="{9D8B030D-6E8A-4147-A177-3AD203B41FA5}">
                      <a16:colId xmlns:a16="http://schemas.microsoft.com/office/drawing/2014/main" val="20001"/>
                    </a:ext>
                  </a:extLst>
                </a:gridCol>
                <a:gridCol w="1006997">
                  <a:extLst>
                    <a:ext uri="{9D8B030D-6E8A-4147-A177-3AD203B41FA5}">
                      <a16:colId xmlns:a16="http://schemas.microsoft.com/office/drawing/2014/main" val="20002"/>
                    </a:ext>
                  </a:extLst>
                </a:gridCol>
                <a:gridCol w="1053296">
                  <a:extLst>
                    <a:ext uri="{9D8B030D-6E8A-4147-A177-3AD203B41FA5}">
                      <a16:colId xmlns:a16="http://schemas.microsoft.com/office/drawing/2014/main" val="20003"/>
                    </a:ext>
                  </a:extLst>
                </a:gridCol>
                <a:gridCol w="1053296">
                  <a:extLst>
                    <a:ext uri="{9D8B030D-6E8A-4147-A177-3AD203B41FA5}">
                      <a16:colId xmlns:a16="http://schemas.microsoft.com/office/drawing/2014/main" val="20004"/>
                    </a:ext>
                  </a:extLst>
                </a:gridCol>
                <a:gridCol w="995421">
                  <a:extLst>
                    <a:ext uri="{9D8B030D-6E8A-4147-A177-3AD203B41FA5}">
                      <a16:colId xmlns:a16="http://schemas.microsoft.com/office/drawing/2014/main" val="20005"/>
                    </a:ext>
                  </a:extLst>
                </a:gridCol>
              </a:tblGrid>
              <a:tr h="331805">
                <a:tc>
                  <a:txBody>
                    <a:bodyPr/>
                    <a:lstStyle/>
                    <a:p>
                      <a:pPr algn="ctr" fontAlgn="ctr"/>
                      <a:r>
                        <a:rPr lang="ru-RU" sz="1200" b="1" u="none" strike="noStrike" dirty="0">
                          <a:solidFill>
                            <a:schemeClr val="tx1"/>
                          </a:solidFill>
                          <a:effectLst/>
                        </a:rPr>
                        <a:t>Наименование</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4767">
                <a:tc>
                  <a:txBody>
                    <a:bodyPr/>
                    <a:lstStyle/>
                    <a:p>
                      <a:pPr algn="just" rtl="0" fontAlgn="t"/>
                      <a:r>
                        <a:rPr lang="ru-RU" sz="1000" b="0" i="0" u="none" strike="noStrike" dirty="0">
                          <a:solidFill>
                            <a:srgbClr val="000000"/>
                          </a:solidFill>
                          <a:effectLst/>
                          <a:latin typeface="Arial" panose="020B0604020202020204" pitchFamily="34" charset="0"/>
                        </a:rPr>
                        <a:t>Государственная программа "Цифровой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6 030 185,6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7 291 362,9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7 258 920,4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7 243 971,9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7 210 172,3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7928">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транспортной системы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133 485 379,0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110 974 261,5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50 467 913,8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54 754 611,4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54 223 400,2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4237485"/>
                  </a:ext>
                </a:extLst>
              </a:tr>
              <a:tr h="357841">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сельского хозяйства и регулирование рынков сельскохозяйственной продукции, сырья и продовольствия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20 757 016,5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23 572 283,4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27 997 727,4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18 770 197,1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22 960 594,7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7841">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лесного хозяйства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1 513 174,4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1 655 092,9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1 626 829,4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1 624 629,9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1 810 577,0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6437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"Управление государственным имуществом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2 049 567,5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2 729 969,6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460 566,8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494 910,3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532 322,7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749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"Управление государственными финансами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28 733 597,3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28 736 163,2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31 163 083,5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32 805 571,9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36 127 307,2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486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государственной гражданской службы Республики Татарстан и муниципальной службы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35 131,6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36 585,0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47 226,6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686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"Реализация государственной национальной политики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55 544,9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73 057,2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91 080,3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55160">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Республики Татарстан "Сохранение национальной идентичности татарского народа"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98 457,8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110 514,3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319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"Сохранение, изучение и развитие государственных языков Республики Татарстан и других языков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179 983,1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121 707,9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4473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рынка газомоторного топлива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92 168,7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25 862,1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55 555,6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71 795,8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113 893,8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64074">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юстиции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1 184 109,0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1 728 360,6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1 499 160,1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1 584 297,5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1 677 351,4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91777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1734" y="192415"/>
            <a:ext cx="8088112" cy="624857"/>
          </a:xfrm>
        </p:spPr>
        <p:txBody>
          <a:bodyPr>
            <a:normAutofit fontScale="55000" lnSpcReduction="20000"/>
          </a:bodyPr>
          <a:lstStyle/>
          <a:p>
            <a:r>
              <a:rPr lang="ru-RU" dirty="0"/>
              <a:t>Расходы бюджета Республики Татарстан на реализацию государственных программ Республики Татарстан (</a:t>
            </a:r>
            <a:r>
              <a:rPr lang="ru-RU" dirty="0" err="1"/>
              <a:t>тыс.рублей</a:t>
            </a:r>
            <a:r>
              <a:rPr lang="ru-RU" dirty="0"/>
              <a:t>)</a:t>
            </a:r>
            <a:br>
              <a:rPr lang="ru-RU" dirty="0"/>
            </a:br>
            <a:r>
              <a:rPr lang="ru-RU" dirty="0"/>
              <a:t>(окончание)</a:t>
            </a:r>
          </a:p>
        </p:txBody>
      </p:sp>
      <p:graphicFrame>
        <p:nvGraphicFramePr>
          <p:cNvPr id="4" name="Таблица 3"/>
          <p:cNvGraphicFramePr>
            <a:graphicFrameLocks noGrp="1"/>
          </p:cNvGraphicFramePr>
          <p:nvPr>
            <p:extLst>
              <p:ext uri="{D42A27DB-BD31-4B8C-83A1-F6EECF244321}">
                <p14:modId xmlns:p14="http://schemas.microsoft.com/office/powerpoint/2010/main" val="2677860456"/>
              </p:ext>
            </p:extLst>
          </p:nvPr>
        </p:nvGraphicFramePr>
        <p:xfrm>
          <a:off x="521734" y="870810"/>
          <a:ext cx="8513901" cy="5482346"/>
        </p:xfrm>
        <a:graphic>
          <a:graphicData uri="http://schemas.openxmlformats.org/drawingml/2006/table">
            <a:tbl>
              <a:tblPr bandRow="1">
                <a:tableStyleId>{1E171933-4619-4E11-9A3F-F7608DF75F80}</a:tableStyleId>
              </a:tblPr>
              <a:tblGrid>
                <a:gridCol w="3363169">
                  <a:extLst>
                    <a:ext uri="{9D8B030D-6E8A-4147-A177-3AD203B41FA5}">
                      <a16:colId xmlns:a16="http://schemas.microsoft.com/office/drawing/2014/main" val="20000"/>
                    </a:ext>
                  </a:extLst>
                </a:gridCol>
                <a:gridCol w="1041722">
                  <a:extLst>
                    <a:ext uri="{9D8B030D-6E8A-4147-A177-3AD203B41FA5}">
                      <a16:colId xmlns:a16="http://schemas.microsoft.com/office/drawing/2014/main" val="20001"/>
                    </a:ext>
                  </a:extLst>
                </a:gridCol>
                <a:gridCol w="1006997">
                  <a:extLst>
                    <a:ext uri="{9D8B030D-6E8A-4147-A177-3AD203B41FA5}">
                      <a16:colId xmlns:a16="http://schemas.microsoft.com/office/drawing/2014/main" val="20002"/>
                    </a:ext>
                  </a:extLst>
                </a:gridCol>
                <a:gridCol w="1053296">
                  <a:extLst>
                    <a:ext uri="{9D8B030D-6E8A-4147-A177-3AD203B41FA5}">
                      <a16:colId xmlns:a16="http://schemas.microsoft.com/office/drawing/2014/main" val="20003"/>
                    </a:ext>
                  </a:extLst>
                </a:gridCol>
                <a:gridCol w="1053296">
                  <a:extLst>
                    <a:ext uri="{9D8B030D-6E8A-4147-A177-3AD203B41FA5}">
                      <a16:colId xmlns:a16="http://schemas.microsoft.com/office/drawing/2014/main" val="20004"/>
                    </a:ext>
                  </a:extLst>
                </a:gridCol>
                <a:gridCol w="995421">
                  <a:extLst>
                    <a:ext uri="{9D8B030D-6E8A-4147-A177-3AD203B41FA5}">
                      <a16:colId xmlns:a16="http://schemas.microsoft.com/office/drawing/2014/main" val="20005"/>
                    </a:ext>
                  </a:extLst>
                </a:gridCol>
              </a:tblGrid>
              <a:tr h="375249">
                <a:tc>
                  <a:txBody>
                    <a:bodyPr/>
                    <a:lstStyle/>
                    <a:p>
                      <a:pPr algn="ctr" fontAlgn="ctr"/>
                      <a:r>
                        <a:rPr lang="ru-RU" sz="1200" b="1" u="none" strike="noStrike" dirty="0">
                          <a:solidFill>
                            <a:schemeClr val="tx1"/>
                          </a:solidFill>
                          <a:effectLst/>
                        </a:rPr>
                        <a:t>Наименование</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63382">
                <a:tc>
                  <a:txBody>
                    <a:bodyPr/>
                    <a:lstStyle/>
                    <a:p>
                      <a:pPr algn="just" rtl="0" fontAlgn="t"/>
                      <a:r>
                        <a:rPr lang="ru-RU" sz="1000" b="0" i="0" u="none" strike="noStrike" dirty="0">
                          <a:solidFill>
                            <a:srgbClr val="000000"/>
                          </a:solidFill>
                          <a:effectLst/>
                          <a:latin typeface="Arial" panose="020B0604020202020204" pitchFamily="34" charset="0"/>
                        </a:rPr>
                        <a:t>Государственная программа "</a:t>
                      </a:r>
                      <a:r>
                        <a:rPr lang="ru-RU" sz="1000" b="0" i="0" u="none" strike="noStrike" dirty="0" err="1">
                          <a:solidFill>
                            <a:srgbClr val="000000"/>
                          </a:solidFill>
                          <a:effectLst/>
                          <a:latin typeface="Arial" panose="020B0604020202020204" pitchFamily="34" charset="0"/>
                        </a:rPr>
                        <a:t>Энергоресурсоэффективность</a:t>
                      </a:r>
                      <a:r>
                        <a:rPr lang="ru-RU" sz="1000" b="0" i="0" u="none" strike="noStrike" dirty="0">
                          <a:solidFill>
                            <a:srgbClr val="000000"/>
                          </a:solidFill>
                          <a:effectLst/>
                          <a:latin typeface="Arial" panose="020B0604020202020204" pitchFamily="34" charset="0"/>
                        </a:rPr>
                        <a:t>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9 339,5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263 000,0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338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сферы туризма и гостеприимства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324 710,8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755 475,1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617 288,9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2 618 263,0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2 510 938,5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338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"Реализация антикоррупционной политики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8 522,2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8 564,5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"Стратегическое управление талантами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99 671,3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085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архивного дела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273 906,3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326 107,9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351 745,2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370 997,7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391 792,5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1975">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Республики Татарстан "Оказание содействия добровольному переселению в Республику Татарстан соотечественников, проживающих за рубежом"</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1975">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"Формирование современной городской среды на территории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11 792 880,6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12 605 139,0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3 273 792,4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2 704 335,2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2 648 450,8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физической культуры и спорта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6 726 626,6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15 613 095,1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7 155 086,5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7 499 438,0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8 219 809,4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0991">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молодежной политики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7 000 248,2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8 865 394,6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9 011 635,0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9 101 811,6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10 246 211,3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38404">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обрабатывающих отраслей промышленности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651 647,4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1 478 666,5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2 720 310,2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зарядной инфраструктуры для электрического автомобильного транспорта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40 919,8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"Научно-технологическое развитие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1 855 825,1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2 699 141,9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2 544 046,5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2 440 046,0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2 508 069,9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59767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1664210004"/>
              </p:ext>
            </p:extLst>
          </p:nvPr>
        </p:nvGraphicFramePr>
        <p:xfrm>
          <a:off x="737378" y="3988395"/>
          <a:ext cx="7659658" cy="697397"/>
        </p:xfrm>
        <a:graphic>
          <a:graphicData uri="http://schemas.openxmlformats.org/drawingml/2006/table">
            <a:tbl>
              <a:tblPr firstRow="1" firstCol="1" bandRow="1">
                <a:tableStyleId>{5C22544A-7EE6-4342-B048-85BDC9FD1C3A}</a:tableStyleId>
              </a:tblPr>
              <a:tblGrid>
                <a:gridCol w="1521206">
                  <a:extLst>
                    <a:ext uri="{9D8B030D-6E8A-4147-A177-3AD203B41FA5}">
                      <a16:colId xmlns:a16="http://schemas.microsoft.com/office/drawing/2014/main" val="20000"/>
                    </a:ext>
                  </a:extLst>
                </a:gridCol>
                <a:gridCol w="1521206">
                  <a:extLst>
                    <a:ext uri="{9D8B030D-6E8A-4147-A177-3AD203B41FA5}">
                      <a16:colId xmlns:a16="http://schemas.microsoft.com/office/drawing/2014/main" val="20001"/>
                    </a:ext>
                  </a:extLst>
                </a:gridCol>
                <a:gridCol w="1563496">
                  <a:extLst>
                    <a:ext uri="{9D8B030D-6E8A-4147-A177-3AD203B41FA5}">
                      <a16:colId xmlns:a16="http://schemas.microsoft.com/office/drawing/2014/main" val="20002"/>
                    </a:ext>
                  </a:extLst>
                </a:gridCol>
                <a:gridCol w="1478916">
                  <a:extLst>
                    <a:ext uri="{9D8B030D-6E8A-4147-A177-3AD203B41FA5}">
                      <a16:colId xmlns:a16="http://schemas.microsoft.com/office/drawing/2014/main" val="20003"/>
                    </a:ext>
                  </a:extLst>
                </a:gridCol>
                <a:gridCol w="1574834">
                  <a:extLst>
                    <a:ext uri="{9D8B030D-6E8A-4147-A177-3AD203B41FA5}">
                      <a16:colId xmlns:a16="http://schemas.microsoft.com/office/drawing/2014/main" val="20004"/>
                    </a:ext>
                  </a:extLst>
                </a:gridCol>
              </a:tblGrid>
              <a:tr h="19521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5021">
                <a:tc>
                  <a:txBody>
                    <a:bodyPr/>
                    <a:lstStyle/>
                    <a:p>
                      <a:pPr algn="ctr" fontAlgn="ctr"/>
                      <a:r>
                        <a:rPr lang="ru-RU" sz="1100" b="1" u="none" strike="noStrike" dirty="0">
                          <a:solidFill>
                            <a:schemeClr val="tx1"/>
                          </a:solidFill>
                          <a:effectLst/>
                        </a:rPr>
                        <a:t>2024 год (факт)</a:t>
                      </a:r>
                      <a:endParaRPr lang="ru-RU" sz="11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2025 год  (факт)</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2026 год (прогноз)</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2027 год (прогноз)</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2028 год (прогноз)</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41432">
                <a:tc>
                  <a:txBody>
                    <a:bodyPr/>
                    <a:lstStyle/>
                    <a:p>
                      <a:pPr algn="ctr" fontAlgn="ctr"/>
                      <a:r>
                        <a:rPr lang="ru-RU" sz="1100" b="0" i="0" u="none" strike="noStrike" dirty="0">
                          <a:solidFill>
                            <a:srgbClr val="000000"/>
                          </a:solidFill>
                          <a:effectLst/>
                          <a:latin typeface="Arial" panose="020B0604020202020204" pitchFamily="34" charset="0"/>
                        </a:rPr>
                        <a:t>76 188 437,6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89 150 849,1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79 620 272,3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84 736 102,1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89 913 443,0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5" name="Rectangle 4"/>
          <p:cNvSpPr>
            <a:spLocks noChangeArrowheads="1"/>
          </p:cNvSpPr>
          <p:nvPr/>
        </p:nvSpPr>
        <p:spPr bwMode="auto">
          <a:xfrm>
            <a:off x="3736725" y="1108820"/>
            <a:ext cx="48024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sz="1400" b="1" dirty="0"/>
              <a:t>Цели:</a:t>
            </a:r>
          </a:p>
          <a:p>
            <a:pPr algn="just"/>
            <a:r>
              <a:rPr lang="ru-RU" sz="1400" b="0" i="0" dirty="0">
                <a:effectLst/>
              </a:rPr>
              <a:t>повышение ожидаемой продолжительности жизни при рождении</a:t>
            </a:r>
            <a:r>
              <a:rPr lang="ru-RU" sz="1400" dirty="0"/>
              <a:t>;</a:t>
            </a:r>
          </a:p>
          <a:p>
            <a:pPr algn="just"/>
            <a:r>
              <a:rPr lang="ru-RU" sz="1400" b="0" i="0" dirty="0">
                <a:effectLst/>
              </a:rPr>
              <a:t>повышение ожидаемой продолжительности жизни при рождении сельского населения</a:t>
            </a:r>
            <a:r>
              <a:rPr lang="ru-RU" sz="1400" dirty="0"/>
              <a:t>;</a:t>
            </a:r>
          </a:p>
          <a:p>
            <a:pPr algn="just"/>
            <a:r>
              <a:rPr lang="ru-RU" sz="1400" b="0" i="0" dirty="0">
                <a:effectLst/>
              </a:rPr>
              <a:t>повышение удовлетворенности населения медицинской помощью;</a:t>
            </a:r>
          </a:p>
          <a:p>
            <a:pPr algn="just"/>
            <a:r>
              <a:rPr lang="ru-RU" sz="1400" b="0" i="0" dirty="0">
                <a:effectLst/>
              </a:rPr>
              <a:t>снижение смертности от всех причин до 10,6 на 1 000 населения к 2030 году</a:t>
            </a:r>
            <a:r>
              <a:rPr lang="ru-RU" sz="1400" dirty="0"/>
              <a:t>.</a:t>
            </a:r>
          </a:p>
        </p:txBody>
      </p:sp>
      <p:sp>
        <p:nvSpPr>
          <p:cNvPr id="2" name="Скругленный прямоугольник 1"/>
          <p:cNvSpPr/>
          <p:nvPr/>
        </p:nvSpPr>
        <p:spPr>
          <a:xfrm>
            <a:off x="595282" y="7156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1. </a:t>
            </a:r>
            <a:r>
              <a:rPr lang="ru-RU" altLang="ru-RU" b="1" dirty="0">
                <a:solidFill>
                  <a:schemeClr val="tx1"/>
                </a:solidFill>
                <a:ea typeface="Times New Roman" panose="02020603050405020304" pitchFamily="18" charset="0"/>
              </a:rPr>
              <a:t>Государственная программа </a:t>
            </a:r>
            <a:br>
              <a:rPr lang="ru-RU" altLang="ru-RU" b="1" dirty="0">
                <a:solidFill>
                  <a:schemeClr val="tx1"/>
                </a:solidFill>
                <a:ea typeface="Times New Roman" panose="02020603050405020304" pitchFamily="18" charset="0"/>
              </a:rPr>
            </a:br>
            <a:r>
              <a:rPr lang="ru-RU" altLang="ru-RU" b="1" dirty="0">
                <a:solidFill>
                  <a:schemeClr val="tx1"/>
                </a:solidFill>
                <a:ea typeface="Times New Roman" panose="02020603050405020304" pitchFamily="18" charset="0"/>
              </a:rPr>
              <a:t>"Развитие здравоохранения в Республике Татарстан"  </a:t>
            </a:r>
            <a:endParaRPr lang="ru-RU" altLang="ru-RU" dirty="0">
              <a:solidFill>
                <a:schemeClr val="tx1"/>
              </a:solidFill>
            </a:endParaRPr>
          </a:p>
        </p:txBody>
      </p:sp>
      <p:pic>
        <p:nvPicPr>
          <p:cNvPr id="4" name="Рисунок 3"/>
          <p:cNvPicPr>
            <a:picLocks noChangeAspect="1"/>
          </p:cNvPicPr>
          <p:nvPr/>
        </p:nvPicPr>
        <p:blipFill>
          <a:blip r:embed="rId2"/>
          <a:stretch>
            <a:fillRect/>
          </a:stretch>
        </p:blipFill>
        <p:spPr>
          <a:xfrm>
            <a:off x="621700" y="898795"/>
            <a:ext cx="2992768" cy="2767431"/>
          </a:xfrm>
          <a:prstGeom prst="rect">
            <a:avLst/>
          </a:prstGeom>
        </p:spPr>
      </p:pic>
    </p:spTree>
    <p:extLst>
      <p:ext uri="{BB962C8B-B14F-4D97-AF65-F5344CB8AC3E}">
        <p14:creationId xmlns:p14="http://schemas.microsoft.com/office/powerpoint/2010/main" val="356650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832636" y="396324"/>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schemeClr val="tx1"/>
                </a:solidFill>
                <a:ea typeface="Times New Roman" panose="02020603050405020304" pitchFamily="18" charset="0"/>
              </a:rPr>
              <a:t>Показатели государственной программы</a:t>
            </a:r>
            <a:br>
              <a:rPr lang="ru-RU" altLang="ru-RU" b="1" dirty="0">
                <a:solidFill>
                  <a:schemeClr val="tx1"/>
                </a:solidFill>
                <a:ea typeface="Times New Roman" panose="02020603050405020304" pitchFamily="18" charset="0"/>
              </a:rPr>
            </a:br>
            <a:r>
              <a:rPr lang="ru-RU" altLang="ru-RU" b="1" dirty="0">
                <a:solidFill>
                  <a:schemeClr val="tx1"/>
                </a:solidFill>
                <a:ea typeface="Times New Roman" panose="02020603050405020304" pitchFamily="18" charset="0"/>
              </a:rPr>
              <a:t>"Развитие здравоохранения в Республике Татарстан"  </a:t>
            </a:r>
            <a:endParaRPr lang="ru-RU" altLang="ru-RU" dirty="0">
              <a:solidFill>
                <a:schemeClr val="tx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22185373"/>
              </p:ext>
            </p:extLst>
          </p:nvPr>
        </p:nvGraphicFramePr>
        <p:xfrm>
          <a:off x="542925" y="1241137"/>
          <a:ext cx="8374738" cy="3330043"/>
        </p:xfrm>
        <a:graphic>
          <a:graphicData uri="http://schemas.openxmlformats.org/drawingml/2006/table">
            <a:tbl>
              <a:tblPr>
                <a:tableStyleId>{5940675A-B579-460E-94D1-54222C63F5DA}</a:tableStyleId>
              </a:tblPr>
              <a:tblGrid>
                <a:gridCol w="3576402">
                  <a:extLst>
                    <a:ext uri="{9D8B030D-6E8A-4147-A177-3AD203B41FA5}">
                      <a16:colId xmlns:a16="http://schemas.microsoft.com/office/drawing/2014/main" val="20000"/>
                    </a:ext>
                  </a:extLst>
                </a:gridCol>
                <a:gridCol w="877959">
                  <a:extLst>
                    <a:ext uri="{9D8B030D-6E8A-4147-A177-3AD203B41FA5}">
                      <a16:colId xmlns:a16="http://schemas.microsoft.com/office/drawing/2014/main" val="498048507"/>
                    </a:ext>
                  </a:extLst>
                </a:gridCol>
                <a:gridCol w="770433">
                  <a:extLst>
                    <a:ext uri="{9D8B030D-6E8A-4147-A177-3AD203B41FA5}">
                      <a16:colId xmlns:a16="http://schemas.microsoft.com/office/drawing/2014/main" val="3226631309"/>
                    </a:ext>
                  </a:extLst>
                </a:gridCol>
                <a:gridCol w="770433">
                  <a:extLst>
                    <a:ext uri="{9D8B030D-6E8A-4147-A177-3AD203B41FA5}">
                      <a16:colId xmlns:a16="http://schemas.microsoft.com/office/drawing/2014/main" val="4085832240"/>
                    </a:ext>
                  </a:extLst>
                </a:gridCol>
                <a:gridCol w="817411">
                  <a:extLst>
                    <a:ext uri="{9D8B030D-6E8A-4147-A177-3AD203B41FA5}">
                      <a16:colId xmlns:a16="http://schemas.microsoft.com/office/drawing/2014/main" val="20002"/>
                    </a:ext>
                  </a:extLst>
                </a:gridCol>
                <a:gridCol w="828770">
                  <a:extLst>
                    <a:ext uri="{9D8B030D-6E8A-4147-A177-3AD203B41FA5}">
                      <a16:colId xmlns:a16="http://schemas.microsoft.com/office/drawing/2014/main" val="20003"/>
                    </a:ext>
                  </a:extLst>
                </a:gridCol>
                <a:gridCol w="733330">
                  <a:extLst>
                    <a:ext uri="{9D8B030D-6E8A-4147-A177-3AD203B41FA5}">
                      <a16:colId xmlns:a16="http://schemas.microsoft.com/office/drawing/2014/main" val="3272757416"/>
                    </a:ext>
                  </a:extLst>
                </a:gridCol>
              </a:tblGrid>
              <a:tr h="425233">
                <a:tc>
                  <a:txBody>
                    <a:bodyPr/>
                    <a:lstStyle/>
                    <a:p>
                      <a:pPr algn="ctr" fontAlgn="ctr"/>
                      <a:r>
                        <a:rPr lang="ru-RU" sz="1000" b="1" u="none" strike="noStrike" dirty="0">
                          <a:effectLst/>
                        </a:rPr>
                        <a:t>Наименование показателя </a:t>
                      </a:r>
                      <a:endParaRPr lang="ru-RU" sz="1000" b="1" i="0" u="none" strike="noStrike" dirty="0">
                        <a:solidFill>
                          <a:srgbClr val="000000"/>
                        </a:solidFill>
                        <a:effectLst/>
                        <a:latin typeface="Calibri" panose="020F0502020204030204" pitchFamily="34"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dirty="0">
                          <a:effectLst/>
                          <a:latin typeface="+mn-lt"/>
                        </a:rPr>
                        <a:t>Единица измерения</a:t>
                      </a:r>
                      <a:endParaRPr lang="ru-RU" sz="1000" b="1" i="0" u="none" strike="noStrike" dirty="0">
                        <a:solidFill>
                          <a:srgbClr val="000000"/>
                        </a:solidFill>
                        <a:effectLst/>
                        <a:latin typeface="Calibri" panose="020F0502020204030204" pitchFamily="34"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(факт)</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(факт)</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ru-RU" sz="1000" b="1" dirty="0">
                          <a:solidFill>
                            <a:schemeClr val="tx1"/>
                          </a:solidFill>
                          <a:effectLst/>
                          <a:latin typeface="+mn-lt"/>
                        </a:rPr>
                        <a:t>2026 </a:t>
                      </a:r>
                      <a:r>
                        <a:rPr lang="ru-RU" sz="1000" b="1" i="0" u="none" strike="noStrike" dirty="0">
                          <a:solidFill>
                            <a:schemeClr val="tx1"/>
                          </a:solidFill>
                          <a:effectLst/>
                          <a:latin typeface="+mn-lt"/>
                        </a:rPr>
                        <a:t>год</a:t>
                      </a:r>
                    </a:p>
                    <a:p>
                      <a:pPr algn="ctr">
                        <a:lnSpc>
                          <a:spcPct val="115000"/>
                        </a:lnSpc>
                        <a:spcAft>
                          <a:spcPts val="0"/>
                        </a:spcAft>
                      </a:pPr>
                      <a:r>
                        <a:rPr lang="ru-RU" sz="1000" b="1" dirty="0">
                          <a:solidFill>
                            <a:schemeClr val="tx1"/>
                          </a:solidFill>
                          <a:effectLst/>
                          <a:latin typeface="+mn-lt"/>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ru-RU" sz="1000" b="1" dirty="0">
                          <a:solidFill>
                            <a:schemeClr val="tx1"/>
                          </a:solidFill>
                          <a:effectLst/>
                          <a:latin typeface="+mn-lt"/>
                        </a:rPr>
                        <a:t>2027 </a:t>
                      </a:r>
                      <a:r>
                        <a:rPr lang="ru-RU" sz="1000" b="1" i="0" u="none" strike="noStrike" dirty="0">
                          <a:solidFill>
                            <a:schemeClr val="tx1"/>
                          </a:solidFill>
                          <a:effectLst/>
                          <a:latin typeface="+mn-lt"/>
                        </a:rPr>
                        <a:t>год</a:t>
                      </a:r>
                    </a:p>
                    <a:p>
                      <a:pPr algn="ctr">
                        <a:lnSpc>
                          <a:spcPct val="115000"/>
                        </a:lnSpc>
                        <a:spcAft>
                          <a:spcPts val="0"/>
                        </a:spcAft>
                      </a:pPr>
                      <a:r>
                        <a:rPr lang="ru-RU" sz="1000" b="1" dirty="0">
                          <a:solidFill>
                            <a:schemeClr val="tx1"/>
                          </a:solidFill>
                          <a:effectLst/>
                          <a:latin typeface="+mn-lt"/>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ru-RU" sz="1000" b="1" dirty="0">
                          <a:solidFill>
                            <a:schemeClr val="tx1"/>
                          </a:solidFill>
                          <a:effectLst/>
                          <a:latin typeface="+mn-lt"/>
                        </a:rPr>
                        <a:t>2028</a:t>
                      </a:r>
                      <a:r>
                        <a:rPr lang="ru-RU" sz="1000" b="1" i="0" u="none" strike="noStrike" dirty="0">
                          <a:solidFill>
                            <a:schemeClr val="tx1"/>
                          </a:solidFill>
                          <a:effectLst/>
                          <a:latin typeface="+mn-lt"/>
                        </a:rPr>
                        <a:t>год</a:t>
                      </a:r>
                    </a:p>
                    <a:p>
                      <a:pPr algn="ctr">
                        <a:lnSpc>
                          <a:spcPct val="115000"/>
                        </a:lnSpc>
                        <a:spcAft>
                          <a:spcPts val="0"/>
                        </a:spcAft>
                      </a:pPr>
                      <a:r>
                        <a:rPr lang="ru-RU" sz="1000" b="1" dirty="0">
                          <a:solidFill>
                            <a:schemeClr val="tx1"/>
                          </a:solidFill>
                          <a:effectLst/>
                          <a:latin typeface="+mn-lt"/>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16733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Охват населения иммунизацией в рамках Национального календаря профилактических прививок не менее 95% от подлежащих иммунизации</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95,0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95,0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95,0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95,0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95,0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1974">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Охват населения профилактическими медицинскими осмотрами в целях выявления туберкулеза</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73,0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73,0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73,0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73,0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73,0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937346"/>
                  </a:ext>
                </a:extLst>
              </a:tr>
              <a:tr h="208345">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Охват населения медицинским освидетельствованием на ВИЧ-инфекцию</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effectLst/>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33,0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34,0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910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медицинских работников, прибывших (переехавших)  на работу в сельские населенные пункты, либо рабочие поселки, либо поселки городского типа, либо города с населением до 50 тыс. человек, которым фактически предоставлены единовременные компенсационные выплаты, в общей численности медицинских работников, которым запланировано предоставить указанные выплаты</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dirty="0">
                          <a:solidFill>
                            <a:schemeClr val="tx1"/>
                          </a:solidFill>
                          <a:latin typeface=""/>
                        </a:rPr>
                        <a:t>процентов </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100,0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100,0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464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Оценка общественного мнения по удовлетворенности населения медицинской помощью</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dirty="0">
                          <a:solidFill>
                            <a:schemeClr val="tx1"/>
                          </a:solidFill>
                          <a:latin typeface=""/>
                        </a:rPr>
                        <a:t>процентов </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62,9</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60,5</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61,1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61,6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61,6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542925" y="6013051"/>
            <a:ext cx="8369085" cy="261610"/>
          </a:xfrm>
          <a:prstGeom prst="rect">
            <a:avLst/>
          </a:prstGeom>
        </p:spPr>
        <p:txBody>
          <a:bodyPr wrap="square">
            <a:spAutoFit/>
          </a:bodyPr>
          <a:lstStyle/>
          <a:p>
            <a:r>
              <a:rPr lang="ru-RU" sz="1100" b="1" i="1" dirty="0">
                <a:solidFill>
                  <a:schemeClr val="accent1"/>
                </a:solidFill>
              </a:rPr>
              <a:t>Ответственный исполнитель ГП: Министерство здравоохранения Республики Татарстан</a:t>
            </a:r>
          </a:p>
        </p:txBody>
      </p:sp>
      <p:sp>
        <p:nvSpPr>
          <p:cNvPr id="5" name="Прямоугольник 4"/>
          <p:cNvSpPr/>
          <p:nvPr/>
        </p:nvSpPr>
        <p:spPr>
          <a:xfrm>
            <a:off x="542925" y="6272498"/>
            <a:ext cx="8369085"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http://minzdrav.tatarstan.ru</a:t>
            </a:r>
            <a:endParaRPr lang="ru-RU" sz="1100" b="1" i="1" dirty="0">
              <a:solidFill>
                <a:schemeClr val="accent6"/>
              </a:solidFill>
            </a:endParaRPr>
          </a:p>
        </p:txBody>
      </p:sp>
    </p:spTree>
    <p:extLst>
      <p:ext uri="{BB962C8B-B14F-4D97-AF65-F5344CB8AC3E}">
        <p14:creationId xmlns:p14="http://schemas.microsoft.com/office/powerpoint/2010/main" val="4018556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457612" y="820582"/>
            <a:ext cx="430069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sz="1100" b="1" dirty="0"/>
              <a:t>Цели:</a:t>
            </a:r>
          </a:p>
          <a:p>
            <a:pPr algn="just"/>
            <a:r>
              <a:rPr lang="ru-RU" sz="1100" i="0" dirty="0">
                <a:effectLst/>
                <a:latin typeface="Golos"/>
              </a:rPr>
              <a:t>в</a:t>
            </a:r>
            <a:r>
              <a:rPr lang="ru-RU" sz="1100" b="0" i="0" dirty="0">
                <a:effectLst/>
                <a:latin typeface="Golos"/>
              </a:rPr>
              <a:t>ыравнивание стартовых возможностей детей дошкольного возраста за счет обеспечения и сохранения 100 процентов доступности качественного дошкольного образования, в том числе присмотра и ухода за детьми;</a:t>
            </a:r>
          </a:p>
          <a:p>
            <a:pPr algn="just"/>
            <a:r>
              <a:rPr lang="ru-RU" sz="1100" b="0" i="0" dirty="0">
                <a:effectLst/>
                <a:latin typeface="Golos"/>
              </a:rPr>
              <a:t>обеспечение 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a:t>
            </a:r>
            <a:endParaRPr lang="ru-RU" sz="1100" dirty="0">
              <a:latin typeface="Golos"/>
            </a:endParaRPr>
          </a:p>
          <a:p>
            <a:pPr algn="just"/>
            <a:r>
              <a:rPr lang="ru-RU" sz="1100" b="0" i="0" dirty="0">
                <a:effectLst/>
                <a:latin typeface="Golos"/>
              </a:rPr>
              <a:t>развитие системы кадрового обеспечения сферы образования, позволяющей каждому педагогу повысить уровень профессионального мастерства на протяжении всей профессиональной деятельности;</a:t>
            </a:r>
          </a:p>
          <a:p>
            <a:pPr algn="just"/>
            <a:r>
              <a:rPr lang="ru-RU" sz="1100" b="0" i="0" dirty="0">
                <a:effectLst/>
                <a:latin typeface="Golos"/>
              </a:rPr>
              <a:t>создание комфортной, безопасной и современной образовательной среды</a:t>
            </a:r>
            <a:endParaRPr lang="ru-RU" sz="1100" dirty="0">
              <a:latin typeface="Golos"/>
            </a:endParaRPr>
          </a:p>
          <a:p>
            <a:pPr algn="just"/>
            <a:r>
              <a:rPr lang="ru-RU" sz="1100" b="0" i="0" dirty="0">
                <a:effectLst/>
                <a:latin typeface="Golos"/>
              </a:rPr>
              <a:t>увеличение доли выпускников образовательных организаций, реализующих программы среднего профессионального образования, занятых по виду деятельности и полученным компетенциям;</a:t>
            </a:r>
          </a:p>
          <a:p>
            <a:pPr algn="just"/>
            <a:r>
              <a:rPr lang="ru-RU" sz="1100" b="0" i="0" dirty="0">
                <a:effectLst/>
                <a:latin typeface="Golos"/>
              </a:rPr>
              <a:t>формирование эффективной системы выявления, поддержки и развития способностей и талантов у детей и молодежи, основанной на принципах справедливости, всеобщности и направленной на самоопределение и профессиональную ориентацию всех обучающихся.</a:t>
            </a:r>
            <a:endParaRPr lang="ru-RU" sz="1100" b="1" dirty="0"/>
          </a:p>
        </p:txBody>
      </p:sp>
      <p:sp>
        <p:nvSpPr>
          <p:cNvPr id="2" name="Скругленный прямоугольник 1"/>
          <p:cNvSpPr/>
          <p:nvPr/>
        </p:nvSpPr>
        <p:spPr>
          <a:xfrm>
            <a:off x="542925" y="33317"/>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2. Государственная программа "Развитие образования </a:t>
            </a:r>
          </a:p>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в Республике Татарстан"</a:t>
            </a:r>
          </a:p>
        </p:txBody>
      </p:sp>
      <p:graphicFrame>
        <p:nvGraphicFramePr>
          <p:cNvPr id="6" name="Таблица 5"/>
          <p:cNvGraphicFramePr>
            <a:graphicFrameLocks noGrp="1"/>
          </p:cNvGraphicFramePr>
          <p:nvPr>
            <p:extLst>
              <p:ext uri="{D42A27DB-BD31-4B8C-83A1-F6EECF244321}">
                <p14:modId xmlns:p14="http://schemas.microsoft.com/office/powerpoint/2010/main" val="508951619"/>
              </p:ext>
            </p:extLst>
          </p:nvPr>
        </p:nvGraphicFramePr>
        <p:xfrm>
          <a:off x="733843" y="5160227"/>
          <a:ext cx="8058464" cy="85001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2604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8839">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54782">
                <a:tc>
                  <a:txBody>
                    <a:bodyPr/>
                    <a:lstStyle/>
                    <a:p>
                      <a:pPr algn="ctr" fontAlgn="ctr"/>
                      <a:r>
                        <a:rPr lang="ru-RU" sz="1100" b="0" i="0" u="none" strike="noStrike" dirty="0">
                          <a:solidFill>
                            <a:srgbClr val="000000"/>
                          </a:solidFill>
                          <a:effectLst/>
                          <a:latin typeface="Arial" panose="020B0604020202020204" pitchFamily="34" charset="0"/>
                        </a:rPr>
                        <a:t>79 122 203,7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86 197 742,0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110 764 554,6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117 237 104,1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120 634 292,4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3" name="Рисунок 2"/>
          <p:cNvPicPr>
            <a:picLocks noChangeAspect="1"/>
          </p:cNvPicPr>
          <p:nvPr/>
        </p:nvPicPr>
        <p:blipFill>
          <a:blip r:embed="rId2"/>
          <a:stretch>
            <a:fillRect/>
          </a:stretch>
        </p:blipFill>
        <p:spPr>
          <a:xfrm>
            <a:off x="733843" y="1362140"/>
            <a:ext cx="3517368" cy="2638026"/>
          </a:xfrm>
          <a:prstGeom prst="rect">
            <a:avLst/>
          </a:prstGeom>
        </p:spPr>
      </p:pic>
    </p:spTree>
    <p:extLst>
      <p:ext uri="{BB962C8B-B14F-4D97-AF65-F5344CB8AC3E}">
        <p14:creationId xmlns:p14="http://schemas.microsoft.com/office/powerpoint/2010/main" val="2344179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886700" y="5953125"/>
            <a:ext cx="1257300" cy="904875"/>
          </a:xfrm>
          <a:prstGeom prst="rect">
            <a:avLst/>
          </a:prstGeom>
          <a:solidFill>
            <a:schemeClr val="bg1"/>
          </a:solidFill>
        </p:spPr>
        <p:txBody>
          <a:bodyPr wrap="square" rtlCol="0">
            <a:spAutoFit/>
          </a:bodyPr>
          <a:lstStyle/>
          <a:p>
            <a:endParaRPr lang="ru-RU" dirty="0"/>
          </a:p>
        </p:txBody>
      </p:sp>
      <p:graphicFrame>
        <p:nvGraphicFramePr>
          <p:cNvPr id="7" name="Объект 6"/>
          <p:cNvGraphicFramePr>
            <a:graphicFrameLocks noChangeAspect="1"/>
          </p:cNvGraphicFramePr>
          <p:nvPr>
            <p:extLst>
              <p:ext uri="{D42A27DB-BD31-4B8C-83A1-F6EECF244321}">
                <p14:modId xmlns:p14="http://schemas.microsoft.com/office/powerpoint/2010/main" val="936229479"/>
              </p:ext>
            </p:extLst>
          </p:nvPr>
        </p:nvGraphicFramePr>
        <p:xfrm>
          <a:off x="559428" y="2074891"/>
          <a:ext cx="6343650" cy="4256906"/>
        </p:xfrm>
        <a:graphic>
          <a:graphicData uri="http://schemas.openxmlformats.org/presentationml/2006/ole">
            <mc:AlternateContent xmlns:mc="http://schemas.openxmlformats.org/markup-compatibility/2006">
              <mc:Choice xmlns:v="urn:schemas-microsoft-com:vml" Requires="v">
                <p:oleObj spid="_x0000_s197102" name="Image" r:id="rId3" imgW="7606080" imgH="5104440" progId="Photoshop.Image.16">
                  <p:embed/>
                </p:oleObj>
              </mc:Choice>
              <mc:Fallback>
                <p:oleObj name="Image" r:id="rId3" imgW="7606080" imgH="5104440" progId="Photoshop.Image.16">
                  <p:embed/>
                  <p:pic>
                    <p:nvPicPr>
                      <p:cNvPr id="0" name=""/>
                      <p:cNvPicPr/>
                      <p:nvPr/>
                    </p:nvPicPr>
                    <p:blipFill>
                      <a:blip r:embed="rId4"/>
                      <a:stretch>
                        <a:fillRect/>
                      </a:stretch>
                    </p:blipFill>
                    <p:spPr>
                      <a:xfrm>
                        <a:off x="559428" y="2074891"/>
                        <a:ext cx="6343650" cy="4256906"/>
                      </a:xfrm>
                      <a:prstGeom prst="rect">
                        <a:avLst/>
                      </a:prstGeom>
                    </p:spPr>
                  </p:pic>
                </p:oleObj>
              </mc:Fallback>
            </mc:AlternateContent>
          </a:graphicData>
        </a:graphic>
      </p:graphicFrame>
      <p:sp>
        <p:nvSpPr>
          <p:cNvPr id="3" name="Текст 2"/>
          <p:cNvSpPr>
            <a:spLocks noGrp="1"/>
          </p:cNvSpPr>
          <p:nvPr>
            <p:ph type="body" sz="quarter" idx="14"/>
          </p:nvPr>
        </p:nvSpPr>
        <p:spPr>
          <a:xfrm>
            <a:off x="695873" y="38173"/>
            <a:ext cx="8088112" cy="574747"/>
          </a:xfrm>
        </p:spPr>
        <p:txBody>
          <a:bodyPr/>
          <a:lstStyle/>
          <a:p>
            <a:r>
              <a:rPr lang="ru-RU" dirty="0"/>
              <a:t>О Республике Татарстан</a:t>
            </a:r>
          </a:p>
        </p:txBody>
      </p:sp>
      <p:sp>
        <p:nvSpPr>
          <p:cNvPr id="4" name="Прямоугольник 3"/>
          <p:cNvSpPr/>
          <p:nvPr/>
        </p:nvSpPr>
        <p:spPr>
          <a:xfrm>
            <a:off x="609600" y="612920"/>
            <a:ext cx="8514748" cy="1200329"/>
          </a:xfrm>
          <a:prstGeom prst="rect">
            <a:avLst/>
          </a:prstGeom>
        </p:spPr>
        <p:txBody>
          <a:bodyPr wrap="square">
            <a:spAutoFit/>
          </a:bodyPr>
          <a:lstStyle/>
          <a:p>
            <a:r>
              <a:rPr lang="ru-RU" b="1" dirty="0">
                <a:solidFill>
                  <a:schemeClr val="accent3"/>
                </a:solidFill>
              </a:rPr>
              <a:t>Расположение: </a:t>
            </a:r>
            <a:r>
              <a:rPr lang="ru-RU" dirty="0"/>
              <a:t>в центре Российской Федерации, на Восточно-европейской равнине, в месте слияния рек Волги и Камы.</a:t>
            </a:r>
          </a:p>
          <a:p>
            <a:r>
              <a:rPr lang="ru-RU" b="1" dirty="0">
                <a:solidFill>
                  <a:schemeClr val="accent3"/>
                </a:solidFill>
              </a:rPr>
              <a:t>Площадь</a:t>
            </a:r>
            <a:r>
              <a:rPr lang="ru-RU" dirty="0"/>
              <a:t>: 67 836,2 </a:t>
            </a:r>
            <a:r>
              <a:rPr lang="ru-RU" dirty="0" err="1"/>
              <a:t>кв.км</a:t>
            </a:r>
            <a:r>
              <a:rPr lang="ru-RU" dirty="0"/>
              <a:t>.</a:t>
            </a:r>
          </a:p>
          <a:p>
            <a:r>
              <a:rPr lang="ru-RU" b="1" dirty="0">
                <a:solidFill>
                  <a:schemeClr val="accent3"/>
                </a:solidFill>
              </a:rPr>
              <a:t>Столица: </a:t>
            </a:r>
            <a:r>
              <a:rPr lang="ru-RU" dirty="0"/>
              <a:t>г. Казань (797 км. от Москвы, 1 млн. 232 тыс. человек).</a:t>
            </a:r>
          </a:p>
        </p:txBody>
      </p:sp>
      <p:pic>
        <p:nvPicPr>
          <p:cNvPr id="51202" name="Picture 2" descr="https://content.foto.my.mail.ru/inbox/y-logic/_blogs/i-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5517" y="5566781"/>
            <a:ext cx="1555750" cy="1011238"/>
          </a:xfrm>
          <a:prstGeom prst="rect">
            <a:avLst/>
          </a:prstGeom>
          <a:noFill/>
          <a:extLst>
            <a:ext uri="{909E8E84-426E-40DD-AFC4-6F175D3DCCD1}">
              <a14:hiddenFill xmlns:a14="http://schemas.microsoft.com/office/drawing/2010/main">
                <a:solidFill>
                  <a:srgbClr val="FFFFFF"/>
                </a:solidFill>
              </a14:hiddenFill>
            </a:ext>
          </a:extLst>
        </p:spPr>
      </p:pic>
      <p:sp>
        <p:nvSpPr>
          <p:cNvPr id="9" name="Скругленный прямоугольник 8"/>
          <p:cNvSpPr/>
          <p:nvPr/>
        </p:nvSpPr>
        <p:spPr>
          <a:xfrm>
            <a:off x="7162800" y="2244158"/>
            <a:ext cx="1621185" cy="8640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ru-RU" sz="2800" b="1" dirty="0">
                <a:solidFill>
                  <a:schemeClr val="tx1"/>
                </a:solidFill>
              </a:rPr>
              <a:t>2</a:t>
            </a:r>
            <a:br>
              <a:rPr lang="ru-RU" sz="1600" b="1" dirty="0">
                <a:solidFill>
                  <a:schemeClr val="tx1"/>
                </a:solidFill>
              </a:rPr>
            </a:br>
            <a:r>
              <a:rPr lang="ru-RU" sz="1200" b="1" dirty="0">
                <a:solidFill>
                  <a:schemeClr val="tx1"/>
                </a:solidFill>
              </a:rPr>
              <a:t>Городских округа</a:t>
            </a:r>
          </a:p>
        </p:txBody>
      </p:sp>
      <p:sp>
        <p:nvSpPr>
          <p:cNvPr id="10" name="Скругленный прямоугольник 9"/>
          <p:cNvSpPr/>
          <p:nvPr/>
        </p:nvSpPr>
        <p:spPr>
          <a:xfrm>
            <a:off x="7162800" y="3262163"/>
            <a:ext cx="1621185" cy="113806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ru-RU" sz="2800" b="1" dirty="0">
                <a:solidFill>
                  <a:schemeClr val="tx1"/>
                </a:solidFill>
              </a:rPr>
              <a:t>43</a:t>
            </a:r>
            <a:br>
              <a:rPr lang="ru-RU" sz="1600" b="1" dirty="0">
                <a:solidFill>
                  <a:schemeClr val="tx1"/>
                </a:solidFill>
              </a:rPr>
            </a:br>
            <a:r>
              <a:rPr lang="ru-RU" sz="1200" b="1" dirty="0">
                <a:solidFill>
                  <a:schemeClr val="tx1"/>
                </a:solidFill>
              </a:rPr>
              <a:t>Муниципальных района</a:t>
            </a:r>
          </a:p>
        </p:txBody>
      </p:sp>
      <p:sp>
        <p:nvSpPr>
          <p:cNvPr id="11" name="Скругленный прямоугольник 10"/>
          <p:cNvSpPr/>
          <p:nvPr/>
        </p:nvSpPr>
        <p:spPr>
          <a:xfrm>
            <a:off x="7169719" y="4538512"/>
            <a:ext cx="1614267" cy="8640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ru-RU" sz="2800" b="1" dirty="0">
                <a:solidFill>
                  <a:schemeClr val="tx1"/>
                </a:solidFill>
              </a:rPr>
              <a:t>911</a:t>
            </a:r>
            <a:br>
              <a:rPr lang="ru-RU" sz="1600" b="1" dirty="0">
                <a:solidFill>
                  <a:schemeClr val="tx1"/>
                </a:solidFill>
              </a:rPr>
            </a:br>
            <a:r>
              <a:rPr lang="ru-RU" sz="1600" b="1" dirty="0">
                <a:solidFill>
                  <a:schemeClr val="tx1"/>
                </a:solidFill>
              </a:rPr>
              <a:t>Поселений</a:t>
            </a:r>
          </a:p>
        </p:txBody>
      </p:sp>
    </p:spTree>
    <p:extLst>
      <p:ext uri="{BB962C8B-B14F-4D97-AF65-F5344CB8AC3E}">
        <p14:creationId xmlns:p14="http://schemas.microsoft.com/office/powerpoint/2010/main" val="3054374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33317"/>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Показатели государственной программы</a:t>
            </a:r>
            <a:br>
              <a:rPr lang="ru-RU" altLang="ru-RU" b="1" dirty="0">
                <a:solidFill>
                  <a:prstClr val="black"/>
                </a:solidFill>
                <a:ea typeface="Times New Roman" panose="02020603050405020304" pitchFamily="18" charset="0"/>
              </a:rPr>
            </a:br>
            <a:r>
              <a:rPr lang="ru-RU" altLang="ru-RU" b="1" dirty="0">
                <a:solidFill>
                  <a:prstClr val="black"/>
                </a:solidFill>
                <a:ea typeface="Times New Roman" panose="02020603050405020304" pitchFamily="18" charset="0"/>
              </a:rPr>
              <a:t>"Развитие образования в Республике Татарстан"</a:t>
            </a:r>
          </a:p>
        </p:txBody>
      </p:sp>
      <p:graphicFrame>
        <p:nvGraphicFramePr>
          <p:cNvPr id="4" name="Таблица 3"/>
          <p:cNvGraphicFramePr>
            <a:graphicFrameLocks noGrp="1"/>
          </p:cNvGraphicFramePr>
          <p:nvPr>
            <p:extLst>
              <p:ext uri="{D42A27DB-BD31-4B8C-83A1-F6EECF244321}">
                <p14:modId xmlns:p14="http://schemas.microsoft.com/office/powerpoint/2010/main" val="2746097387"/>
              </p:ext>
            </p:extLst>
          </p:nvPr>
        </p:nvGraphicFramePr>
        <p:xfrm>
          <a:off x="538919" y="846006"/>
          <a:ext cx="8360637" cy="5386895"/>
        </p:xfrm>
        <a:graphic>
          <a:graphicData uri="http://schemas.openxmlformats.org/drawingml/2006/table">
            <a:tbl>
              <a:tblPr>
                <a:tableStyleId>{616DA210-FB5B-4158-B5E0-FEB733F419BA}</a:tableStyleId>
              </a:tblPr>
              <a:tblGrid>
                <a:gridCol w="3944449">
                  <a:extLst>
                    <a:ext uri="{9D8B030D-6E8A-4147-A177-3AD203B41FA5}">
                      <a16:colId xmlns:a16="http://schemas.microsoft.com/office/drawing/2014/main" val="20000"/>
                    </a:ext>
                  </a:extLst>
                </a:gridCol>
                <a:gridCol w="747192">
                  <a:extLst>
                    <a:ext uri="{9D8B030D-6E8A-4147-A177-3AD203B41FA5}">
                      <a16:colId xmlns:a16="http://schemas.microsoft.com/office/drawing/2014/main" val="20001"/>
                    </a:ext>
                  </a:extLst>
                </a:gridCol>
                <a:gridCol w="747192">
                  <a:extLst>
                    <a:ext uri="{9D8B030D-6E8A-4147-A177-3AD203B41FA5}">
                      <a16:colId xmlns:a16="http://schemas.microsoft.com/office/drawing/2014/main" val="1808170847"/>
                    </a:ext>
                  </a:extLst>
                </a:gridCol>
                <a:gridCol w="747192">
                  <a:extLst>
                    <a:ext uri="{9D8B030D-6E8A-4147-A177-3AD203B41FA5}">
                      <a16:colId xmlns:a16="http://schemas.microsoft.com/office/drawing/2014/main" val="399696396"/>
                    </a:ext>
                  </a:extLst>
                </a:gridCol>
                <a:gridCol w="671526">
                  <a:extLst>
                    <a:ext uri="{9D8B030D-6E8A-4147-A177-3AD203B41FA5}">
                      <a16:colId xmlns:a16="http://schemas.microsoft.com/office/drawing/2014/main" val="20002"/>
                    </a:ext>
                  </a:extLst>
                </a:gridCol>
                <a:gridCol w="671527">
                  <a:extLst>
                    <a:ext uri="{9D8B030D-6E8A-4147-A177-3AD203B41FA5}">
                      <a16:colId xmlns:a16="http://schemas.microsoft.com/office/drawing/2014/main" val="20003"/>
                    </a:ext>
                  </a:extLst>
                </a:gridCol>
                <a:gridCol w="125389">
                  <a:extLst>
                    <a:ext uri="{9D8B030D-6E8A-4147-A177-3AD203B41FA5}">
                      <a16:colId xmlns:a16="http://schemas.microsoft.com/office/drawing/2014/main" val="20004"/>
                    </a:ext>
                  </a:extLst>
                </a:gridCol>
                <a:gridCol w="706170">
                  <a:extLst>
                    <a:ext uri="{9D8B030D-6E8A-4147-A177-3AD203B41FA5}">
                      <a16:colId xmlns:a16="http://schemas.microsoft.com/office/drawing/2014/main" val="194628586"/>
                    </a:ext>
                  </a:extLst>
                </a:gridCol>
              </a:tblGrid>
              <a:tr h="452955">
                <a:tc>
                  <a:txBody>
                    <a:bodyPr/>
                    <a:lstStyle/>
                    <a:p>
                      <a:pPr algn="ctr" fontAlgn="ctr"/>
                      <a:r>
                        <a:rPr lang="ru-RU" sz="1100" b="1" u="none" strike="noStrike" dirty="0">
                          <a:effectLst/>
                        </a:rPr>
                        <a:t>Наименование показателя </a:t>
                      </a:r>
                      <a:endParaRPr lang="ru-RU" sz="1100" b="1" i="0" u="none" strike="noStrike" dirty="0">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Единица измерения</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2024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2025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latin typeface="+mn-lt"/>
                        </a:rPr>
                        <a:t>2026 год (прогноз)</a:t>
                      </a:r>
                      <a:endParaRPr lang="ru-RU" sz="1100" b="1" i="0" u="none" strike="noStrike" dirty="0">
                        <a:solidFill>
                          <a:schemeClr val="tx1"/>
                        </a:solidFill>
                        <a:effectLst/>
                        <a:latin typeface="+mn-lt"/>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ru-RU" sz="1100" b="1" u="none" strike="noStrike" dirty="0">
                          <a:solidFill>
                            <a:schemeClr val="tx1"/>
                          </a:solidFill>
                          <a:effectLst/>
                          <a:latin typeface="+mn-lt"/>
                        </a:rPr>
                        <a:t>2027 год (прогноз)</a:t>
                      </a:r>
                      <a:endParaRPr lang="ru-RU" sz="1100" b="1" i="0" u="none" strike="noStrike" dirty="0">
                        <a:solidFill>
                          <a:schemeClr val="tx1"/>
                        </a:solidFill>
                        <a:effectLst/>
                        <a:latin typeface="+mn-lt"/>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b"/>
                      <a:r>
                        <a:rPr lang="ru-RU" sz="1100" b="1" u="none" strike="noStrike" dirty="0">
                          <a:solidFill>
                            <a:schemeClr val="tx1"/>
                          </a:solidFill>
                          <a:effectLst/>
                        </a:rPr>
                        <a:t>2027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latin typeface="+mn-lt"/>
                        </a:rPr>
                        <a:t>2028 год (прогноз)</a:t>
                      </a:r>
                      <a:endParaRPr lang="ru-RU" sz="1100" b="1" i="0" u="none" strike="noStrike" dirty="0">
                        <a:solidFill>
                          <a:schemeClr val="tx1"/>
                        </a:solidFill>
                        <a:effectLst/>
                        <a:latin typeface="+mn-lt"/>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9915">
                <a:tc gridSpan="8">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Выравнивание стартовых возможностей детей дошкольного возраста за счет обеспечения и сохранения 100 процентов доступности качественного дошкольного образования, в том числе присмотра и ухода за детьми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6049">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Доступность дошкольного образования для детей в возрасте от 3 до 7 лет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r>
                        <a:rPr lang="ru-RU" sz="1000" b="0" i="0" u="none" strike="noStrike" dirty="0">
                          <a:solidFill>
                            <a:schemeClr val="tx1"/>
                          </a:solidFill>
                          <a:effectLst/>
                          <a:latin typeface="+mn-lt"/>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6915">
                <a:tc gridSpan="8">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Обеспечение 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71346">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выпускников общеобразовательных организаций, поступивших в образовательные организации высшего образования или профессиональные образовательные организации на направление подготовки или специальности, соответствующие профилю выпускного класса (образовательные программы среднего общего образования в общеобразовательных организациях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6938">
                <a:tc gridSpan="8">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Увеличение доли выпускников образовательных организаций, реализующих программы среднего профессионального образования, занятых по виду деятельности и полученным компетенциям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8535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организаций, осуществляющих образовательную деятельность по образовательным программам среднего профессионального образования, итоговая аттестация в которых проводится в форме демонстрационного экзамена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69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ctr" fontAlgn="ctr"/>
                      <a:r>
                        <a:rPr lang="ru-RU" sz="800" b="0" i="0" u="none" strike="noStrike" dirty="0">
                          <a:solidFill>
                            <a:schemeClr val="tx1"/>
                          </a:solidFill>
                          <a:effectLst/>
                          <a:latin typeface="+mn-lt"/>
                        </a:rPr>
                        <a:t>Исключен на основании постановления Кабинета Министров РТ от 19.06.2025 №442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r>
                        <a:rPr lang="ru-RU" sz="1000" b="0" i="0" u="none" strike="noStrike" dirty="0">
                          <a:solidFill>
                            <a:schemeClr val="tx1"/>
                          </a:solidFill>
                          <a:effectLst/>
                          <a:latin typeface="+mn-lt"/>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9608">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выпускников образовательных организаций, реализующих программы среднего профессионального образования, занятых по виду деятельности и полученным компетенциям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95,07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99,38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62,9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63,1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835260">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профессиональных образовательных организаций, в которых осуществляется подготовка кадров по 50 наиболее перспективным и востребованным на рынке труда профессиям и специальностям, требующим среднего профессионального образования, в общем количестве профессиональных образовательных организаций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ctr" fontAlgn="ctr"/>
                      <a:r>
                        <a:rPr lang="ru-RU" sz="800" b="0" i="0" u="none" strike="noStrike" dirty="0">
                          <a:solidFill>
                            <a:schemeClr val="tx1"/>
                          </a:solidFill>
                          <a:effectLst/>
                          <a:latin typeface="+mn-lt"/>
                        </a:rPr>
                        <a:t>Исключен на основании постановления Кабинета Министров РТ от 19.06.2025 №442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r>
                        <a:rPr lang="ru-RU" sz="1000" b="0" i="0" u="none" strike="noStrike" dirty="0">
                          <a:solidFill>
                            <a:schemeClr val="tx1"/>
                          </a:solidFill>
                          <a:effectLst/>
                          <a:latin typeface="+mn-lt"/>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0052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иностранных студентов в образовательных организациях высшего образования в республике в общей численности студентов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00989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57113" y="177057"/>
            <a:ext cx="7943850" cy="578882"/>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Times New Roman" panose="02020603050405020304" pitchFamily="18" charset="0"/>
              </a:rPr>
              <a:t>Показатели государственной программы</a:t>
            </a:r>
            <a:br>
              <a:rPr lang="ru-RU" altLang="ru-RU" sz="1400" b="1" dirty="0">
                <a:solidFill>
                  <a:prstClr val="black"/>
                </a:solidFill>
                <a:ea typeface="Times New Roman" panose="02020603050405020304" pitchFamily="18" charset="0"/>
              </a:rPr>
            </a:br>
            <a:r>
              <a:rPr lang="ru-RU" altLang="ru-RU" sz="1400" b="1" dirty="0">
                <a:solidFill>
                  <a:prstClr val="black"/>
                </a:solidFill>
                <a:ea typeface="Times New Roman" panose="02020603050405020304" pitchFamily="18" charset="0"/>
              </a:rPr>
              <a:t>"Развитие образования в Республике Татарстан" (продолжение)</a:t>
            </a:r>
          </a:p>
        </p:txBody>
      </p:sp>
      <p:graphicFrame>
        <p:nvGraphicFramePr>
          <p:cNvPr id="4" name="Таблица 3"/>
          <p:cNvGraphicFramePr>
            <a:graphicFrameLocks noGrp="1"/>
          </p:cNvGraphicFramePr>
          <p:nvPr>
            <p:extLst>
              <p:ext uri="{D42A27DB-BD31-4B8C-83A1-F6EECF244321}">
                <p14:modId xmlns:p14="http://schemas.microsoft.com/office/powerpoint/2010/main" val="2513133161"/>
              </p:ext>
            </p:extLst>
          </p:nvPr>
        </p:nvGraphicFramePr>
        <p:xfrm>
          <a:off x="542924" y="917190"/>
          <a:ext cx="8247991" cy="4323227"/>
        </p:xfrm>
        <a:graphic>
          <a:graphicData uri="http://schemas.openxmlformats.org/drawingml/2006/table">
            <a:tbl>
              <a:tblPr>
                <a:tableStyleId>{616DA210-FB5B-4158-B5E0-FEB733F419BA}</a:tableStyleId>
              </a:tblPr>
              <a:tblGrid>
                <a:gridCol w="3820846">
                  <a:extLst>
                    <a:ext uri="{9D8B030D-6E8A-4147-A177-3AD203B41FA5}">
                      <a16:colId xmlns:a16="http://schemas.microsoft.com/office/drawing/2014/main" val="20000"/>
                    </a:ext>
                  </a:extLst>
                </a:gridCol>
                <a:gridCol w="870795">
                  <a:extLst>
                    <a:ext uri="{9D8B030D-6E8A-4147-A177-3AD203B41FA5}">
                      <a16:colId xmlns:a16="http://schemas.microsoft.com/office/drawing/2014/main" val="4033783715"/>
                    </a:ext>
                  </a:extLst>
                </a:gridCol>
                <a:gridCol w="747192">
                  <a:extLst>
                    <a:ext uri="{9D8B030D-6E8A-4147-A177-3AD203B41FA5}">
                      <a16:colId xmlns:a16="http://schemas.microsoft.com/office/drawing/2014/main" val="3244019814"/>
                    </a:ext>
                  </a:extLst>
                </a:gridCol>
                <a:gridCol w="747192">
                  <a:extLst>
                    <a:ext uri="{9D8B030D-6E8A-4147-A177-3AD203B41FA5}">
                      <a16:colId xmlns:a16="http://schemas.microsoft.com/office/drawing/2014/main" val="17410895"/>
                    </a:ext>
                  </a:extLst>
                </a:gridCol>
                <a:gridCol w="671526">
                  <a:extLst>
                    <a:ext uri="{9D8B030D-6E8A-4147-A177-3AD203B41FA5}">
                      <a16:colId xmlns:a16="http://schemas.microsoft.com/office/drawing/2014/main" val="20002"/>
                    </a:ext>
                  </a:extLst>
                </a:gridCol>
                <a:gridCol w="671527">
                  <a:extLst>
                    <a:ext uri="{9D8B030D-6E8A-4147-A177-3AD203B41FA5}">
                      <a16:colId xmlns:a16="http://schemas.microsoft.com/office/drawing/2014/main" val="20003"/>
                    </a:ext>
                  </a:extLst>
                </a:gridCol>
                <a:gridCol w="718913">
                  <a:extLst>
                    <a:ext uri="{9D8B030D-6E8A-4147-A177-3AD203B41FA5}">
                      <a16:colId xmlns:a16="http://schemas.microsoft.com/office/drawing/2014/main" val="20004"/>
                    </a:ext>
                  </a:extLst>
                </a:gridCol>
              </a:tblGrid>
              <a:tr h="566676">
                <a:tc>
                  <a:txBody>
                    <a:bodyPr/>
                    <a:lstStyle/>
                    <a:p>
                      <a:pPr algn="ctr" fontAlgn="ctr"/>
                      <a:r>
                        <a:rPr lang="ru-RU" sz="1100" b="1" u="none" strike="noStrike" dirty="0">
                          <a:effectLst/>
                        </a:rPr>
                        <a:t>Наименование показателя </a:t>
                      </a:r>
                      <a:endParaRPr lang="ru-RU" sz="1100" b="1" i="0" u="none" strike="noStrike" dirty="0">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Единица измерения</a:t>
                      </a:r>
                      <a:endParaRPr lang="ru-RU" sz="1100" b="1" i="0" u="none" strike="noStrike" dirty="0">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2024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2025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rPr>
                        <a:t>2026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rPr>
                        <a:t>2027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rPr>
                        <a:t>2028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58321">
                <a:tc gridSpan="7">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Формирование эффективной системы выявления, поддержки и развития способностей и талантов у детей и молодежи, основанной на принципах справедливости, всеобщности и направленной на самоопределение и профессиональную ориентацию всех обучающихся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3539">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детей и молодежи в возрасте от 7 до 35 лет, у которых выявлены выдающиеся способности и таланты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2,15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1,49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1,51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5114">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Эффективность системы выявления, поддержки и развития способностей и талантов у детей и молодежи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42,94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41,79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41,94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42,09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7877">
                <a:tc gridSpan="7">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комфортной, безопасной и современной образовательной среды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6523">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государственных (муниципальных) общеобразовательных организаций, соответствующих современным требованиям, в общем количестве государственных (муниципальных) общеобразовательных организаций, 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8976">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Эффективность реализации государственной информационной политики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a:solidFill>
                            <a:schemeClr val="tx1"/>
                          </a:solidFill>
                          <a:effectLst/>
                          <a:latin typeface="+mn-lt"/>
                        </a:rPr>
                        <a:t>баллов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6057">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стоимости контрактов, заключенных по результатам несостоявшихся конкурентных способов закупок, в общей стоимости заключенных контрактов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10,8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78734">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закупок, размещенных у субъектов малого предпринимательства и социально ориентированных некоммерческих организаций, от совокупного годового объема закупок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62,7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Прямоугольник 7"/>
          <p:cNvSpPr/>
          <p:nvPr/>
        </p:nvSpPr>
        <p:spPr>
          <a:xfrm>
            <a:off x="542924" y="6039218"/>
            <a:ext cx="8360851"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http://mon.tatarstan.ru</a:t>
            </a:r>
            <a:endParaRPr lang="ru-RU" sz="1100" b="1" i="1" dirty="0">
              <a:solidFill>
                <a:schemeClr val="accent6"/>
              </a:solidFill>
            </a:endParaRPr>
          </a:p>
        </p:txBody>
      </p:sp>
      <p:sp>
        <p:nvSpPr>
          <p:cNvPr id="9" name="Прямоугольник 8"/>
          <p:cNvSpPr/>
          <p:nvPr/>
        </p:nvSpPr>
        <p:spPr>
          <a:xfrm>
            <a:off x="542925" y="5762219"/>
            <a:ext cx="8477572" cy="276999"/>
          </a:xfrm>
          <a:prstGeom prst="rect">
            <a:avLst/>
          </a:prstGeom>
        </p:spPr>
        <p:txBody>
          <a:bodyPr wrap="square">
            <a:spAutoFit/>
          </a:bodyPr>
          <a:lstStyle/>
          <a:p>
            <a:r>
              <a:rPr lang="ru-RU" sz="1200" b="1" i="1" dirty="0">
                <a:solidFill>
                  <a:schemeClr val="accent1"/>
                </a:solidFill>
              </a:rPr>
              <a:t>Ответственный исполнитель ГП: Министерство образования и науки Республики Татарстан</a:t>
            </a:r>
          </a:p>
        </p:txBody>
      </p:sp>
    </p:spTree>
    <p:extLst>
      <p:ext uri="{BB962C8B-B14F-4D97-AF65-F5344CB8AC3E}">
        <p14:creationId xmlns:p14="http://schemas.microsoft.com/office/powerpoint/2010/main" val="48026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42925" y="33317"/>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449263" algn="ctr" eaLnBrk="0" fontAlgn="base" hangingPunct="0">
              <a:spcBef>
                <a:spcPct val="0"/>
              </a:spcBef>
              <a:spcAft>
                <a:spcPct val="0"/>
              </a:spcAft>
            </a:pPr>
            <a:r>
              <a:rPr lang="ru-RU" altLang="ru-RU" b="1" dirty="0">
                <a:solidFill>
                  <a:prstClr val="black"/>
                </a:solidFill>
                <a:ea typeface="Times New Roman" panose="02020603050405020304" pitchFamily="18" charset="0"/>
              </a:rPr>
              <a:t>3. Государственная программа</a:t>
            </a:r>
            <a:endParaRPr lang="ru-RU" altLang="ru-RU" b="1" dirty="0">
              <a:solidFill>
                <a:prstClr val="black"/>
              </a:solidFill>
            </a:endParaRPr>
          </a:p>
          <a:p>
            <a:pPr indent="449263" algn="ctr" eaLnBrk="0" fontAlgn="base" hangingPunct="0">
              <a:spcBef>
                <a:spcPct val="0"/>
              </a:spcBef>
              <a:spcAft>
                <a:spcPct val="0"/>
              </a:spcAft>
            </a:pPr>
            <a:r>
              <a:rPr lang="ru-RU" altLang="ru-RU" b="1" dirty="0">
                <a:solidFill>
                  <a:prstClr val="black"/>
                </a:solidFill>
                <a:ea typeface="Times New Roman" panose="02020603050405020304" pitchFamily="18" charset="0"/>
              </a:rPr>
              <a:t>"Социальная поддержка граждан в Республике Татарстан"</a:t>
            </a:r>
            <a:endParaRPr lang="ru-RU" altLang="ru-RU" dirty="0">
              <a:solidFill>
                <a:prstClr val="black"/>
              </a:solidFill>
            </a:endParaRPr>
          </a:p>
        </p:txBody>
      </p:sp>
      <p:pic>
        <p:nvPicPr>
          <p:cNvPr id="2" name="Рисунок 1"/>
          <p:cNvPicPr>
            <a:picLocks noChangeAspect="1"/>
          </p:cNvPicPr>
          <p:nvPr/>
        </p:nvPicPr>
        <p:blipFill>
          <a:blip r:embed="rId2"/>
          <a:stretch>
            <a:fillRect/>
          </a:stretch>
        </p:blipFill>
        <p:spPr>
          <a:xfrm>
            <a:off x="690853" y="1316983"/>
            <a:ext cx="2398274" cy="2369849"/>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514359422"/>
              </p:ext>
            </p:extLst>
          </p:nvPr>
        </p:nvGraphicFramePr>
        <p:xfrm>
          <a:off x="763988" y="4193884"/>
          <a:ext cx="8058464" cy="934991"/>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5734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11327">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66318">
                <a:tc>
                  <a:txBody>
                    <a:bodyPr/>
                    <a:lstStyle/>
                    <a:p>
                      <a:pPr algn="ctr" fontAlgn="ctr"/>
                      <a:r>
                        <a:rPr lang="ru-RU" sz="1100" b="0" i="0" u="none" strike="noStrike" dirty="0">
                          <a:solidFill>
                            <a:srgbClr val="000000"/>
                          </a:solidFill>
                          <a:effectLst/>
                          <a:latin typeface="Arial" panose="020B0604020202020204" pitchFamily="34" charset="0"/>
                        </a:rPr>
                        <a:t>39 161 295,1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48 419 902,9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55 429 282,5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56 906 197,5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61 040 778,4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3" name="Прямоугольник 2"/>
          <p:cNvSpPr/>
          <p:nvPr/>
        </p:nvSpPr>
        <p:spPr>
          <a:xfrm>
            <a:off x="3914775" y="1486244"/>
            <a:ext cx="4572000" cy="2031325"/>
          </a:xfrm>
          <a:prstGeom prst="rect">
            <a:avLst/>
          </a:prstGeom>
        </p:spPr>
        <p:txBody>
          <a:bodyPr>
            <a:spAutoFit/>
          </a:bodyPr>
          <a:lstStyle/>
          <a:p>
            <a:pPr algn="just"/>
            <a:r>
              <a:rPr lang="ru-RU" b="1" dirty="0"/>
              <a:t>Цель:</a:t>
            </a:r>
            <a:r>
              <a:rPr lang="ru-RU" dirty="0"/>
              <a:t> повышение уровня социального обеспечения граждан, нуждающихся в социальной поддержке, сокращение бедности за счет развития адресных форм социальной защиты населения и повышение доступности социального обслуживания населения</a:t>
            </a:r>
          </a:p>
        </p:txBody>
      </p:sp>
    </p:spTree>
    <p:extLst>
      <p:ext uri="{BB962C8B-B14F-4D97-AF65-F5344CB8AC3E}">
        <p14:creationId xmlns:p14="http://schemas.microsoft.com/office/powerpoint/2010/main" val="3256993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127609124"/>
              </p:ext>
            </p:extLst>
          </p:nvPr>
        </p:nvGraphicFramePr>
        <p:xfrm>
          <a:off x="681556" y="1340847"/>
          <a:ext cx="8110421" cy="4176306"/>
        </p:xfrm>
        <a:graphic>
          <a:graphicData uri="http://schemas.openxmlformats.org/drawingml/2006/table">
            <a:tbl>
              <a:tblPr firstRow="1" firstCol="1" bandRow="1">
                <a:tableStyleId>{5940675A-B579-460E-94D1-54222C63F5DA}</a:tableStyleId>
              </a:tblPr>
              <a:tblGrid>
                <a:gridCol w="2694582">
                  <a:extLst>
                    <a:ext uri="{9D8B030D-6E8A-4147-A177-3AD203B41FA5}">
                      <a16:colId xmlns:a16="http://schemas.microsoft.com/office/drawing/2014/main" val="20000"/>
                    </a:ext>
                  </a:extLst>
                </a:gridCol>
                <a:gridCol w="862480">
                  <a:extLst>
                    <a:ext uri="{9D8B030D-6E8A-4147-A177-3AD203B41FA5}">
                      <a16:colId xmlns:a16="http://schemas.microsoft.com/office/drawing/2014/main" val="2362802189"/>
                    </a:ext>
                  </a:extLst>
                </a:gridCol>
                <a:gridCol w="862480">
                  <a:extLst>
                    <a:ext uri="{9D8B030D-6E8A-4147-A177-3AD203B41FA5}">
                      <a16:colId xmlns:a16="http://schemas.microsoft.com/office/drawing/2014/main" val="4189703692"/>
                    </a:ext>
                  </a:extLst>
                </a:gridCol>
                <a:gridCol w="862480">
                  <a:extLst>
                    <a:ext uri="{9D8B030D-6E8A-4147-A177-3AD203B41FA5}">
                      <a16:colId xmlns:a16="http://schemas.microsoft.com/office/drawing/2014/main" val="2988131540"/>
                    </a:ext>
                  </a:extLst>
                </a:gridCol>
                <a:gridCol w="1107611">
                  <a:extLst>
                    <a:ext uri="{9D8B030D-6E8A-4147-A177-3AD203B41FA5}">
                      <a16:colId xmlns:a16="http://schemas.microsoft.com/office/drawing/2014/main" val="1310948902"/>
                    </a:ext>
                  </a:extLst>
                </a:gridCol>
                <a:gridCol w="816497">
                  <a:extLst>
                    <a:ext uri="{9D8B030D-6E8A-4147-A177-3AD203B41FA5}">
                      <a16:colId xmlns:a16="http://schemas.microsoft.com/office/drawing/2014/main" val="20003"/>
                    </a:ext>
                  </a:extLst>
                </a:gridCol>
                <a:gridCol w="904291">
                  <a:extLst>
                    <a:ext uri="{9D8B030D-6E8A-4147-A177-3AD203B41FA5}">
                      <a16:colId xmlns:a16="http://schemas.microsoft.com/office/drawing/2014/main" val="20004"/>
                    </a:ext>
                  </a:extLst>
                </a:gridCol>
              </a:tblGrid>
              <a:tr h="440272">
                <a:tc>
                  <a:txBody>
                    <a:bodyPr/>
                    <a:lstStyle/>
                    <a:p>
                      <a:pPr algn="ctr">
                        <a:spcAft>
                          <a:spcPts val="0"/>
                        </a:spcAft>
                      </a:pPr>
                      <a:r>
                        <a:rPr lang="ru-RU" sz="9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2024 год (факт)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2025 год</a:t>
                      </a:r>
                    </a:p>
                    <a:p>
                      <a:pPr algn="ctr">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7034">
                <a:tc gridSpan="7">
                  <a:txBody>
                    <a:bodyPr/>
                    <a:lstStyle/>
                    <a:p>
                      <a:r>
                        <a:rPr lang="ru-RU" sz="900" b="1" i="0" u="none" strike="noStrike" kern="1200" baseline="0" dirty="0">
                          <a:solidFill>
                            <a:schemeClr val="tx1"/>
                          </a:solidFill>
                          <a:latin typeface="+mn-lt"/>
                          <a:ea typeface="+mn-ea"/>
                          <a:cs typeface="+mn-cs"/>
                        </a:rPr>
                        <a:t>Совершенствование системы выявления, поддержки и развития способностей и талантов у детей и молодежи в интересах инновационного развития Республики Татарстан</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4465">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молодых людей от 7 до 35 лет, включенных в государственный информационный ресурс о лицах, проявивших выдающиеся способности (накопительным итогом)</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dirty="0">
                          <a:solidFill>
                            <a:schemeClr val="dk1"/>
                          </a:solidFill>
                          <a:latin typeface="+mn-lt"/>
                          <a:ea typeface="+mn-ea"/>
                          <a:cs typeface="+mn-cs"/>
                        </a:rPr>
                        <a:t>человек </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25 536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30 472</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21 486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22 908</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24 510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976014"/>
                  </a:ext>
                </a:extLst>
              </a:tr>
              <a:tr h="15092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молодых людей в возрасте от 12 до 35 лет, ежегодно выявляемых через Республиканский реестр конкурсных мероприятий и включаемых в республиканскую базу данных одаренных и талантливых детей и молодежи</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a:solidFill>
                            <a:schemeClr val="dk1"/>
                          </a:solidFill>
                          <a:latin typeface="+mn-lt"/>
                          <a:ea typeface="+mn-ea"/>
                          <a:cs typeface="+mn-cs"/>
                        </a:rPr>
                        <a:t>человек</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1 300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1 400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1 500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1 600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1 700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776428"/>
                  </a:ext>
                </a:extLst>
              </a:tr>
              <a:tr h="10644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молодых людей в возрасте от 12 до 35 лет, включенных в республиканскую базу данных одаренных и талантливых детей и молодежи и государственный информационный ресурс о лицах, проявивших выдающиеся способности, получивших меры поддержки автономной некоммерческой организации "Казанский открытый университет талантов 2.0"</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a:solidFill>
                            <a:schemeClr val="dk1"/>
                          </a:solidFill>
                          <a:latin typeface="+mn-lt"/>
                          <a:ea typeface="+mn-ea"/>
                          <a:cs typeface="+mn-cs"/>
                        </a:rPr>
                        <a:t>человек</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1 211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1 605</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2 041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2 530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2 910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321623"/>
                  </a:ext>
                </a:extLst>
              </a:tr>
              <a:tr h="16726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детей в возрасте от 10 до 17 лет, охваченных программами дополнительного образования на постоянной основе и профильными региональными сменами по направлениям "Наука", "Спорт", "Искусство" по модели Образовательного центра "Сириус"</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dirty="0">
                          <a:solidFill>
                            <a:schemeClr val="dk1"/>
                          </a:solidFill>
                          <a:latin typeface="+mn-lt"/>
                          <a:ea typeface="+mn-ea"/>
                          <a:cs typeface="+mn-cs"/>
                        </a:rPr>
                        <a:t>человек</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7 794</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mn-lt"/>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mn-lt"/>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 name="Скругленный прямоугольник 5"/>
          <p:cNvSpPr/>
          <p:nvPr/>
        </p:nvSpPr>
        <p:spPr>
          <a:xfrm>
            <a:off x="681556" y="449775"/>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a:t>
            </a:r>
            <a:endParaRPr lang="ru-RU" altLang="ru-RU" sz="1600" dirty="0">
              <a:solidFill>
                <a:prstClr val="black"/>
              </a:solidFill>
            </a:endParaRPr>
          </a:p>
        </p:txBody>
      </p:sp>
    </p:spTree>
    <p:extLst>
      <p:ext uri="{BB962C8B-B14F-4D97-AF65-F5344CB8AC3E}">
        <p14:creationId xmlns:p14="http://schemas.microsoft.com/office/powerpoint/2010/main" val="3849071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588388702"/>
              </p:ext>
            </p:extLst>
          </p:nvPr>
        </p:nvGraphicFramePr>
        <p:xfrm>
          <a:off x="542925" y="1197184"/>
          <a:ext cx="8347578" cy="3488272"/>
        </p:xfrm>
        <a:graphic>
          <a:graphicData uri="http://schemas.openxmlformats.org/drawingml/2006/table">
            <a:tbl>
              <a:tblPr firstRow="1" firstCol="1" bandRow="1">
                <a:tableStyleId>{5940675A-B579-460E-94D1-54222C63F5DA}</a:tableStyleId>
              </a:tblPr>
              <a:tblGrid>
                <a:gridCol w="3196156">
                  <a:extLst>
                    <a:ext uri="{9D8B030D-6E8A-4147-A177-3AD203B41FA5}">
                      <a16:colId xmlns:a16="http://schemas.microsoft.com/office/drawing/2014/main" val="20000"/>
                    </a:ext>
                  </a:extLst>
                </a:gridCol>
                <a:gridCol w="932507">
                  <a:extLst>
                    <a:ext uri="{9D8B030D-6E8A-4147-A177-3AD203B41FA5}">
                      <a16:colId xmlns:a16="http://schemas.microsoft.com/office/drawing/2014/main" val="20001"/>
                    </a:ext>
                  </a:extLst>
                </a:gridCol>
                <a:gridCol w="796705">
                  <a:extLst>
                    <a:ext uri="{9D8B030D-6E8A-4147-A177-3AD203B41FA5}">
                      <a16:colId xmlns:a16="http://schemas.microsoft.com/office/drawing/2014/main" val="763760152"/>
                    </a:ext>
                  </a:extLst>
                </a:gridCol>
                <a:gridCol w="814812">
                  <a:extLst>
                    <a:ext uri="{9D8B030D-6E8A-4147-A177-3AD203B41FA5}">
                      <a16:colId xmlns:a16="http://schemas.microsoft.com/office/drawing/2014/main" val="3715629032"/>
                    </a:ext>
                  </a:extLst>
                </a:gridCol>
                <a:gridCol w="905346">
                  <a:extLst>
                    <a:ext uri="{9D8B030D-6E8A-4147-A177-3AD203B41FA5}">
                      <a16:colId xmlns:a16="http://schemas.microsoft.com/office/drawing/2014/main" val="20002"/>
                    </a:ext>
                  </a:extLst>
                </a:gridCol>
                <a:gridCol w="869133">
                  <a:extLst>
                    <a:ext uri="{9D8B030D-6E8A-4147-A177-3AD203B41FA5}">
                      <a16:colId xmlns:a16="http://schemas.microsoft.com/office/drawing/2014/main" val="20003"/>
                    </a:ext>
                  </a:extLst>
                </a:gridCol>
                <a:gridCol w="832919">
                  <a:extLst>
                    <a:ext uri="{9D8B030D-6E8A-4147-A177-3AD203B41FA5}">
                      <a16:colId xmlns:a16="http://schemas.microsoft.com/office/drawing/2014/main" val="20004"/>
                    </a:ext>
                  </a:extLst>
                </a:gridCol>
              </a:tblGrid>
              <a:tr h="440272">
                <a:tc>
                  <a:txBody>
                    <a:bodyPr/>
                    <a:lstStyle/>
                    <a:p>
                      <a:pPr algn="ctr">
                        <a:spcAft>
                          <a:spcPts val="0"/>
                        </a:spcAft>
                      </a:pPr>
                      <a:r>
                        <a:rPr lang="ru-RU" sz="9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2024 год</a:t>
                      </a:r>
                    </a:p>
                    <a:p>
                      <a:pPr algn="ctr">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2025 год</a:t>
                      </a:r>
                    </a:p>
                    <a:p>
                      <a:pPr algn="ctr">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561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охваченных государственной социальной помощью на основании социального контракта, среднедушевой доход которых (среднедушевой доход семьи которых) превысил величину прожиточного минимума, установленную в субъекте Российской Федерации, по окончании срока действия социального контракта в общей численности граждан, охваченных государственной социальной помощью на основании социального контракта</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63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68,1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47,4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46,8</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46,2</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социальные услуги в учреждениях социального обслуживания, в общем числе граждан, обратившихся за получением социальных услуг в учреждения социального обслуживания населения</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781">
                <a:tc>
                  <a:txBody>
                    <a:bodyPr/>
                    <a:lstStyle/>
                    <a:p>
                      <a:pPr algn="just"/>
                      <a:r>
                        <a:rPr lang="ru-RU" sz="800" b="0" i="0" u="none" strike="noStrike" kern="1200" baseline="0" dirty="0">
                          <a:solidFill>
                            <a:schemeClr val="tx1"/>
                          </a:solidFill>
                          <a:latin typeface="+mn-lt"/>
                          <a:ea typeface="+mn-ea"/>
                          <a:cs typeface="+mn-cs"/>
                        </a:rPr>
                        <a:t>Доля доступных для инвалидов и других маломобильных групп населения приоритетных объектов социальной, транспортной, инженерной инфраструктуры в общем количестве приоритетных объектов</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75,4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78,9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82,9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87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91,2</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студентов из числа инвалидов и лиц с ограниченными возможностями здоровья, обучавшихся по образовательным программам среднего профессионального образования, выбывших по причине академической неуспеваемости</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279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Темп роста или снижения численности инвалидов и лиц с ограниченными возможностями здоровья, принятых на обучение по образовательным программам среднего профессионального образования (по отношению к значению показателя предыдущего года)</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115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115,5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116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116,5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117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6" name="Скругленный прямоугольник 5"/>
          <p:cNvSpPr/>
          <p:nvPr/>
        </p:nvSpPr>
        <p:spPr>
          <a:xfrm>
            <a:off x="744789" y="286814"/>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 (продолжение)</a:t>
            </a:r>
            <a:endParaRPr lang="ru-RU" altLang="ru-RU" sz="1600" dirty="0">
              <a:solidFill>
                <a:prstClr val="black"/>
              </a:solidFill>
            </a:endParaRPr>
          </a:p>
        </p:txBody>
      </p:sp>
    </p:spTree>
    <p:extLst>
      <p:ext uri="{BB962C8B-B14F-4D97-AF65-F5344CB8AC3E}">
        <p14:creationId xmlns:p14="http://schemas.microsoft.com/office/powerpoint/2010/main" val="526111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579520671"/>
              </p:ext>
            </p:extLst>
          </p:nvPr>
        </p:nvGraphicFramePr>
        <p:xfrm>
          <a:off x="657225" y="1241618"/>
          <a:ext cx="8364660" cy="4608059"/>
        </p:xfrm>
        <a:graphic>
          <a:graphicData uri="http://schemas.openxmlformats.org/drawingml/2006/table">
            <a:tbl>
              <a:tblPr firstRow="1" firstCol="1" bandRow="1">
                <a:tableStyleId>{5940675A-B579-460E-94D1-54222C63F5DA}</a:tableStyleId>
              </a:tblPr>
              <a:tblGrid>
                <a:gridCol w="3139078">
                  <a:extLst>
                    <a:ext uri="{9D8B030D-6E8A-4147-A177-3AD203B41FA5}">
                      <a16:colId xmlns:a16="http://schemas.microsoft.com/office/drawing/2014/main" val="20000"/>
                    </a:ext>
                  </a:extLst>
                </a:gridCol>
                <a:gridCol w="758165">
                  <a:extLst>
                    <a:ext uri="{9D8B030D-6E8A-4147-A177-3AD203B41FA5}">
                      <a16:colId xmlns:a16="http://schemas.microsoft.com/office/drawing/2014/main" val="20001"/>
                    </a:ext>
                  </a:extLst>
                </a:gridCol>
                <a:gridCol w="758165">
                  <a:extLst>
                    <a:ext uri="{9D8B030D-6E8A-4147-A177-3AD203B41FA5}">
                      <a16:colId xmlns:a16="http://schemas.microsoft.com/office/drawing/2014/main" val="1690619196"/>
                    </a:ext>
                  </a:extLst>
                </a:gridCol>
                <a:gridCol w="993954">
                  <a:extLst>
                    <a:ext uri="{9D8B030D-6E8A-4147-A177-3AD203B41FA5}">
                      <a16:colId xmlns:a16="http://schemas.microsoft.com/office/drawing/2014/main" val="3582307414"/>
                    </a:ext>
                  </a:extLst>
                </a:gridCol>
                <a:gridCol w="1004935">
                  <a:extLst>
                    <a:ext uri="{9D8B030D-6E8A-4147-A177-3AD203B41FA5}">
                      <a16:colId xmlns:a16="http://schemas.microsoft.com/office/drawing/2014/main" val="20002"/>
                    </a:ext>
                  </a:extLst>
                </a:gridCol>
                <a:gridCol w="878186">
                  <a:extLst>
                    <a:ext uri="{9D8B030D-6E8A-4147-A177-3AD203B41FA5}">
                      <a16:colId xmlns:a16="http://schemas.microsoft.com/office/drawing/2014/main" val="20003"/>
                    </a:ext>
                  </a:extLst>
                </a:gridCol>
                <a:gridCol w="832177">
                  <a:extLst>
                    <a:ext uri="{9D8B030D-6E8A-4147-A177-3AD203B41FA5}">
                      <a16:colId xmlns:a16="http://schemas.microsoft.com/office/drawing/2014/main" val="20004"/>
                    </a:ext>
                  </a:extLst>
                </a:gridCol>
              </a:tblGrid>
              <a:tr h="440272">
                <a:tc>
                  <a:txBody>
                    <a:bodyPr/>
                    <a:lstStyle/>
                    <a:p>
                      <a:pPr algn="ctr">
                        <a:spcAft>
                          <a:spcPts val="0"/>
                        </a:spcAft>
                      </a:pPr>
                      <a:r>
                        <a:rPr lang="ru-RU" sz="11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2024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2025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242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распределения по территориальным органам социальной защиты приобретенных путевок на санаторно-курортное лечение пенсионеров и работников бюджетных учреждений</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2010089"/>
                  </a:ext>
                </a:extLst>
              </a:tr>
              <a:tr h="26242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Поддержание на уровне 100 процентов доли граждан, получивших социальную поддержку и государственные социальные гарантии, в общей численности граждан, имеющих право на их получение и обратившихся за их получением</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966225"/>
                  </a:ext>
                </a:extLst>
              </a:tr>
              <a:tr h="32561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проведения запланированных организационных и социально значимых мероприятий</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Поддержание на уровне 100 процентов доли государственных гражданских (муниципальных) служащих, реализовавших право на получение мер материального и социального обеспечения (ежемесячное пожизненное содержание, выходное пособие, единовременное поощрение, пенсия за выслугу лет, доплаты к пенсии), от числа имеющих право и заявившихся на их получение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78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Удельный вес негосударственных организаций, оказывающих социальные услуги, от общего количества организаций всех форм собственности</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21,7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23,6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Удельный вес государственных организаций социального обслуживания, доведенных до норм СанПиН, в общем количестве государственных организаций социального обслуживания</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96,5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96,5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96,6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96,7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96,8</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Удельный вес зданий стационарных учреждений социального обслуживания граждан пожилого возраста, инвалидов (взрослых и детей), лиц без определенного места жительства и занятий, требующих реконструкции, зданий, находящихся в аварийном состоянии, ветхих зданий от общего количества зданий стационарных учреждений социального обслуживания граждан пожилого возраста, инвалидов (взрослых и детей), лиц без определенного места жительства и занятий</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6" name="Скругленный прямоугольник 5"/>
          <p:cNvSpPr/>
          <p:nvPr/>
        </p:nvSpPr>
        <p:spPr>
          <a:xfrm>
            <a:off x="867630" y="422616"/>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 (продолжение)</a:t>
            </a:r>
            <a:endParaRPr lang="ru-RU" altLang="ru-RU" sz="1600" dirty="0">
              <a:solidFill>
                <a:prstClr val="black"/>
              </a:solidFill>
            </a:endParaRPr>
          </a:p>
        </p:txBody>
      </p:sp>
    </p:spTree>
    <p:extLst>
      <p:ext uri="{BB962C8B-B14F-4D97-AF65-F5344CB8AC3E}">
        <p14:creationId xmlns:p14="http://schemas.microsoft.com/office/powerpoint/2010/main" val="763036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441061101"/>
              </p:ext>
            </p:extLst>
          </p:nvPr>
        </p:nvGraphicFramePr>
        <p:xfrm>
          <a:off x="516789" y="871836"/>
          <a:ext cx="8110422" cy="5114328"/>
        </p:xfrm>
        <a:graphic>
          <a:graphicData uri="http://schemas.openxmlformats.org/drawingml/2006/table">
            <a:tbl>
              <a:tblPr firstRow="1" firstCol="1" bandRow="1">
                <a:tableStyleId>{5940675A-B579-460E-94D1-54222C63F5DA}</a:tableStyleId>
              </a:tblPr>
              <a:tblGrid>
                <a:gridCol w="2774871">
                  <a:extLst>
                    <a:ext uri="{9D8B030D-6E8A-4147-A177-3AD203B41FA5}">
                      <a16:colId xmlns:a16="http://schemas.microsoft.com/office/drawing/2014/main" val="20000"/>
                    </a:ext>
                  </a:extLst>
                </a:gridCol>
                <a:gridCol w="776022">
                  <a:extLst>
                    <a:ext uri="{9D8B030D-6E8A-4147-A177-3AD203B41FA5}">
                      <a16:colId xmlns:a16="http://schemas.microsoft.com/office/drawing/2014/main" val="20001"/>
                    </a:ext>
                  </a:extLst>
                </a:gridCol>
                <a:gridCol w="958016">
                  <a:extLst>
                    <a:ext uri="{9D8B030D-6E8A-4147-A177-3AD203B41FA5}">
                      <a16:colId xmlns:a16="http://schemas.microsoft.com/office/drawing/2014/main" val="3704132703"/>
                    </a:ext>
                  </a:extLst>
                </a:gridCol>
                <a:gridCol w="814812">
                  <a:extLst>
                    <a:ext uri="{9D8B030D-6E8A-4147-A177-3AD203B41FA5}">
                      <a16:colId xmlns:a16="http://schemas.microsoft.com/office/drawing/2014/main" val="4105103635"/>
                    </a:ext>
                  </a:extLst>
                </a:gridCol>
                <a:gridCol w="905346">
                  <a:extLst>
                    <a:ext uri="{9D8B030D-6E8A-4147-A177-3AD203B41FA5}">
                      <a16:colId xmlns:a16="http://schemas.microsoft.com/office/drawing/2014/main" val="20002"/>
                    </a:ext>
                  </a:extLst>
                </a:gridCol>
                <a:gridCol w="959667">
                  <a:extLst>
                    <a:ext uri="{9D8B030D-6E8A-4147-A177-3AD203B41FA5}">
                      <a16:colId xmlns:a16="http://schemas.microsoft.com/office/drawing/2014/main" val="20003"/>
                    </a:ext>
                  </a:extLst>
                </a:gridCol>
                <a:gridCol w="921688">
                  <a:extLst>
                    <a:ext uri="{9D8B030D-6E8A-4147-A177-3AD203B41FA5}">
                      <a16:colId xmlns:a16="http://schemas.microsoft.com/office/drawing/2014/main" val="20004"/>
                    </a:ext>
                  </a:extLst>
                </a:gridCol>
              </a:tblGrid>
              <a:tr h="440272">
                <a:tc>
                  <a:txBody>
                    <a:bodyPr/>
                    <a:lstStyle/>
                    <a:p>
                      <a:pPr algn="ctr">
                        <a:spcAft>
                          <a:spcPts val="0"/>
                        </a:spcAft>
                      </a:pPr>
                      <a:r>
                        <a:rPr lang="ru-RU" sz="11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2024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2025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242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реализации запланированных энергосберегающих мероприятий в полном объеме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kern="1200" dirty="0">
                          <a:solidFill>
                            <a:schemeClr val="tx1"/>
                          </a:solidFill>
                          <a:latin typeface="+mn-lt"/>
                          <a:ea typeface="+mn-ea"/>
                          <a:cs typeface="+mn-cs"/>
                        </a:rPr>
                        <a:t>процентов </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561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услуги по зубопротезированию и (или) </a:t>
                      </a:r>
                      <a:r>
                        <a:rPr lang="ru-RU" sz="800" b="0" i="0" u="none" strike="noStrike" kern="1200" baseline="0" dirty="0" err="1">
                          <a:solidFill>
                            <a:schemeClr val="tx1"/>
                          </a:solidFill>
                          <a:latin typeface="+mn-lt"/>
                          <a:ea typeface="+mn-ea"/>
                          <a:cs typeface="+mn-cs"/>
                        </a:rPr>
                        <a:t>слухопротезированию</a:t>
                      </a:r>
                      <a:endParaRPr lang="ru-RU" sz="800" b="0" i="0" u="none" strike="noStrike" kern="1200" baseline="0" dirty="0">
                        <a:solidFill>
                          <a:schemeClr val="tx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лесного хозяйства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78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здравоохранения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спорта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цифрового развития государственного управления, информационных технологий и связи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культуры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образования и науки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по образовательным программам основного общего и среднего общего образования в муниципальных общеобразовательных организациях</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благоприятных условий для устройства детей-сирот и детей, оставшихся без попечения родителей, на воспитание в семью</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6" name="Скругленный прямоугольник 5"/>
          <p:cNvSpPr/>
          <p:nvPr/>
        </p:nvSpPr>
        <p:spPr>
          <a:xfrm>
            <a:off x="600075" y="141958"/>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 (окончание)</a:t>
            </a:r>
            <a:endParaRPr lang="ru-RU" altLang="ru-RU" sz="1600" dirty="0">
              <a:solidFill>
                <a:prstClr val="black"/>
              </a:solidFill>
            </a:endParaRPr>
          </a:p>
        </p:txBody>
      </p:sp>
      <p:sp>
        <p:nvSpPr>
          <p:cNvPr id="5" name="Прямоугольник 4">
            <a:extLst>
              <a:ext uri="{FF2B5EF4-FFF2-40B4-BE49-F238E27FC236}">
                <a16:creationId xmlns:a16="http://schemas.microsoft.com/office/drawing/2014/main" id="{F99C3102-0505-4A06-93BB-5806A1D59629}"/>
              </a:ext>
            </a:extLst>
          </p:cNvPr>
          <p:cNvSpPr/>
          <p:nvPr/>
        </p:nvSpPr>
        <p:spPr>
          <a:xfrm>
            <a:off x="579422" y="5986164"/>
            <a:ext cx="8506957" cy="461665"/>
          </a:xfrm>
          <a:prstGeom prst="rect">
            <a:avLst/>
          </a:prstGeom>
        </p:spPr>
        <p:txBody>
          <a:bodyPr wrap="square">
            <a:spAutoFit/>
          </a:bodyPr>
          <a:lstStyle/>
          <a:p>
            <a:r>
              <a:rPr lang="ru-RU" sz="1200" b="1" i="1" dirty="0">
                <a:solidFill>
                  <a:schemeClr val="accent1"/>
                </a:solidFill>
              </a:rPr>
              <a:t>Ответственный исполнитель ГП: Министерство труда, занятости и социальной защиты Республики Татарстан</a:t>
            </a:r>
          </a:p>
        </p:txBody>
      </p:sp>
      <p:sp>
        <p:nvSpPr>
          <p:cNvPr id="7" name="Прямоугольник 6">
            <a:extLst>
              <a:ext uri="{FF2B5EF4-FFF2-40B4-BE49-F238E27FC236}">
                <a16:creationId xmlns:a16="http://schemas.microsoft.com/office/drawing/2014/main" id="{BD00F2A0-49CB-4E12-ABC2-CEBD3033A6C9}"/>
              </a:ext>
            </a:extLst>
          </p:cNvPr>
          <p:cNvSpPr/>
          <p:nvPr/>
        </p:nvSpPr>
        <p:spPr>
          <a:xfrm>
            <a:off x="563578" y="6378331"/>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http://mtsz.tatarstan.ru</a:t>
            </a:r>
            <a:endParaRPr lang="ru-RU" sz="1200" b="1" i="1" dirty="0">
              <a:solidFill>
                <a:schemeClr val="accent6"/>
              </a:solidFill>
            </a:endParaRPr>
          </a:p>
        </p:txBody>
      </p:sp>
    </p:spTree>
    <p:extLst>
      <p:ext uri="{BB962C8B-B14F-4D97-AF65-F5344CB8AC3E}">
        <p14:creationId xmlns:p14="http://schemas.microsoft.com/office/powerpoint/2010/main" val="2977122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31982" y="1671153"/>
            <a:ext cx="4651084" cy="1754326"/>
          </a:xfrm>
          <a:prstGeom prst="rect">
            <a:avLst/>
          </a:prstGeom>
        </p:spPr>
        <p:txBody>
          <a:bodyPr wrap="square">
            <a:spAutoFit/>
          </a:bodyPr>
          <a:lstStyle/>
          <a:p>
            <a:pPr algn="just"/>
            <a:r>
              <a:rPr lang="ru-RU" sz="1200" b="1" dirty="0"/>
              <a:t>Цели: </a:t>
            </a:r>
          </a:p>
          <a:p>
            <a:pPr algn="just"/>
            <a:r>
              <a:rPr lang="ru-RU" sz="1200" b="0" i="0" dirty="0">
                <a:effectLst/>
                <a:latin typeface="Golos"/>
              </a:rPr>
              <a:t>обеспечение к 2027 году качества и доступности услуг жилищно-коммунального хозяйства не менее 50 процентов населения</a:t>
            </a:r>
            <a:r>
              <a:rPr lang="ru-RU" sz="1200" b="0" i="0" u="none" strike="noStrike" baseline="0" dirty="0">
                <a:latin typeface="Arial" panose="020B0604020202020204" pitchFamily="34" charset="0"/>
              </a:rPr>
              <a:t>;</a:t>
            </a:r>
          </a:p>
          <a:p>
            <a:pPr algn="just"/>
            <a:r>
              <a:rPr lang="ru-RU" sz="1200" b="0" i="0" dirty="0">
                <a:effectLst/>
                <a:latin typeface="Golos"/>
              </a:rPr>
              <a:t>расселение до 2024 года 20,66 </a:t>
            </a:r>
            <a:r>
              <a:rPr lang="ru-RU" sz="1200" b="0" i="0" dirty="0" err="1">
                <a:effectLst/>
                <a:latin typeface="Golos"/>
              </a:rPr>
              <a:t>тыс.кв.метров</a:t>
            </a:r>
            <a:r>
              <a:rPr lang="ru-RU" sz="1200" b="0" i="0" dirty="0">
                <a:effectLst/>
                <a:latin typeface="Golos"/>
              </a:rPr>
              <a:t> жилищного фонда, признанного непригодным для проживания</a:t>
            </a:r>
            <a:r>
              <a:rPr lang="ru-RU" sz="1200" b="0" i="0" u="none" strike="noStrike" baseline="0" dirty="0">
                <a:latin typeface="Arial" panose="020B0604020202020204" pitchFamily="34" charset="0"/>
              </a:rPr>
              <a:t>;</a:t>
            </a:r>
          </a:p>
          <a:p>
            <a:pPr algn="just"/>
            <a:r>
              <a:rPr lang="ru-RU" sz="1200" b="0" i="0" dirty="0">
                <a:effectLst/>
                <a:latin typeface="Golos"/>
              </a:rPr>
              <a:t>увеличение годового объема ввода жилья до 3,29 </a:t>
            </a:r>
            <a:r>
              <a:rPr lang="ru-RU" sz="1200" b="0" i="0" dirty="0" err="1">
                <a:effectLst/>
                <a:latin typeface="Golos"/>
              </a:rPr>
              <a:t>млн.кв.метров</a:t>
            </a:r>
            <a:r>
              <a:rPr lang="ru-RU" sz="1200" b="0" i="0" dirty="0">
                <a:effectLst/>
                <a:latin typeface="Golos"/>
              </a:rPr>
              <a:t> к 2027 году</a:t>
            </a:r>
            <a:r>
              <a:rPr lang="ru-RU" sz="1200" b="0" i="0" u="none" strike="noStrike" baseline="0" dirty="0">
                <a:latin typeface="Arial" panose="020B0604020202020204" pitchFamily="34" charset="0"/>
              </a:rPr>
              <a:t>;</a:t>
            </a:r>
          </a:p>
          <a:p>
            <a:pPr algn="just"/>
            <a:r>
              <a:rPr lang="ru-RU" sz="1200" b="0" i="0" dirty="0">
                <a:effectLst/>
                <a:latin typeface="Golos"/>
              </a:rPr>
              <a:t>улучшение жилищных условий не менее 142,4 </a:t>
            </a:r>
            <a:r>
              <a:rPr lang="ru-RU" sz="1200" b="0" i="0" dirty="0" err="1">
                <a:effectLst/>
                <a:latin typeface="Golos"/>
              </a:rPr>
              <a:t>тыс.семей</a:t>
            </a:r>
            <a:r>
              <a:rPr lang="ru-RU" sz="1200" b="0" i="0" dirty="0">
                <a:effectLst/>
                <a:latin typeface="Golos"/>
              </a:rPr>
              <a:t> ежегодно к 2027 году</a:t>
            </a:r>
            <a:endParaRPr lang="ru-RU" sz="1200" b="1" dirty="0"/>
          </a:p>
        </p:txBody>
      </p:sp>
      <p:sp>
        <p:nvSpPr>
          <p:cNvPr id="8" name="Скругленный прямоугольник 7"/>
          <p:cNvSpPr/>
          <p:nvPr/>
        </p:nvSpPr>
        <p:spPr>
          <a:xfrm>
            <a:off x="605994" y="189568"/>
            <a:ext cx="7943850" cy="740628"/>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ts val="1500"/>
              </a:lnSpc>
            </a:pPr>
            <a:r>
              <a:rPr lang="ru-RU" b="1" dirty="0">
                <a:solidFill>
                  <a:prstClr val="black"/>
                </a:solidFill>
              </a:rPr>
              <a:t>4. Государственная программа "Обеспечение качественным жильем и услугами жилищно-коммунального хозяйства населения Республики Татарстан"</a:t>
            </a:r>
          </a:p>
        </p:txBody>
      </p:sp>
      <p:pic>
        <p:nvPicPr>
          <p:cNvPr id="3" name="Рисунок 2"/>
          <p:cNvPicPr>
            <a:picLocks noChangeAspect="1"/>
          </p:cNvPicPr>
          <p:nvPr/>
        </p:nvPicPr>
        <p:blipFill>
          <a:blip r:embed="rId2"/>
          <a:stretch>
            <a:fillRect/>
          </a:stretch>
        </p:blipFill>
        <p:spPr>
          <a:xfrm>
            <a:off x="763988" y="1590027"/>
            <a:ext cx="2971800" cy="1981200"/>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890289728"/>
              </p:ext>
            </p:extLst>
          </p:nvPr>
        </p:nvGraphicFramePr>
        <p:xfrm>
          <a:off x="769693" y="4059419"/>
          <a:ext cx="8058464" cy="95269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60323">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146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3186">
                <a:tc>
                  <a:txBody>
                    <a:bodyPr/>
                    <a:lstStyle/>
                    <a:p>
                      <a:pPr algn="ctr" fontAlgn="ctr"/>
                      <a:r>
                        <a:rPr lang="ru-RU" sz="1100" b="0" i="0" u="none" strike="noStrike" dirty="0">
                          <a:solidFill>
                            <a:srgbClr val="000000"/>
                          </a:solidFill>
                          <a:effectLst/>
                          <a:latin typeface="Arial" panose="020B0604020202020204" pitchFamily="34" charset="0"/>
                        </a:rPr>
                        <a:t>41 623 604,3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45 610 234,2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41 731 143,4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35 463 498,4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32 452 079,7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26557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636139" y="68876"/>
            <a:ext cx="7943850" cy="740628"/>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500"/>
              </a:lnSpc>
            </a:pPr>
            <a:r>
              <a:rPr lang="ru-RU" altLang="ru-RU" sz="1400" b="1" dirty="0">
                <a:solidFill>
                  <a:prstClr val="black"/>
                </a:solidFill>
                <a:ea typeface="Times New Roman" panose="02020603050405020304" pitchFamily="18" charset="0"/>
              </a:rPr>
              <a:t>Показатели государственной программы </a:t>
            </a:r>
            <a:r>
              <a:rPr lang="en-US" altLang="ru-RU" sz="1400" b="1" dirty="0">
                <a:solidFill>
                  <a:prstClr val="black"/>
                </a:solidFill>
                <a:ea typeface="Times New Roman" panose="02020603050405020304" pitchFamily="18" charset="0"/>
              </a:rPr>
              <a:t> </a:t>
            </a:r>
            <a:endParaRPr lang="ru-RU" altLang="ru-RU" sz="1400" b="1" dirty="0">
              <a:solidFill>
                <a:prstClr val="black"/>
              </a:solidFill>
              <a:ea typeface="Times New Roman" panose="02020603050405020304" pitchFamily="18" charset="0"/>
            </a:endParaRPr>
          </a:p>
          <a:p>
            <a:pPr algn="ctr">
              <a:lnSpc>
                <a:spcPts val="1500"/>
              </a:lnSpc>
            </a:pPr>
            <a:r>
              <a:rPr lang="ru-RU" sz="1400" b="1" dirty="0">
                <a:solidFill>
                  <a:prstClr val="black"/>
                </a:solidFill>
              </a:rPr>
              <a:t>"Обеспечение качественным жильем и услугами жилищно-коммунального </a:t>
            </a:r>
          </a:p>
          <a:p>
            <a:pPr algn="ctr">
              <a:lnSpc>
                <a:spcPts val="1500"/>
              </a:lnSpc>
            </a:pPr>
            <a:r>
              <a:rPr lang="ru-RU" sz="1400" b="1" dirty="0">
                <a:solidFill>
                  <a:prstClr val="black"/>
                </a:solidFill>
              </a:rPr>
              <a:t>хозяйства населения Республики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1083499462"/>
              </p:ext>
            </p:extLst>
          </p:nvPr>
        </p:nvGraphicFramePr>
        <p:xfrm>
          <a:off x="547911" y="1061495"/>
          <a:ext cx="8205796" cy="3128855"/>
        </p:xfrm>
        <a:graphic>
          <a:graphicData uri="http://schemas.openxmlformats.org/drawingml/2006/table">
            <a:tbl>
              <a:tblPr>
                <a:tableStyleId>{5940675A-B579-460E-94D1-54222C63F5DA}</a:tableStyleId>
              </a:tblPr>
              <a:tblGrid>
                <a:gridCol w="3806806">
                  <a:extLst>
                    <a:ext uri="{9D8B030D-6E8A-4147-A177-3AD203B41FA5}">
                      <a16:colId xmlns:a16="http://schemas.microsoft.com/office/drawing/2014/main" val="20000"/>
                    </a:ext>
                  </a:extLst>
                </a:gridCol>
                <a:gridCol w="749820">
                  <a:extLst>
                    <a:ext uri="{9D8B030D-6E8A-4147-A177-3AD203B41FA5}">
                      <a16:colId xmlns:a16="http://schemas.microsoft.com/office/drawing/2014/main" val="891848227"/>
                    </a:ext>
                  </a:extLst>
                </a:gridCol>
                <a:gridCol w="635117">
                  <a:extLst>
                    <a:ext uri="{9D8B030D-6E8A-4147-A177-3AD203B41FA5}">
                      <a16:colId xmlns:a16="http://schemas.microsoft.com/office/drawing/2014/main" val="112702646"/>
                    </a:ext>
                  </a:extLst>
                </a:gridCol>
                <a:gridCol w="842215">
                  <a:extLst>
                    <a:ext uri="{9D8B030D-6E8A-4147-A177-3AD203B41FA5}">
                      <a16:colId xmlns:a16="http://schemas.microsoft.com/office/drawing/2014/main" val="1634790496"/>
                    </a:ext>
                  </a:extLst>
                </a:gridCol>
                <a:gridCol w="814633">
                  <a:extLst>
                    <a:ext uri="{9D8B030D-6E8A-4147-A177-3AD203B41FA5}">
                      <a16:colId xmlns:a16="http://schemas.microsoft.com/office/drawing/2014/main" val="1369309834"/>
                    </a:ext>
                  </a:extLst>
                </a:gridCol>
                <a:gridCol w="678603">
                  <a:extLst>
                    <a:ext uri="{9D8B030D-6E8A-4147-A177-3AD203B41FA5}">
                      <a16:colId xmlns:a16="http://schemas.microsoft.com/office/drawing/2014/main" val="20003"/>
                    </a:ext>
                  </a:extLst>
                </a:gridCol>
                <a:gridCol w="678602">
                  <a:extLst>
                    <a:ext uri="{9D8B030D-6E8A-4147-A177-3AD203B41FA5}">
                      <a16:colId xmlns:a16="http://schemas.microsoft.com/office/drawing/2014/main" val="20004"/>
                    </a:ext>
                  </a:extLst>
                </a:gridCol>
              </a:tblGrid>
              <a:tr h="296331">
                <a:tc>
                  <a:txBody>
                    <a:bodyPr/>
                    <a:lstStyle/>
                    <a:p>
                      <a:pPr algn="ctr" fontAlgn="ctr"/>
                      <a:r>
                        <a:rPr lang="ru-RU" sz="1000" b="1" u="none" strike="noStrike" dirty="0">
                          <a:solidFill>
                            <a:schemeClr val="tx1"/>
                          </a:solidFill>
                          <a:effectLst/>
                        </a:rPr>
                        <a:t>Наименование показателя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2024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2025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26195">
                <a:tc gridSpan="7">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Увеличение годового объема ввода жилья до 3,29 млн кв. метров к 2027 году</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53249">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Объем жилищного строительства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млн кв.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3,515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685800" rtl="0" eaLnBrk="1" fontAlgn="ctr" latinLnBrk="0" hangingPunct="1"/>
                      <a:endParaRPr lang="ru-RU" sz="1000" b="0" i="0" u="none" strike="noStrike" kern="1200" dirty="0">
                        <a:solidFill>
                          <a:schemeClr val="tx1"/>
                        </a:solidFill>
                        <a:effectLst/>
                        <a:latin typeface="+mn-lt"/>
                        <a:ea typeface="+mn-ea"/>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685800" rtl="0" eaLnBrk="1" fontAlgn="ctr" latinLnBrk="0" hangingPunct="1"/>
                      <a:endParaRPr lang="ru-RU" sz="1000" b="0" i="0" u="none" strike="noStrike" kern="1200" dirty="0">
                        <a:solidFill>
                          <a:schemeClr val="tx1"/>
                        </a:solidFill>
                        <a:effectLst/>
                        <a:latin typeface="+mn-lt"/>
                        <a:ea typeface="+mn-ea"/>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0007">
                <a:tc gridSpan="7">
                  <a:txBody>
                    <a:bodyPr/>
                    <a:lstStyle/>
                    <a:p>
                      <a:r>
                        <a:rPr lang="ru-RU" sz="1000" b="1" i="0" u="none" strike="noStrike" kern="1200" baseline="0" dirty="0">
                          <a:solidFill>
                            <a:schemeClr val="tx1"/>
                          </a:solidFill>
                          <a:latin typeface="+mn-lt"/>
                          <a:ea typeface="+mn-ea"/>
                          <a:cs typeface="+mn-cs"/>
                        </a:rPr>
                        <a:t>Улучшение жилищных условий не менее 142,4 тыс. семей ежегодно к 2027 году</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1305">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семей отдельных категорий граждан Российской Федерации, обеспеченных жильем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тыс. семей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0,349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0,519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0,505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0,591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0,674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6251">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семей, улучшивших жилищные условия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тыс. семей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135,7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138,8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142,4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50417">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Численность детей-сирот и лиц из их числа, обеспеченных жилыми помещениями специализированного жилищного фонда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641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930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5082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семей, обеспеченных жильем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cs typeface="Arial" panose="020B0604020202020204" pitchFamily="34" charset="0"/>
                        </a:rPr>
                        <a:t>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32122">
                <a:tc gridSpan="7">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Обеспечение к 2027 году качества и доступности услуг жилищно-коммунального хозяйства не менее 50 процентам населения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67676">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Площадь (количество квадратных метров) отремонтированного жилищного фонда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млн кв.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cs typeface="Arial" panose="020B0604020202020204" pitchFamily="34" charset="0"/>
                        </a:rPr>
                        <a:t>4,7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3212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площади жилищного фонда, обеспеченного всеми видами благоустройства, в общей площади жилищного фонда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89,61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cs typeface="Arial" panose="020B0604020202020204" pitchFamily="34" charset="0"/>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Прямоугольник 5"/>
          <p:cNvSpPr/>
          <p:nvPr/>
        </p:nvSpPr>
        <p:spPr>
          <a:xfrm>
            <a:off x="537817" y="5760213"/>
            <a:ext cx="8356017" cy="430887"/>
          </a:xfrm>
          <a:prstGeom prst="rect">
            <a:avLst/>
          </a:prstGeom>
        </p:spPr>
        <p:txBody>
          <a:bodyPr wrap="square">
            <a:spAutoFit/>
          </a:bodyPr>
          <a:lstStyle/>
          <a:p>
            <a:r>
              <a:rPr lang="ru-RU" sz="1100" b="1" i="1" dirty="0">
                <a:solidFill>
                  <a:schemeClr val="accent1"/>
                </a:solidFill>
              </a:rPr>
              <a:t>Ответственный исполнитель ГП: Министерство строительства, архитектуры и жилищно-коммунального хозяйства Республики Татарстан </a:t>
            </a:r>
            <a:endParaRPr lang="ru-RU" sz="1100" b="1" i="1" dirty="0">
              <a:solidFill>
                <a:schemeClr val="tx2"/>
              </a:solidFill>
            </a:endParaRPr>
          </a:p>
        </p:txBody>
      </p:sp>
      <p:sp>
        <p:nvSpPr>
          <p:cNvPr id="7" name="Объект 2"/>
          <p:cNvSpPr txBox="1">
            <a:spLocks/>
          </p:cNvSpPr>
          <p:nvPr/>
        </p:nvSpPr>
        <p:spPr>
          <a:xfrm>
            <a:off x="537817" y="6191100"/>
            <a:ext cx="7987454"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http://minstroy.tatarstan.ru</a:t>
            </a:r>
            <a:endParaRPr lang="ru-RU" sz="1100" b="1" i="1" dirty="0">
              <a:solidFill>
                <a:schemeClr val="accent6"/>
              </a:solidFill>
            </a:endParaRPr>
          </a:p>
        </p:txBody>
      </p:sp>
    </p:spTree>
    <p:extLst>
      <p:ext uri="{BB962C8B-B14F-4D97-AF65-F5344CB8AC3E}">
        <p14:creationId xmlns:p14="http://schemas.microsoft.com/office/powerpoint/2010/main" val="2662893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9999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5. </a:t>
            </a:r>
            <a:r>
              <a:rPr lang="ru-RU" b="1" dirty="0">
                <a:solidFill>
                  <a:prstClr val="black"/>
                </a:solidFill>
              </a:rPr>
              <a:t>Государственная программа "Содействие занятости населения Республики Татарстан"</a:t>
            </a:r>
            <a:endParaRPr lang="ru-RU" b="1" dirty="0">
              <a:solidFill>
                <a:srgbClr val="000000"/>
              </a:solidFill>
            </a:endParaRPr>
          </a:p>
        </p:txBody>
      </p:sp>
      <p:sp>
        <p:nvSpPr>
          <p:cNvPr id="4" name="Прямоугольник 3"/>
          <p:cNvSpPr/>
          <p:nvPr/>
        </p:nvSpPr>
        <p:spPr>
          <a:xfrm>
            <a:off x="4561952" y="1589938"/>
            <a:ext cx="4150727" cy="830997"/>
          </a:xfrm>
          <a:prstGeom prst="rect">
            <a:avLst/>
          </a:prstGeom>
        </p:spPr>
        <p:txBody>
          <a:bodyPr wrap="square">
            <a:spAutoFit/>
          </a:bodyPr>
          <a:lstStyle/>
          <a:p>
            <a:pPr algn="just"/>
            <a:r>
              <a:rPr lang="ru-RU" sz="1600" b="1" dirty="0">
                <a:solidFill>
                  <a:srgbClr val="000000"/>
                </a:solidFill>
              </a:rPr>
              <a:t>Цель: </a:t>
            </a:r>
            <a:r>
              <a:rPr lang="en-US" sz="1600" dirty="0">
                <a:solidFill>
                  <a:srgbClr val="000000"/>
                </a:solidFill>
              </a:rPr>
              <a:t> </a:t>
            </a:r>
            <a:r>
              <a:rPr lang="ru-RU" sz="1600" dirty="0"/>
              <a:t>недопущение к 2028 году снижения уровня занятости населения ниже 60 процентов</a:t>
            </a:r>
          </a:p>
        </p:txBody>
      </p:sp>
      <p:pic>
        <p:nvPicPr>
          <p:cNvPr id="97282" name="Picture 2" descr="http://www.dcz.gov.ua/img/announcephoto?announceId=413675&amp;imageTy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91" y="961539"/>
            <a:ext cx="3570821" cy="21835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999661603"/>
              </p:ext>
            </p:extLst>
          </p:nvPr>
        </p:nvGraphicFramePr>
        <p:xfrm>
          <a:off x="723743" y="3495110"/>
          <a:ext cx="8058464" cy="96351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43559">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30402">
                <a:tc>
                  <a:txBody>
                    <a:bodyPr/>
                    <a:lstStyle/>
                    <a:p>
                      <a:pPr algn="ctr" fontAlgn="ctr"/>
                      <a:r>
                        <a:rPr lang="ru-RU" sz="1100" b="1" u="none" strike="noStrike" dirty="0">
                          <a:solidFill>
                            <a:schemeClr val="tx1"/>
                          </a:solidFill>
                          <a:effectLst/>
                          <a:latin typeface="+mn-lt"/>
                        </a:rPr>
                        <a:t>2024 год</a:t>
                      </a:r>
                    </a:p>
                    <a:p>
                      <a:pPr algn="ctr" fontAlgn="ctr"/>
                      <a:r>
                        <a:rPr lang="ru-RU" sz="1100" b="1" u="none" strike="noStrike" dirty="0">
                          <a:solidFill>
                            <a:schemeClr val="tx1"/>
                          </a:solidFill>
                          <a:effectLst/>
                          <a:latin typeface="+mn-lt"/>
                        </a:rPr>
                        <a:t> (факт)</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2025 год </a:t>
                      </a:r>
                    </a:p>
                    <a:p>
                      <a:pPr algn="ctr" fontAlgn="ctr"/>
                      <a:r>
                        <a:rPr lang="ru-RU" sz="1100" b="1" u="none" strike="noStrike" dirty="0">
                          <a:solidFill>
                            <a:schemeClr val="tx1"/>
                          </a:solidFill>
                          <a:effectLst/>
                          <a:latin typeface="+mn-lt"/>
                        </a:rPr>
                        <a:t>(факт)</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2026 год </a:t>
                      </a:r>
                    </a:p>
                    <a:p>
                      <a:pPr algn="ctr" fontAlgn="ctr"/>
                      <a:r>
                        <a:rPr lang="ru-RU" sz="1100" b="1" u="none" strike="noStrike" dirty="0">
                          <a:solidFill>
                            <a:schemeClr val="tx1"/>
                          </a:solidFill>
                          <a:effectLst/>
                          <a:latin typeface="+mn-lt"/>
                        </a:rPr>
                        <a:t>(прогноз)</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2027 год </a:t>
                      </a:r>
                    </a:p>
                    <a:p>
                      <a:pPr algn="ctr" fontAlgn="ctr"/>
                      <a:r>
                        <a:rPr lang="ru-RU" sz="1100" b="1" u="none" strike="noStrike" dirty="0">
                          <a:solidFill>
                            <a:schemeClr val="tx1"/>
                          </a:solidFill>
                          <a:effectLst/>
                          <a:latin typeface="+mn-lt"/>
                        </a:rPr>
                        <a:t>(прогноз)</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2028 год </a:t>
                      </a:r>
                    </a:p>
                    <a:p>
                      <a:pPr algn="ctr" fontAlgn="ctr"/>
                      <a:r>
                        <a:rPr lang="ru-RU" sz="1100" b="1" u="none" strike="noStrike" dirty="0">
                          <a:solidFill>
                            <a:schemeClr val="tx1"/>
                          </a:solidFill>
                          <a:effectLst/>
                          <a:latin typeface="+mn-lt"/>
                        </a:rPr>
                        <a:t>(прогноз)</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81000">
                <a:tc>
                  <a:txBody>
                    <a:bodyPr/>
                    <a:lstStyle/>
                    <a:p>
                      <a:pPr algn="ctr" fontAlgn="ctr"/>
                      <a:r>
                        <a:rPr lang="ru-RU" sz="1100" b="0" i="0" u="none" strike="noStrike" dirty="0">
                          <a:solidFill>
                            <a:srgbClr val="000000"/>
                          </a:solidFill>
                          <a:effectLst/>
                          <a:latin typeface="Arial" panose="020B0604020202020204" pitchFamily="34" charset="0"/>
                        </a:rPr>
                        <a:t>1 134 575,5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2 363 217,7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1 444 432,8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1 521 652,3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1 566 185,8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3148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757830" y="324712"/>
            <a:ext cx="8088112" cy="574747"/>
          </a:xfrm>
        </p:spPr>
        <p:txBody>
          <a:bodyPr>
            <a:normAutofit fontScale="77500" lnSpcReduction="20000"/>
          </a:bodyPr>
          <a:lstStyle/>
          <a:p>
            <a:r>
              <a:rPr lang="ru-RU" dirty="0"/>
              <a:t>Основные показатели социально-экономического развития Республики Татарстан</a:t>
            </a:r>
            <a:endParaRPr lang="ru-RU" sz="1900" dirty="0"/>
          </a:p>
        </p:txBody>
      </p:sp>
      <p:graphicFrame>
        <p:nvGraphicFramePr>
          <p:cNvPr id="5" name="Таблица 4"/>
          <p:cNvGraphicFramePr>
            <a:graphicFrameLocks noGrp="1"/>
          </p:cNvGraphicFramePr>
          <p:nvPr>
            <p:extLst>
              <p:ext uri="{D42A27DB-BD31-4B8C-83A1-F6EECF244321}">
                <p14:modId xmlns:p14="http://schemas.microsoft.com/office/powerpoint/2010/main" val="1815973002"/>
              </p:ext>
            </p:extLst>
          </p:nvPr>
        </p:nvGraphicFramePr>
        <p:xfrm>
          <a:off x="571722" y="1123299"/>
          <a:ext cx="8256790" cy="3894192"/>
        </p:xfrm>
        <a:graphic>
          <a:graphicData uri="http://schemas.openxmlformats.org/drawingml/2006/table">
            <a:tbl>
              <a:tblPr firstRow="1" bandRow="1">
                <a:tableStyleId>{E8B1032C-EA38-4F05-BA0D-38AFFFC7BED3}</a:tableStyleId>
              </a:tblPr>
              <a:tblGrid>
                <a:gridCol w="1812885">
                  <a:extLst>
                    <a:ext uri="{9D8B030D-6E8A-4147-A177-3AD203B41FA5}">
                      <a16:colId xmlns:a16="http://schemas.microsoft.com/office/drawing/2014/main" val="20000"/>
                    </a:ext>
                  </a:extLst>
                </a:gridCol>
                <a:gridCol w="1288781">
                  <a:extLst>
                    <a:ext uri="{9D8B030D-6E8A-4147-A177-3AD203B41FA5}">
                      <a16:colId xmlns:a16="http://schemas.microsoft.com/office/drawing/2014/main" val="20001"/>
                    </a:ext>
                  </a:extLst>
                </a:gridCol>
                <a:gridCol w="1288781">
                  <a:extLst>
                    <a:ext uri="{9D8B030D-6E8A-4147-A177-3AD203B41FA5}">
                      <a16:colId xmlns:a16="http://schemas.microsoft.com/office/drawing/2014/main" val="20002"/>
                    </a:ext>
                  </a:extLst>
                </a:gridCol>
                <a:gridCol w="1288781">
                  <a:extLst>
                    <a:ext uri="{9D8B030D-6E8A-4147-A177-3AD203B41FA5}">
                      <a16:colId xmlns:a16="http://schemas.microsoft.com/office/drawing/2014/main" val="20003"/>
                    </a:ext>
                  </a:extLst>
                </a:gridCol>
                <a:gridCol w="1288781">
                  <a:extLst>
                    <a:ext uri="{9D8B030D-6E8A-4147-A177-3AD203B41FA5}">
                      <a16:colId xmlns:a16="http://schemas.microsoft.com/office/drawing/2014/main" val="20004"/>
                    </a:ext>
                  </a:extLst>
                </a:gridCol>
                <a:gridCol w="1288781">
                  <a:extLst>
                    <a:ext uri="{9D8B030D-6E8A-4147-A177-3AD203B41FA5}">
                      <a16:colId xmlns:a16="http://schemas.microsoft.com/office/drawing/2014/main" val="20005"/>
                    </a:ext>
                  </a:extLst>
                </a:gridCol>
              </a:tblGrid>
              <a:tr h="352948">
                <a:tc>
                  <a:txBody>
                    <a:bodyPr/>
                    <a:lstStyle/>
                    <a:p>
                      <a:pPr algn="ctr" fontAlgn="ctr"/>
                      <a:r>
                        <a:rPr lang="ru-RU" sz="1600" u="none" strike="noStrike" dirty="0">
                          <a:effectLst/>
                        </a:rPr>
                        <a:t>Показатели</a:t>
                      </a:r>
                      <a:endParaRPr lang="ru-RU" sz="1600" b="1" i="0" u="none" strike="noStrike" dirty="0">
                        <a:solidFill>
                          <a:srgbClr val="000000"/>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2024 год</a:t>
                      </a:r>
                      <a:br>
                        <a:rPr lang="ru-RU" sz="1600" u="none" strike="noStrike" dirty="0">
                          <a:solidFill>
                            <a:schemeClr val="tx1"/>
                          </a:solidFill>
                          <a:effectLst/>
                        </a:rPr>
                      </a:br>
                      <a:r>
                        <a:rPr lang="ru-RU" sz="1600" u="none" strike="noStrike" dirty="0">
                          <a:solidFill>
                            <a:schemeClr val="tx1"/>
                          </a:solidFill>
                          <a:effectLst/>
                        </a:rPr>
                        <a:t>(факт)</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2025 год* (оценка)</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2026 год*</a:t>
                      </a:r>
                      <a:br>
                        <a:rPr lang="ru-RU" sz="1600" u="none" strike="noStrike" dirty="0">
                          <a:solidFill>
                            <a:schemeClr val="tx1"/>
                          </a:solidFill>
                          <a:effectLst/>
                        </a:rPr>
                      </a:br>
                      <a:r>
                        <a:rPr lang="ru-RU" sz="1600" u="none" strike="noStrike" dirty="0">
                          <a:solidFill>
                            <a:schemeClr val="tx1"/>
                          </a:solidFill>
                          <a:effectLst/>
                        </a:rPr>
                        <a:t>(прогноз)</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2027 год*</a:t>
                      </a:r>
                      <a:br>
                        <a:rPr lang="ru-RU" sz="1600" u="none" strike="noStrike" dirty="0">
                          <a:solidFill>
                            <a:schemeClr val="tx1"/>
                          </a:solidFill>
                          <a:effectLst/>
                        </a:rPr>
                      </a:br>
                      <a:r>
                        <a:rPr lang="ru-RU" sz="1600" u="none" strike="noStrike" dirty="0">
                          <a:solidFill>
                            <a:schemeClr val="tx1"/>
                          </a:solidFill>
                          <a:effectLst/>
                        </a:rPr>
                        <a:t>(прогноз)</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2028 год*</a:t>
                      </a:r>
                      <a:br>
                        <a:rPr lang="ru-RU" sz="1600" u="none" strike="noStrike" dirty="0">
                          <a:solidFill>
                            <a:schemeClr val="tx1"/>
                          </a:solidFill>
                          <a:effectLst/>
                        </a:rPr>
                      </a:br>
                      <a:r>
                        <a:rPr lang="ru-RU" sz="1600" u="none" strike="noStrike" dirty="0">
                          <a:solidFill>
                            <a:schemeClr val="tx1"/>
                          </a:solidFill>
                          <a:effectLst/>
                        </a:rPr>
                        <a:t>(прогноз)</a:t>
                      </a:r>
                      <a:endParaRPr lang="ru-RU" sz="1600" b="1" i="0" u="none" strike="noStrike" dirty="0">
                        <a:solidFill>
                          <a:schemeClr val="tx1"/>
                        </a:solidFill>
                        <a:effectLst/>
                        <a:latin typeface="+mn-lt"/>
                      </a:endParaRPr>
                    </a:p>
                  </a:txBody>
                  <a:tcPr marL="7620" marR="7620" marT="7620" marB="0" anchor="ctr"/>
                </a:tc>
                <a:extLst>
                  <a:ext uri="{0D108BD9-81ED-4DB2-BD59-A6C34878D82A}">
                    <a16:rowId xmlns:a16="http://schemas.microsoft.com/office/drawing/2014/main" val="10000"/>
                  </a:ext>
                </a:extLst>
              </a:tr>
              <a:tr h="658666">
                <a:tc>
                  <a:txBody>
                    <a:bodyPr/>
                    <a:lstStyle/>
                    <a:p>
                      <a:pPr algn="l" fontAlgn="ctr"/>
                      <a:r>
                        <a:rPr lang="ru-RU" sz="1300" u="none" strike="noStrike" dirty="0">
                          <a:effectLst/>
                        </a:rPr>
                        <a:t>Валовый региональный продукт (ВРП), млрд рублей</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5 000,1</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5 430,4</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5 783,8</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6 126,7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6 503,3</a:t>
                      </a:r>
                    </a:p>
                  </a:txBody>
                  <a:tcPr marL="9525" marR="9525" marT="9525" marB="0" anchor="ctr"/>
                </a:tc>
                <a:extLst>
                  <a:ext uri="{0D108BD9-81ED-4DB2-BD59-A6C34878D82A}">
                    <a16:rowId xmlns:a16="http://schemas.microsoft.com/office/drawing/2014/main" val="10002"/>
                  </a:ext>
                </a:extLst>
              </a:tr>
              <a:tr h="493999">
                <a:tc>
                  <a:txBody>
                    <a:bodyPr/>
                    <a:lstStyle/>
                    <a:p>
                      <a:pPr algn="l" fontAlgn="ctr"/>
                      <a:r>
                        <a:rPr lang="ru-RU" sz="1300" u="none" strike="noStrike" dirty="0">
                          <a:effectLst/>
                        </a:rPr>
                        <a:t>В сопоставимых ценах, в % к предыдущему году</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103,9</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102,4</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102,1</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102,3</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102,4</a:t>
                      </a:r>
                    </a:p>
                  </a:txBody>
                  <a:tcPr marL="9525" marR="9525" marT="9525" marB="0" anchor="ctr"/>
                </a:tc>
                <a:extLst>
                  <a:ext uri="{0D108BD9-81ED-4DB2-BD59-A6C34878D82A}">
                    <a16:rowId xmlns:a16="http://schemas.microsoft.com/office/drawing/2014/main" val="10003"/>
                  </a:ext>
                </a:extLst>
              </a:tr>
              <a:tr h="493999">
                <a:tc>
                  <a:txBody>
                    <a:bodyPr/>
                    <a:lstStyle/>
                    <a:p>
                      <a:pPr algn="l" fontAlgn="ctr"/>
                      <a:r>
                        <a:rPr lang="ru-RU" sz="1300" u="none" strike="noStrike" dirty="0">
                          <a:effectLst/>
                        </a:rPr>
                        <a:t>Индекс промышленного производства, %</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109,0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101,7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102,2</a:t>
                      </a:r>
                    </a:p>
                  </a:txBody>
                  <a:tcPr marL="9525" marR="9525" marT="9525" marB="0" anchor="ctr"/>
                </a:tc>
                <a:extLst>
                  <a:ext uri="{0D108BD9-81ED-4DB2-BD59-A6C34878D82A}">
                    <a16:rowId xmlns:a16="http://schemas.microsoft.com/office/drawing/2014/main" val="10004"/>
                  </a:ext>
                </a:extLst>
              </a:tr>
              <a:tr h="823332">
                <a:tc>
                  <a:txBody>
                    <a:bodyPr/>
                    <a:lstStyle/>
                    <a:p>
                      <a:pPr algn="l" fontAlgn="ctr"/>
                      <a:r>
                        <a:rPr lang="ru-RU" sz="1300" u="none" strike="noStrike" dirty="0">
                          <a:effectLst/>
                        </a:rPr>
                        <a:t>Объем инвестиций (в основной капитал), млрд. рублей</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1 435,1</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1 605,8</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1 704,4</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1 809,7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1 936,6</a:t>
                      </a:r>
                    </a:p>
                  </a:txBody>
                  <a:tcPr marL="9525" marR="9525" marT="9525" marB="0" anchor="ctr"/>
                </a:tc>
                <a:extLst>
                  <a:ext uri="{0D108BD9-81ED-4DB2-BD59-A6C34878D82A}">
                    <a16:rowId xmlns:a16="http://schemas.microsoft.com/office/drawing/2014/main" val="10006"/>
                  </a:ext>
                </a:extLst>
              </a:tr>
              <a:tr h="446460">
                <a:tc>
                  <a:txBody>
                    <a:bodyPr/>
                    <a:lstStyle/>
                    <a:p>
                      <a:pPr algn="l" fontAlgn="ctr"/>
                      <a:r>
                        <a:rPr lang="ru-RU" sz="1300" u="none" strike="noStrike" dirty="0">
                          <a:effectLst/>
                        </a:rPr>
                        <a:t>Уровень регистрируемой безработицы, %</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extLst>
                  <a:ext uri="{0D108BD9-81ED-4DB2-BD59-A6C34878D82A}">
                    <a16:rowId xmlns:a16="http://schemas.microsoft.com/office/drawing/2014/main" val="10007"/>
                  </a:ext>
                </a:extLst>
              </a:tr>
            </a:tbl>
          </a:graphicData>
        </a:graphic>
      </p:graphicFrame>
      <p:sp>
        <p:nvSpPr>
          <p:cNvPr id="4" name="Текст 2">
            <a:extLst>
              <a:ext uri="{FF2B5EF4-FFF2-40B4-BE49-F238E27FC236}">
                <a16:creationId xmlns:a16="http://schemas.microsoft.com/office/drawing/2014/main" id="{6A59E88D-259F-4036-857F-50D6D01912E3}"/>
              </a:ext>
            </a:extLst>
          </p:cNvPr>
          <p:cNvSpPr txBox="1">
            <a:spLocks/>
          </p:cNvSpPr>
          <p:nvPr/>
        </p:nvSpPr>
        <p:spPr>
          <a:xfrm>
            <a:off x="571722" y="5241331"/>
            <a:ext cx="5506848" cy="24569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ru-RU" sz="1050" b="0" dirty="0"/>
              <a:t>*- Одобрен Кабинетом Министров Республики Татарстан 16 сентября 2025 года</a:t>
            </a:r>
          </a:p>
        </p:txBody>
      </p:sp>
    </p:spTree>
    <p:extLst>
      <p:ext uri="{BB962C8B-B14F-4D97-AF65-F5344CB8AC3E}">
        <p14:creationId xmlns:p14="http://schemas.microsoft.com/office/powerpoint/2010/main" val="1563109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13704"/>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Показатели государственной программы </a:t>
            </a:r>
          </a:p>
          <a:p>
            <a:pPr algn="ctr" fontAlgn="t"/>
            <a:r>
              <a:rPr lang="ru-RU" b="1" dirty="0">
                <a:solidFill>
                  <a:prstClr val="black"/>
                </a:solidFill>
              </a:rPr>
              <a:t>"Содействие занятости населения Республики Татарстан"</a:t>
            </a:r>
            <a:endParaRPr lang="ru-RU"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1094682"/>
              </p:ext>
            </p:extLst>
          </p:nvPr>
        </p:nvGraphicFramePr>
        <p:xfrm>
          <a:off x="627017" y="961962"/>
          <a:ext cx="8238205" cy="4239880"/>
        </p:xfrm>
        <a:graphic>
          <a:graphicData uri="http://schemas.openxmlformats.org/drawingml/2006/table">
            <a:tbl>
              <a:tblPr>
                <a:tableStyleId>{616DA210-FB5B-4158-B5E0-FEB733F419BA}</a:tableStyleId>
              </a:tblPr>
              <a:tblGrid>
                <a:gridCol w="3341692">
                  <a:extLst>
                    <a:ext uri="{9D8B030D-6E8A-4147-A177-3AD203B41FA5}">
                      <a16:colId xmlns:a16="http://schemas.microsoft.com/office/drawing/2014/main" val="20000"/>
                    </a:ext>
                  </a:extLst>
                </a:gridCol>
                <a:gridCol w="692824">
                  <a:extLst>
                    <a:ext uri="{9D8B030D-6E8A-4147-A177-3AD203B41FA5}">
                      <a16:colId xmlns:a16="http://schemas.microsoft.com/office/drawing/2014/main" val="696803902"/>
                    </a:ext>
                  </a:extLst>
                </a:gridCol>
                <a:gridCol w="692824">
                  <a:extLst>
                    <a:ext uri="{9D8B030D-6E8A-4147-A177-3AD203B41FA5}">
                      <a16:colId xmlns:a16="http://schemas.microsoft.com/office/drawing/2014/main" val="1989443852"/>
                    </a:ext>
                  </a:extLst>
                </a:gridCol>
                <a:gridCol w="811053">
                  <a:extLst>
                    <a:ext uri="{9D8B030D-6E8A-4147-A177-3AD203B41FA5}">
                      <a16:colId xmlns:a16="http://schemas.microsoft.com/office/drawing/2014/main" val="2035300471"/>
                    </a:ext>
                  </a:extLst>
                </a:gridCol>
                <a:gridCol w="769544">
                  <a:extLst>
                    <a:ext uri="{9D8B030D-6E8A-4147-A177-3AD203B41FA5}">
                      <a16:colId xmlns:a16="http://schemas.microsoft.com/office/drawing/2014/main" val="2476424000"/>
                    </a:ext>
                  </a:extLst>
                </a:gridCol>
                <a:gridCol w="869133">
                  <a:extLst>
                    <a:ext uri="{9D8B030D-6E8A-4147-A177-3AD203B41FA5}">
                      <a16:colId xmlns:a16="http://schemas.microsoft.com/office/drawing/2014/main" val="3972934066"/>
                    </a:ext>
                  </a:extLst>
                </a:gridCol>
                <a:gridCol w="1061135">
                  <a:extLst>
                    <a:ext uri="{9D8B030D-6E8A-4147-A177-3AD203B41FA5}">
                      <a16:colId xmlns:a16="http://schemas.microsoft.com/office/drawing/2014/main" val="1439193843"/>
                    </a:ext>
                  </a:extLst>
                </a:gridCol>
              </a:tblGrid>
              <a:tr h="434574">
                <a:tc>
                  <a:txBody>
                    <a:bodyPr/>
                    <a:lstStyle/>
                    <a:p>
                      <a:pPr algn="ctr" fontAlgn="ctr"/>
                      <a:r>
                        <a:rPr lang="ru-RU" sz="9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2024 год</a:t>
                      </a:r>
                    </a:p>
                    <a:p>
                      <a:pPr algn="ctr" fontAlgn="ctr"/>
                      <a:r>
                        <a:rPr lang="ru-RU" sz="9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2025 год</a:t>
                      </a:r>
                    </a:p>
                    <a:p>
                      <a:pPr algn="ctr" fontAlgn="ctr"/>
                      <a:r>
                        <a:rPr lang="ru-RU" sz="9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2026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2027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2028 год </a:t>
                      </a:r>
                    </a:p>
                    <a:p>
                      <a:pPr algn="ctr" fontAlgn="ctr"/>
                      <a:r>
                        <a:rPr lang="ru-RU" sz="900" b="1" kern="1200" dirty="0">
                          <a:solidFill>
                            <a:schemeClr val="tx1"/>
                          </a:solidFill>
                          <a:effectLst/>
                          <a:latin typeface="+mn-lt"/>
                          <a:ea typeface="+mn-ea"/>
                          <a:cs typeface="+mn-cs"/>
                        </a:rPr>
                        <a:t>(прогноз)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r>
                        <a:rPr lang="ru-RU" sz="800" b="1" i="0" u="none" strike="noStrike" kern="1200" baseline="0" dirty="0">
                          <a:solidFill>
                            <a:schemeClr val="tx1"/>
                          </a:solidFill>
                          <a:latin typeface="+mn-lt"/>
                          <a:ea typeface="+mn-ea"/>
                          <a:cs typeface="+mn-cs"/>
                        </a:rPr>
                        <a:t>Недопущение к 2026 году снижения уровня занятости населения ниже 60 процентов</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10001"/>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Уровень регистрируемой безработицы (на конец года)</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a:solidFill>
                            <a:schemeClr val="tx1"/>
                          </a:solidFill>
                          <a:latin typeface="+mn-lt"/>
                          <a:ea typeface="+mn-ea"/>
                          <a:cs typeface="+mn-cs"/>
                        </a:rPr>
                        <a:t>процентов </a:t>
                      </a:r>
                      <a:endParaRPr lang="ru-RU" sz="8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0,16</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a:ln>
                            <a:noFill/>
                          </a:ln>
                          <a:solidFill>
                            <a:prstClr val="black"/>
                          </a:solidFill>
                          <a:effectLst/>
                          <a:uLnTx/>
                          <a:uFillTx/>
                          <a:latin typeface="+mn-lt"/>
                          <a:ea typeface="+mn-ea"/>
                          <a:cs typeface="+mn-cs"/>
                        </a:rPr>
                        <a:t>0,2</a:t>
                      </a:r>
                      <a:endParaRPr kumimoji="0" lang="ru-RU" sz="800" b="0" i="0" u="none" strike="noStrike" kern="1200" cap="none" spc="0" normalizeH="0" baseline="0" noProof="0" dirty="0">
                        <a:ln>
                          <a:noFill/>
                        </a:ln>
                        <a:solidFill>
                          <a:prstClr val="black"/>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a:ln>
                            <a:noFill/>
                          </a:ln>
                          <a:solidFill>
                            <a:prstClr val="black"/>
                          </a:solidFill>
                          <a:effectLst/>
                          <a:uLnTx/>
                          <a:uFillTx/>
                          <a:latin typeface="+mn-lt"/>
                          <a:ea typeface="+mn-ea"/>
                          <a:cs typeface="+mn-cs"/>
                        </a:rPr>
                        <a:t>0,2</a:t>
                      </a:r>
                      <a:endParaRPr kumimoji="0" lang="ru-RU" sz="800" b="0" i="0" u="none" strike="noStrike" kern="1200" cap="none" spc="0" normalizeH="0" baseline="0" noProof="0" dirty="0">
                        <a:ln>
                          <a:noFill/>
                        </a:ln>
                        <a:solidFill>
                          <a:prstClr val="black"/>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0,2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Уровень общей безработицы в среднем за год (по методологии Международной организации труда)</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a:solidFill>
                            <a:schemeClr val="tx1"/>
                          </a:solidFill>
                          <a:latin typeface="+mn-lt"/>
                          <a:ea typeface="+mn-ea"/>
                          <a:cs typeface="+mn-cs"/>
                        </a:rPr>
                        <a:t>процентов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1,9</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1,7</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1,9</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1,9</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выпускников профессиональных образовательных организаций, трудоустроившихся в первый год после окончания обучения, в общей численности выпускников указанных организаций</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endParaRPr lang="ru-RU" sz="8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81</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prstClr val="black"/>
                          </a:solidFill>
                          <a:effectLst/>
                          <a:uLnTx/>
                          <a:uFillTx/>
                          <a:latin typeface="+mn-lt"/>
                          <a:ea typeface="+mn-ea"/>
                          <a:cs typeface="+mn-cs"/>
                        </a:rPr>
                        <a:t>82</a:t>
                      </a:r>
                      <a:endParaRPr kumimoji="0" lang="ru-RU" sz="800" b="0" i="0" u="none" strike="noStrike" kern="1200" cap="none" spc="0" normalizeH="0" baseline="0" noProof="0" dirty="0">
                        <a:ln>
                          <a:noFill/>
                        </a:ln>
                        <a:solidFill>
                          <a:prstClr val="black"/>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4362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выпускников образовательных организаций высшего образования, трудоустроившихся в первый год после окончания обучения, в общей численности выпускников указанных организаций</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96,2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81</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ru-RU" sz="800" dirty="0">
                          <a:latin typeface="+mn-lt"/>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54115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меру государственной поддержки по содействию безработным гражданам и гражданам, зарегистрированным в государственных учреждениях службы занятости населения Республики Татарстан (далее - учреждения службы занятости) в целях поиска подходящей работы, в переезде и безработным гражданам и гражданам, зарегистрированным в учреждениях службы занятости в целях поиска подходящей работы, и членам их семей в переселении в другую местность для трудоустройства по направлению учреждений службы занятости, из числа обратившихся за оказанием данной меры</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a:solidFill>
                            <a:schemeClr val="tx1"/>
                          </a:solidFill>
                          <a:latin typeface="+mn-lt"/>
                          <a:ea typeface="+mn-ea"/>
                          <a:cs typeface="+mn-cs"/>
                        </a:rPr>
                        <a:t>процентов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74447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13704"/>
            <a:ext cx="7943850" cy="102155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Показатели государственной программы </a:t>
            </a:r>
          </a:p>
          <a:p>
            <a:pPr algn="ctr" fontAlgn="t"/>
            <a:r>
              <a:rPr lang="ru-RU" b="1" dirty="0">
                <a:solidFill>
                  <a:prstClr val="black"/>
                </a:solidFill>
              </a:rPr>
              <a:t>"Содействие занятости населения Республики Татарстан" (продолжение)</a:t>
            </a:r>
            <a:endParaRPr lang="ru-RU"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173732066"/>
              </p:ext>
            </p:extLst>
          </p:nvPr>
        </p:nvGraphicFramePr>
        <p:xfrm>
          <a:off x="542925" y="1267077"/>
          <a:ext cx="8262708" cy="2705080"/>
        </p:xfrm>
        <a:graphic>
          <a:graphicData uri="http://schemas.openxmlformats.org/drawingml/2006/table">
            <a:tbl>
              <a:tblPr>
                <a:tableStyleId>{616DA210-FB5B-4158-B5E0-FEB733F419BA}</a:tableStyleId>
              </a:tblPr>
              <a:tblGrid>
                <a:gridCol w="3041119">
                  <a:extLst>
                    <a:ext uri="{9D8B030D-6E8A-4147-A177-3AD203B41FA5}">
                      <a16:colId xmlns:a16="http://schemas.microsoft.com/office/drawing/2014/main" val="20000"/>
                    </a:ext>
                  </a:extLst>
                </a:gridCol>
                <a:gridCol w="843092">
                  <a:extLst>
                    <a:ext uri="{9D8B030D-6E8A-4147-A177-3AD203B41FA5}">
                      <a16:colId xmlns:a16="http://schemas.microsoft.com/office/drawing/2014/main" val="20001"/>
                    </a:ext>
                  </a:extLst>
                </a:gridCol>
                <a:gridCol w="843092">
                  <a:extLst>
                    <a:ext uri="{9D8B030D-6E8A-4147-A177-3AD203B41FA5}">
                      <a16:colId xmlns:a16="http://schemas.microsoft.com/office/drawing/2014/main" val="3425533692"/>
                    </a:ext>
                  </a:extLst>
                </a:gridCol>
                <a:gridCol w="843092">
                  <a:extLst>
                    <a:ext uri="{9D8B030D-6E8A-4147-A177-3AD203B41FA5}">
                      <a16:colId xmlns:a16="http://schemas.microsoft.com/office/drawing/2014/main" val="2785630004"/>
                    </a:ext>
                  </a:extLst>
                </a:gridCol>
                <a:gridCol w="930276">
                  <a:extLst>
                    <a:ext uri="{9D8B030D-6E8A-4147-A177-3AD203B41FA5}">
                      <a16:colId xmlns:a16="http://schemas.microsoft.com/office/drawing/2014/main" val="20002"/>
                    </a:ext>
                  </a:extLst>
                </a:gridCol>
                <a:gridCol w="841972">
                  <a:extLst>
                    <a:ext uri="{9D8B030D-6E8A-4147-A177-3AD203B41FA5}">
                      <a16:colId xmlns:a16="http://schemas.microsoft.com/office/drawing/2014/main" val="20003"/>
                    </a:ext>
                  </a:extLst>
                </a:gridCol>
                <a:gridCol w="920065">
                  <a:extLst>
                    <a:ext uri="{9D8B030D-6E8A-4147-A177-3AD203B41FA5}">
                      <a16:colId xmlns:a16="http://schemas.microsoft.com/office/drawing/2014/main" val="20004"/>
                    </a:ext>
                  </a:extLst>
                </a:gridCol>
              </a:tblGrid>
              <a:tr h="434574">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2026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2027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2028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безработных граждан, которым начислено и выплачено пособие по безработице</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endParaRPr lang="ru-RU" sz="8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95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95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95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Доля трудоустроенных граждан из числа обратившихся в учреждения службы занятости, включая</a:t>
                      </a:r>
                      <a:r>
                        <a:rPr lang="ru-RU" sz="800" kern="1200" baseline="0" dirty="0">
                          <a:solidFill>
                            <a:schemeClr val="tx1"/>
                          </a:solidFill>
                          <a:latin typeface="+mn-lt"/>
                          <a:ea typeface="+mn-ea"/>
                          <a:cs typeface="+mn-cs"/>
                        </a:rPr>
                        <a:t> несовершеннолетних граждан в возрасте 14-18 лет</a:t>
                      </a:r>
                      <a:endParaRPr lang="ru-RU" sz="800" kern="1200" dirty="0">
                        <a:solidFill>
                          <a:schemeClr val="tx1"/>
                        </a:solidFill>
                        <a:latin typeface="+mn-lt"/>
                        <a:ea typeface="+mn-ea"/>
                        <a:cs typeface="+mn-cs"/>
                      </a:endParaRP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77,3</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013007"/>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Численность получателей основных и дополнительных мер государственной поддержки ы целях трудоустройства</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человек</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28 125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26 160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26 170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a:solidFill>
                            <a:schemeClr val="tx1"/>
                          </a:solidFill>
                          <a:effectLst/>
                          <a:latin typeface="+mn-lt"/>
                          <a:ea typeface="Calibri"/>
                          <a:cs typeface="Times New Roman"/>
                        </a:rPr>
                        <a:t>26 180</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4542435"/>
                  </a:ext>
                </a:extLst>
              </a:tr>
              <a:tr h="25809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Численность граждан, опрошенных в ходе проведения исследования</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kern="1200" dirty="0">
                          <a:solidFill>
                            <a:schemeClr val="tx1"/>
                          </a:solidFill>
                          <a:latin typeface="+mn-lt"/>
                          <a:ea typeface="+mn-ea"/>
                          <a:cs typeface="+mn-cs"/>
                        </a:rPr>
                        <a:t>человек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527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Уровень прошедших обучение по охране труда руководителей и специалистов из расчета на 1 000 работающих</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на 1 000 работающих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26,8</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27</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28</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4" name="Прямоугольник 3"/>
          <p:cNvSpPr/>
          <p:nvPr/>
        </p:nvSpPr>
        <p:spPr>
          <a:xfrm>
            <a:off x="475807" y="5912186"/>
            <a:ext cx="8534400" cy="461665"/>
          </a:xfrm>
          <a:prstGeom prst="rect">
            <a:avLst/>
          </a:prstGeom>
        </p:spPr>
        <p:txBody>
          <a:bodyPr wrap="square">
            <a:spAutoFit/>
          </a:bodyPr>
          <a:lstStyle/>
          <a:p>
            <a:pPr algn="just"/>
            <a:r>
              <a:rPr lang="ru-RU" sz="1200" b="1" i="1" dirty="0">
                <a:solidFill>
                  <a:schemeClr val="accent1"/>
                </a:solidFill>
              </a:rPr>
              <a:t>Ответственный исполнитель ГП: Министерство труда, занятости и социальной защиты </a:t>
            </a:r>
            <a:br>
              <a:rPr lang="en-US" sz="1200" b="1" i="1" dirty="0">
                <a:solidFill>
                  <a:schemeClr val="accent1"/>
                </a:solidFill>
              </a:rPr>
            </a:br>
            <a:r>
              <a:rPr lang="ru-RU" sz="1200" b="1" i="1" dirty="0">
                <a:solidFill>
                  <a:schemeClr val="accent1"/>
                </a:solidFill>
              </a:rPr>
              <a:t>Республики Татарстан</a:t>
            </a:r>
          </a:p>
        </p:txBody>
      </p:sp>
      <p:sp>
        <p:nvSpPr>
          <p:cNvPr id="5" name="Прямоугольник 4"/>
          <p:cNvSpPr/>
          <p:nvPr/>
        </p:nvSpPr>
        <p:spPr>
          <a:xfrm>
            <a:off x="475807" y="6276369"/>
            <a:ext cx="8001000" cy="461665"/>
          </a:xfrm>
          <a:prstGeom prst="rect">
            <a:avLst/>
          </a:prstGeom>
        </p:spPr>
        <p:txBody>
          <a:bodyPr wrap="square">
            <a:spAutoFit/>
          </a:bodyPr>
          <a:lstStyle/>
          <a:p>
            <a:pPr algn="just"/>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http://mtsz.tatarstan.ru</a:t>
            </a:r>
            <a:endParaRPr lang="ru-RU" sz="1200" b="1" i="1" dirty="0">
              <a:solidFill>
                <a:schemeClr val="accent6"/>
              </a:solidFill>
            </a:endParaRPr>
          </a:p>
        </p:txBody>
      </p:sp>
    </p:spTree>
    <p:extLst>
      <p:ext uri="{BB962C8B-B14F-4D97-AF65-F5344CB8AC3E}">
        <p14:creationId xmlns:p14="http://schemas.microsoft.com/office/powerpoint/2010/main" val="555562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247831" y="1281783"/>
            <a:ext cx="4663953"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100" b="1" dirty="0">
                <a:solidFill>
                  <a:prstClr val="black"/>
                </a:solidFill>
                <a:ea typeface="Times New Roman" panose="02020603050405020304" pitchFamily="18" charset="0"/>
              </a:rPr>
              <a:t>Цели</a:t>
            </a:r>
            <a:r>
              <a:rPr lang="ru-RU" altLang="ru-RU" sz="1100" dirty="0">
                <a:solidFill>
                  <a:prstClr val="black"/>
                </a:solidFill>
                <a:ea typeface="Times New Roman" panose="02020603050405020304" pitchFamily="18" charset="0"/>
              </a:rPr>
              <a:t>: </a:t>
            </a:r>
          </a:p>
          <a:p>
            <a:pPr algn="just"/>
            <a:r>
              <a:rPr lang="ru-RU" sz="1100" b="0" i="0" dirty="0">
                <a:effectLst/>
                <a:latin typeface="Golos"/>
              </a:rPr>
              <a:t>обеспечение уровня удовлетворенности граждан качеством предоставления государственных услуг на территории Республики Татарстан в области безопасности дорожного движения - не менее 90 процентов ежегодно</a:t>
            </a:r>
            <a:r>
              <a:rPr lang="ru-RU" sz="1100" b="0" i="0" u="none" strike="noStrike" baseline="0" dirty="0">
                <a:latin typeface="Arial" panose="020B0604020202020204" pitchFamily="34" charset="0"/>
              </a:rPr>
              <a:t>;</a:t>
            </a:r>
          </a:p>
          <a:p>
            <a:pPr algn="just"/>
            <a:r>
              <a:rPr lang="ru-RU" sz="1100" b="0" i="0" dirty="0">
                <a:effectLst/>
                <a:latin typeface="Golos"/>
              </a:rPr>
              <a:t>повышение в Республике Татарстан эффективности защиты прав потребителей (обеспечивающее рост удельного веса удовлетворенных исков, поданных в защиту прав потребителей) по отношению к 2023 году до 103 процентов к 2030 году</a:t>
            </a:r>
            <a:r>
              <a:rPr lang="ru-RU" sz="1100" b="0" i="0" u="none" strike="noStrike" baseline="0" dirty="0">
                <a:latin typeface="Arial" panose="020B0604020202020204" pitchFamily="34" charset="0"/>
              </a:rPr>
              <a:t>;</a:t>
            </a:r>
          </a:p>
          <a:p>
            <a:pPr algn="just"/>
            <a:r>
              <a:rPr lang="ru-RU" sz="1100" b="0" i="0" dirty="0">
                <a:effectLst/>
                <a:latin typeface="Golos"/>
              </a:rPr>
              <a:t>противодействие преступности и повышение эффективности охраны общественного порядка в Республике Татарстан (обеспечивающее уменьшение доли тяжких и особо тяжких преступлений, совершенных в общественных местах, в общем количестве преступлений до 5,3 процента в 2030 году</a:t>
            </a:r>
            <a:r>
              <a:rPr lang="ru-RU" sz="1100" b="0" i="0" u="none" strike="noStrike" baseline="0" dirty="0">
                <a:latin typeface="Arial" panose="020B0604020202020204" pitchFamily="34" charset="0"/>
              </a:rPr>
              <a:t>;</a:t>
            </a:r>
          </a:p>
          <a:p>
            <a:pPr algn="just"/>
            <a:r>
              <a:rPr lang="ru-RU" sz="1100" b="0" i="0" dirty="0">
                <a:effectLst/>
                <a:latin typeface="Golos"/>
              </a:rPr>
              <a:t>снижение смертности на территории Республики Татарстан в результате дорожно-транспортных происшествий к 2030 году до уровня, не превышающего 4 человека на 100 тыс. населения.</a:t>
            </a:r>
            <a:endParaRPr lang="ru-RU" sz="1100" b="0" i="0" u="none" strike="noStrike" baseline="0" dirty="0">
              <a:latin typeface="Arial" panose="020B0604020202020204" pitchFamily="34" charset="0"/>
            </a:endParaRPr>
          </a:p>
        </p:txBody>
      </p:sp>
      <p:sp>
        <p:nvSpPr>
          <p:cNvPr id="2" name="Скругленный прямоугольник 1"/>
          <p:cNvSpPr/>
          <p:nvPr/>
        </p:nvSpPr>
        <p:spPr>
          <a:xfrm>
            <a:off x="542925" y="33317"/>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6. Государственная программа "Обеспечение общественного порядка и противодействие преступности"</a:t>
            </a:r>
          </a:p>
        </p:txBody>
      </p:sp>
      <p:pic>
        <p:nvPicPr>
          <p:cNvPr id="98306" name="Picture 2" descr="http://izhevsk-news.net/img/20140827/571a607215808ec62cb4fee47aca09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26" y="1313868"/>
            <a:ext cx="3359282" cy="2399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3700077255"/>
              </p:ext>
            </p:extLst>
          </p:nvPr>
        </p:nvGraphicFramePr>
        <p:xfrm>
          <a:off x="767047" y="4478739"/>
          <a:ext cx="8058464" cy="92960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81652">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9440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53545">
                <a:tc>
                  <a:txBody>
                    <a:bodyPr/>
                    <a:lstStyle/>
                    <a:p>
                      <a:pPr algn="ctr" fontAlgn="ctr"/>
                      <a:r>
                        <a:rPr lang="ru-RU" sz="1100" b="0" i="0" u="none" strike="noStrike" dirty="0">
                          <a:solidFill>
                            <a:srgbClr val="000000"/>
                          </a:solidFill>
                          <a:effectLst/>
                          <a:latin typeface="Arial" panose="020B0604020202020204" pitchFamily="34" charset="0"/>
                        </a:rPr>
                        <a:t>3 251 641,7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4 384 087,2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3 143 966,2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3 121 271,0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3 172 896,0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88255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33317"/>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Показатели государственной программы "Обеспечение общественного порядка и противодействие преступности"</a:t>
            </a:r>
          </a:p>
        </p:txBody>
      </p:sp>
      <p:sp>
        <p:nvSpPr>
          <p:cNvPr id="4" name="Прямоугольник 3"/>
          <p:cNvSpPr/>
          <p:nvPr/>
        </p:nvSpPr>
        <p:spPr>
          <a:xfrm>
            <a:off x="495300" y="5747578"/>
            <a:ext cx="8534400" cy="276999"/>
          </a:xfrm>
          <a:prstGeom prst="rect">
            <a:avLst/>
          </a:prstGeom>
        </p:spPr>
        <p:txBody>
          <a:bodyPr wrap="square">
            <a:spAutoFit/>
          </a:bodyPr>
          <a:lstStyle/>
          <a:p>
            <a:pPr algn="just"/>
            <a:r>
              <a:rPr lang="ru-RU" sz="1200" b="1" i="1" dirty="0">
                <a:solidFill>
                  <a:schemeClr val="accent1"/>
                </a:solidFill>
              </a:rPr>
              <a:t>Ответственный исполнитель ГП: Министерство внутренних дел по Республике Татарстан</a:t>
            </a:r>
          </a:p>
        </p:txBody>
      </p:sp>
      <p:sp>
        <p:nvSpPr>
          <p:cNvPr id="5" name="Прямоугольник 4"/>
          <p:cNvSpPr/>
          <p:nvPr/>
        </p:nvSpPr>
        <p:spPr>
          <a:xfrm>
            <a:off x="485775" y="5995545"/>
            <a:ext cx="8001000" cy="461665"/>
          </a:xfrm>
          <a:prstGeom prst="rect">
            <a:avLst/>
          </a:prstGeom>
        </p:spPr>
        <p:txBody>
          <a:bodyPr wrap="square">
            <a:spAutoFit/>
          </a:bodyPr>
          <a:lstStyle/>
          <a:p>
            <a:pPr algn="just"/>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https://16.</a:t>
            </a:r>
            <a:r>
              <a:rPr lang="ru-RU" sz="1200" b="1" i="1" dirty="0" err="1">
                <a:solidFill>
                  <a:schemeClr val="accent6"/>
                </a:solidFill>
              </a:rPr>
              <a:t>мвд.рф</a:t>
            </a:r>
            <a:r>
              <a:rPr lang="ru-RU" sz="1200" b="1" i="1" dirty="0">
                <a:solidFill>
                  <a:schemeClr val="accent6"/>
                </a:solidFill>
              </a:rPr>
              <a:t>/</a:t>
            </a:r>
            <a:r>
              <a:rPr lang="en-US" sz="1200" b="1" i="1" dirty="0" err="1">
                <a:solidFill>
                  <a:schemeClr val="accent6"/>
                </a:solidFill>
              </a:rPr>
              <a:t>mvd</a:t>
            </a:r>
            <a:endParaRPr lang="ru-RU" sz="1200" b="1" i="1" dirty="0">
              <a:solidFill>
                <a:schemeClr val="accent6"/>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006022434"/>
              </p:ext>
            </p:extLst>
          </p:nvPr>
        </p:nvGraphicFramePr>
        <p:xfrm>
          <a:off x="542925" y="948816"/>
          <a:ext cx="8205797" cy="4194679"/>
        </p:xfrm>
        <a:graphic>
          <a:graphicData uri="http://schemas.openxmlformats.org/drawingml/2006/table">
            <a:tbl>
              <a:tblPr>
                <a:tableStyleId>{5940675A-B579-460E-94D1-54222C63F5DA}</a:tableStyleId>
              </a:tblPr>
              <a:tblGrid>
                <a:gridCol w="3164469">
                  <a:extLst>
                    <a:ext uri="{9D8B030D-6E8A-4147-A177-3AD203B41FA5}">
                      <a16:colId xmlns:a16="http://schemas.microsoft.com/office/drawing/2014/main" val="20000"/>
                    </a:ext>
                  </a:extLst>
                </a:gridCol>
                <a:gridCol w="704830">
                  <a:extLst>
                    <a:ext uri="{9D8B030D-6E8A-4147-A177-3AD203B41FA5}">
                      <a16:colId xmlns:a16="http://schemas.microsoft.com/office/drawing/2014/main" val="3540627777"/>
                    </a:ext>
                  </a:extLst>
                </a:gridCol>
                <a:gridCol w="704830">
                  <a:extLst>
                    <a:ext uri="{9D8B030D-6E8A-4147-A177-3AD203B41FA5}">
                      <a16:colId xmlns:a16="http://schemas.microsoft.com/office/drawing/2014/main" val="2593613535"/>
                    </a:ext>
                  </a:extLst>
                </a:gridCol>
                <a:gridCol w="704830">
                  <a:extLst>
                    <a:ext uri="{9D8B030D-6E8A-4147-A177-3AD203B41FA5}">
                      <a16:colId xmlns:a16="http://schemas.microsoft.com/office/drawing/2014/main" val="1076424890"/>
                    </a:ext>
                  </a:extLst>
                </a:gridCol>
                <a:gridCol w="832413">
                  <a:extLst>
                    <a:ext uri="{9D8B030D-6E8A-4147-A177-3AD203B41FA5}">
                      <a16:colId xmlns:a16="http://schemas.microsoft.com/office/drawing/2014/main" val="640097707"/>
                    </a:ext>
                  </a:extLst>
                </a:gridCol>
                <a:gridCol w="1013988">
                  <a:extLst>
                    <a:ext uri="{9D8B030D-6E8A-4147-A177-3AD203B41FA5}">
                      <a16:colId xmlns:a16="http://schemas.microsoft.com/office/drawing/2014/main" val="3873831853"/>
                    </a:ext>
                  </a:extLst>
                </a:gridCol>
                <a:gridCol w="1080437">
                  <a:extLst>
                    <a:ext uri="{9D8B030D-6E8A-4147-A177-3AD203B41FA5}">
                      <a16:colId xmlns:a16="http://schemas.microsoft.com/office/drawing/2014/main" val="2689392686"/>
                    </a:ext>
                  </a:extLst>
                </a:gridCol>
              </a:tblGrid>
              <a:tr h="296331">
                <a:tc>
                  <a:txBody>
                    <a:bodyPr/>
                    <a:lstStyle/>
                    <a:p>
                      <a:pPr algn="ctr" fontAlgn="ctr"/>
                      <a:r>
                        <a:rPr lang="ru-RU" sz="1000" b="1" u="none" strike="noStrike" dirty="0">
                          <a:solidFill>
                            <a:schemeClr val="tx1"/>
                          </a:solidFill>
                          <a:effectLst/>
                        </a:rPr>
                        <a:t>Наименование показателя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2024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2025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96331">
                <a:tc gridSpan="7">
                  <a:txBody>
                    <a:bodyPr/>
                    <a:lstStyle/>
                    <a:p>
                      <a:pPr algn="just"/>
                      <a:r>
                        <a:rPr lang="ru-RU" sz="1000" b="1" dirty="0"/>
                        <a:t>Противодействие преступности и повышение эффективности охраны общественного порядка в Республике Татарстан (обеспечивающее уменьшение доли тяжких и особо тяжких преступлений, совершенных в общественных местах, в общем количестве преступлений до 5,3 процента, а также снижение уровня </a:t>
                      </a:r>
                      <a:r>
                        <a:rPr lang="ru-RU" sz="1000" b="1" dirty="0" err="1"/>
                        <a:t>неразысканных</a:t>
                      </a:r>
                      <a:r>
                        <a:rPr lang="ru-RU" sz="1000" b="1" dirty="0"/>
                        <a:t> без вести пропавших граждан по отношению к 2023 году до 99,3 процента в 2030 году)</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96331">
                <a:tc>
                  <a:txBody>
                    <a:bodyPr/>
                    <a:lstStyle/>
                    <a:p>
                      <a:pPr marL="0" marR="0" lvl="0" indent="0" algn="just" defTabSz="685800" rtl="0" eaLnBrk="1" fontAlgn="t" latinLnBrk="0" hangingPunct="1">
                        <a:lnSpc>
                          <a:spcPct val="100000"/>
                        </a:lnSpc>
                        <a:spcBef>
                          <a:spcPts val="0"/>
                        </a:spcBef>
                        <a:spcAft>
                          <a:spcPts val="0"/>
                        </a:spcAft>
                        <a:buClrTx/>
                        <a:buSzTx/>
                        <a:buFontTx/>
                        <a:buNone/>
                        <a:tabLst/>
                        <a:defRPr/>
                      </a:pPr>
                      <a:r>
                        <a:rPr lang="ru-RU" sz="1000" dirty="0"/>
                        <a:t>Доля тяжких и особо тяжких преступлений, совершенных в общественных местах, в общем количестве преступлений</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0,87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5,70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6331">
                <a:tc gridSpan="7">
                  <a:txBody>
                    <a:bodyPr/>
                    <a:lstStyle/>
                    <a:p>
                      <a:pPr algn="just"/>
                      <a:r>
                        <a:rPr lang="ru-RU" sz="1000" b="1" dirty="0"/>
                        <a:t>Обеспечение уровня удовлетворенности граждан качеством предоставления государственных услуг на территории Республики Татарстан в области безопасности дорожного движения - не менее 90 процентов ежегодно</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4"/>
                  </a:ext>
                </a:extLst>
              </a:tr>
              <a:tr h="296251">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dirty="0"/>
                        <a:t>Уровень удовлетворенности граждан качеством предоставления государственных услуг в области безопасности дорожного движения</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99,90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94160">
                <a:tc gridSpan="7">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1" dirty="0"/>
                        <a:t>Снижение смертности на территории Республики Татарстан в результате дорожно-транспортных происшествий к 2030 году до уровня, не превышающего 4 человека на 100 тыс. населения</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6"/>
                  </a:ext>
                </a:extLst>
              </a:tr>
              <a:tr h="132122">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dirty="0"/>
                        <a:t>Количество погибших в дорожно-транспортных происшествиях, человек на 100 тыс. населения</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5,75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5,16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5,05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32122">
                <a:tc gridSpan="7">
                  <a:txBody>
                    <a:bodyPr/>
                    <a:lstStyle/>
                    <a:p>
                      <a:pPr algn="just"/>
                      <a:r>
                        <a:rPr lang="ru-RU" sz="1000" b="1" dirty="0"/>
                        <a:t>Повышение в Республике Татарстан эффективности защиты прав потребителей (обеспечивающее рост удельного веса удовлетворенных исков, поданных в защиту прав потребителей) по отношению к 2023 году до 103 процентов к 2030 году</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9"/>
                  </a:ext>
                </a:extLst>
              </a:tr>
              <a:tr h="132122">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dirty="0"/>
                        <a:t>Удельный вес удовлетворенных исков, поданных в защиту прав потребителей (конкретного потребителя, группы потребителей, неопределенного круга потребителей), а также исков, по которым дано заключение в целях защиты прав потребителей, в общем числе исков, рассмотренных судами</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r>
                        <a:rPr lang="ru-RU" sz="1000" b="0" i="0" u="none" strike="noStrike" kern="1200" baseline="0" dirty="0">
                          <a:solidFill>
                            <a:schemeClr val="tx1"/>
                          </a:solidFill>
                          <a:latin typeface="+mn-lt"/>
                          <a:ea typeface="+mn-ea"/>
                          <a:cs typeface="+mn-cs"/>
                        </a:rPr>
                        <a:t>88,50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r>
                        <a:rPr lang="ru-RU" sz="1000" b="0" i="0" u="none" strike="noStrike" kern="1200" baseline="0" dirty="0">
                          <a:solidFill>
                            <a:schemeClr val="tx1"/>
                          </a:solidFill>
                          <a:latin typeface="+mn-lt"/>
                          <a:ea typeface="+mn-ea"/>
                          <a:cs typeface="+mn-cs"/>
                        </a:rPr>
                        <a:t>89,0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r>
                        <a:rPr lang="ru-RU" sz="1000" b="0" i="0" u="none" strike="noStrike" kern="1200" baseline="0" dirty="0">
                          <a:solidFill>
                            <a:schemeClr val="tx1"/>
                          </a:solidFill>
                          <a:latin typeface="+mn-lt"/>
                          <a:ea typeface="+mn-ea"/>
                          <a:cs typeface="+mn-cs"/>
                        </a:rPr>
                        <a:t>89,50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41231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673837" y="1510448"/>
            <a:ext cx="470281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latin typeface="Arial"/>
                <a:ea typeface="Calibri" panose="020F0502020204030204" pitchFamily="34" charset="0"/>
              </a:rPr>
              <a:t>Цель: </a:t>
            </a:r>
            <a:r>
              <a:rPr lang="ru-RU" sz="1400" dirty="0"/>
              <a:t>минимизация социального, экономического и экологического ущерба, наносимого населению, экономике и природной среде, от чрезвычайных ситуаций природного и техногенного характера, пожаров и происшествий на водных объектах</a:t>
            </a:r>
          </a:p>
        </p:txBody>
      </p:sp>
      <p:sp>
        <p:nvSpPr>
          <p:cNvPr id="7" name="Скругленный прямоугольник 6"/>
          <p:cNvSpPr/>
          <p:nvPr/>
        </p:nvSpPr>
        <p:spPr>
          <a:xfrm>
            <a:off x="600074" y="46106"/>
            <a:ext cx="7943850" cy="86832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500" b="1" dirty="0">
                <a:solidFill>
                  <a:prstClr val="black"/>
                </a:solidFill>
                <a:ea typeface="Calibri" panose="020F0502020204030204" pitchFamily="34" charset="0"/>
              </a:rPr>
              <a:t>7. Государственная  программа "Защита населения и территорий от чрезвычайных ситуаций, обеспечение пожарной безопасности и безопасности людей на водных объектах в Республике Татарстан"</a:t>
            </a:r>
            <a:endParaRPr lang="ru-RU" altLang="ru-RU" sz="1500" b="1" dirty="0">
              <a:solidFill>
                <a:prstClr val="black"/>
              </a:solidFill>
            </a:endParaRPr>
          </a:p>
        </p:txBody>
      </p:sp>
      <p:pic>
        <p:nvPicPr>
          <p:cNvPr id="3" name="Рисунок 2"/>
          <p:cNvPicPr>
            <a:picLocks noChangeAspect="1"/>
          </p:cNvPicPr>
          <p:nvPr/>
        </p:nvPicPr>
        <p:blipFill>
          <a:blip r:embed="rId2"/>
          <a:stretch>
            <a:fillRect/>
          </a:stretch>
        </p:blipFill>
        <p:spPr>
          <a:xfrm>
            <a:off x="752319" y="1339824"/>
            <a:ext cx="2768739" cy="2076554"/>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3734070623"/>
              </p:ext>
            </p:extLst>
          </p:nvPr>
        </p:nvGraphicFramePr>
        <p:xfrm>
          <a:off x="752319" y="3833449"/>
          <a:ext cx="8058464" cy="92812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6440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63056">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94533">
                <a:tc>
                  <a:txBody>
                    <a:bodyPr/>
                    <a:lstStyle/>
                    <a:p>
                      <a:pPr algn="ctr" fontAlgn="ctr"/>
                      <a:r>
                        <a:rPr lang="ru-RU" sz="1100" b="0" i="0" u="none" strike="noStrike" dirty="0">
                          <a:solidFill>
                            <a:srgbClr val="000000"/>
                          </a:solidFill>
                          <a:effectLst/>
                          <a:latin typeface="Arial" panose="020B0604020202020204" pitchFamily="34" charset="0"/>
                        </a:rPr>
                        <a:t>2 856 624,8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4 588 947,9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2 902 332,2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3 138 132,4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3 396 726,3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07838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69432" y="152199"/>
            <a:ext cx="7943850" cy="86832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500" b="1" dirty="0">
                <a:solidFill>
                  <a:prstClr val="black"/>
                </a:solidFill>
                <a:ea typeface="Calibri" panose="020F0502020204030204" pitchFamily="34" charset="0"/>
              </a:rPr>
              <a:t>Показатели государственной программы "Защита населения и территорий от чрезвычайных ситуаций, обеспечение пожарной безопасности и безопасности людей на водных объектах в Республике Татарстан"</a:t>
            </a:r>
            <a:endParaRPr lang="ru-RU" altLang="ru-RU" sz="1500" b="1"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588548692"/>
              </p:ext>
            </p:extLst>
          </p:nvPr>
        </p:nvGraphicFramePr>
        <p:xfrm>
          <a:off x="690255" y="1129572"/>
          <a:ext cx="8173088" cy="4915502"/>
        </p:xfrm>
        <a:graphic>
          <a:graphicData uri="http://schemas.openxmlformats.org/drawingml/2006/table">
            <a:tbl>
              <a:tblPr firstRow="1" firstCol="1" bandRow="1">
                <a:tableStyleId>{5940675A-B579-460E-94D1-54222C63F5DA}</a:tableStyleId>
              </a:tblPr>
              <a:tblGrid>
                <a:gridCol w="3039773">
                  <a:extLst>
                    <a:ext uri="{9D8B030D-6E8A-4147-A177-3AD203B41FA5}">
                      <a16:colId xmlns:a16="http://schemas.microsoft.com/office/drawing/2014/main" val="20000"/>
                    </a:ext>
                  </a:extLst>
                </a:gridCol>
                <a:gridCol w="1149790">
                  <a:extLst>
                    <a:ext uri="{9D8B030D-6E8A-4147-A177-3AD203B41FA5}">
                      <a16:colId xmlns:a16="http://schemas.microsoft.com/office/drawing/2014/main" val="456610144"/>
                    </a:ext>
                  </a:extLst>
                </a:gridCol>
                <a:gridCol w="823865">
                  <a:extLst>
                    <a:ext uri="{9D8B030D-6E8A-4147-A177-3AD203B41FA5}">
                      <a16:colId xmlns:a16="http://schemas.microsoft.com/office/drawing/2014/main" val="4206366991"/>
                    </a:ext>
                  </a:extLst>
                </a:gridCol>
                <a:gridCol w="760491">
                  <a:extLst>
                    <a:ext uri="{9D8B030D-6E8A-4147-A177-3AD203B41FA5}">
                      <a16:colId xmlns:a16="http://schemas.microsoft.com/office/drawing/2014/main" val="1035743144"/>
                    </a:ext>
                  </a:extLst>
                </a:gridCol>
                <a:gridCol w="778598">
                  <a:extLst>
                    <a:ext uri="{9D8B030D-6E8A-4147-A177-3AD203B41FA5}">
                      <a16:colId xmlns:a16="http://schemas.microsoft.com/office/drawing/2014/main" val="3510492875"/>
                    </a:ext>
                  </a:extLst>
                </a:gridCol>
                <a:gridCol w="832919">
                  <a:extLst>
                    <a:ext uri="{9D8B030D-6E8A-4147-A177-3AD203B41FA5}">
                      <a16:colId xmlns:a16="http://schemas.microsoft.com/office/drawing/2014/main" val="1065286202"/>
                    </a:ext>
                  </a:extLst>
                </a:gridCol>
                <a:gridCol w="787652">
                  <a:extLst>
                    <a:ext uri="{9D8B030D-6E8A-4147-A177-3AD203B41FA5}">
                      <a16:colId xmlns:a16="http://schemas.microsoft.com/office/drawing/2014/main" val="1855456136"/>
                    </a:ext>
                  </a:extLst>
                </a:gridCol>
              </a:tblGrid>
              <a:tr h="281012">
                <a:tc>
                  <a:txBody>
                    <a:bodyPr/>
                    <a:lstStyle/>
                    <a:p>
                      <a:pPr algn="ctr">
                        <a:lnSpc>
                          <a:spcPct val="115000"/>
                        </a:lnSpc>
                        <a:spcAft>
                          <a:spcPts val="0"/>
                        </a:spcAft>
                      </a:pPr>
                      <a:r>
                        <a:rPr lang="ru-RU" sz="1000" b="1" kern="1200" dirty="0">
                          <a:solidFill>
                            <a:schemeClr val="tx1"/>
                          </a:solidFill>
                          <a:effectLst/>
                          <a:latin typeface="+mn-lt"/>
                          <a:ea typeface="+mn-ea"/>
                          <a:cs typeface="+mn-cs"/>
                        </a:rPr>
                        <a:t>Наименование показателя</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2024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2025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01653">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dirty="0"/>
                        <a:t>Минимизация социального, экономического и экологического ущерба, наносимого населению, экономике и природной среде, от чрезвычайных ситуаций природного и техногенного характера, пожаров и происшествий на водных объектах</a:t>
                      </a: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1855">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Снижение индивидуального риска гибели на пожарах (на 100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2,87</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3,20</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4,92</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4,92</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4,92</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770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Снижение индивидуального риска травмирования на пожарах (на 100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4,43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7,49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7,49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7,49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6762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Сокращение частоты пожаров (на 10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10,48</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002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Снижение индивидуального риска гибели на водных объектах (на 100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2,02</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7286">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dirty="0"/>
                        <a:t>Время прибытия пожарных подразделений на место происшествия:</a:t>
                      </a: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7805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в городе</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минут не более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7,90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7,80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7,80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7,80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в районе</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минут не более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12,86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9625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Время реагирования (выезда) на поисково-спасательные работы подразделений поисково-спасательных служб на вызов</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минут не более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28643">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количества людей, погибших при чрезвычайных ситуациях на (100 тысяч населения) </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2758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количества людей, пострадавших при чрезвычайных ситуациях на (100 тысяч населения)</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2758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материального ущерба, причиненного в результате чрезвычайных ситуаций, относительно валового регионального продукта Республики Татарстан</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млн рублей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6" name="Прямоугольник 5"/>
          <p:cNvSpPr/>
          <p:nvPr/>
        </p:nvSpPr>
        <p:spPr>
          <a:xfrm>
            <a:off x="571500" y="5994851"/>
            <a:ext cx="8534400" cy="461665"/>
          </a:xfrm>
          <a:prstGeom prst="rect">
            <a:avLst/>
          </a:prstGeom>
        </p:spPr>
        <p:txBody>
          <a:bodyPr wrap="square">
            <a:spAutoFit/>
          </a:bodyPr>
          <a:lstStyle/>
          <a:p>
            <a:r>
              <a:rPr lang="ru-RU" sz="1200" b="1" i="1" dirty="0">
                <a:solidFill>
                  <a:schemeClr val="accent1"/>
                </a:solidFill>
              </a:rPr>
              <a:t>Ответственный исполнитель ГП: Министерство по делам гражданской обороны и чрезвычайным ситуациям Республики Татарстан</a:t>
            </a:r>
          </a:p>
        </p:txBody>
      </p:sp>
      <p:sp>
        <p:nvSpPr>
          <p:cNvPr id="8" name="Прямоугольник 7"/>
          <p:cNvSpPr/>
          <p:nvPr/>
        </p:nvSpPr>
        <p:spPr>
          <a:xfrm>
            <a:off x="571500" y="6320589"/>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http://mchs.tatarstan.ru</a:t>
            </a:r>
            <a:endParaRPr lang="ru-RU" sz="1200" b="1" i="1" dirty="0">
              <a:solidFill>
                <a:schemeClr val="accent6"/>
              </a:solidFill>
            </a:endParaRPr>
          </a:p>
        </p:txBody>
      </p:sp>
    </p:spTree>
    <p:extLst>
      <p:ext uri="{BB962C8B-B14F-4D97-AF65-F5344CB8AC3E}">
        <p14:creationId xmlns:p14="http://schemas.microsoft.com/office/powerpoint/2010/main" val="1682961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862419" y="1389980"/>
            <a:ext cx="4724716"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altLang="ru-RU" sz="1100" b="1" dirty="0">
                <a:solidFill>
                  <a:prstClr val="black"/>
                </a:solidFill>
                <a:ea typeface="Times New Roman" panose="02020603050405020304" pitchFamily="18" charset="0"/>
              </a:rPr>
              <a:t>Цели</a:t>
            </a:r>
            <a:r>
              <a:rPr lang="ru-RU" altLang="ru-RU" sz="1100" dirty="0">
                <a:solidFill>
                  <a:prstClr val="black"/>
                </a:solidFill>
                <a:ea typeface="Times New Roman" panose="02020603050405020304" pitchFamily="18" charset="0"/>
              </a:rPr>
              <a:t>:</a:t>
            </a:r>
            <a:r>
              <a:rPr lang="en-US" altLang="ru-RU" sz="1100" dirty="0">
                <a:solidFill>
                  <a:prstClr val="black"/>
                </a:solidFill>
                <a:ea typeface="Times New Roman" panose="02020603050405020304" pitchFamily="18" charset="0"/>
              </a:rPr>
              <a:t> </a:t>
            </a:r>
            <a:endParaRPr lang="ru-RU" altLang="ru-RU" sz="1100" dirty="0">
              <a:solidFill>
                <a:prstClr val="black"/>
              </a:solidFill>
              <a:ea typeface="Times New Roman" panose="02020603050405020304" pitchFamily="18" charset="0"/>
            </a:endParaRPr>
          </a:p>
          <a:p>
            <a:pPr algn="just"/>
            <a:r>
              <a:rPr lang="ru-RU" sz="1100" b="0" i="0" dirty="0">
                <a:effectLst/>
                <a:latin typeface="Golos"/>
              </a:rPr>
              <a:t>повышение вовлеченности граждан в деятельность в сфере культуры, в том числе поддержка к концу 2026 года не менее 486 творческих инициатив и проектов</a:t>
            </a:r>
            <a:r>
              <a:rPr lang="ru-RU" sz="1100" b="0" i="0" u="none" strike="noStrike" baseline="0" dirty="0">
                <a:latin typeface="Arial" panose="020B0604020202020204" pitchFamily="34" charset="0"/>
              </a:rPr>
              <a:t>;</a:t>
            </a:r>
          </a:p>
          <a:p>
            <a:pPr algn="just"/>
            <a:r>
              <a:rPr lang="ru-RU" sz="1100" b="0" i="0" dirty="0">
                <a:effectLst/>
                <a:latin typeface="Golos"/>
              </a:rPr>
              <a:t>повышение уровня сохранности объектов культурного наследия и развития инфраструктуры в сфере культуры, в том числе сохранение обеспеченности организациями культуры на уровне 155,8 процента к концу 2026 года</a:t>
            </a:r>
            <a:r>
              <a:rPr lang="ru-RU" sz="1100" b="0" i="0" u="none" strike="noStrike" baseline="0" dirty="0">
                <a:latin typeface="Arial" panose="020B0604020202020204" pitchFamily="34" charset="0"/>
              </a:rPr>
              <a:t>;</a:t>
            </a:r>
          </a:p>
          <a:p>
            <a:pPr algn="just"/>
            <a:r>
              <a:rPr lang="ru-RU" sz="1100" b="0" i="0" dirty="0">
                <a:effectLst/>
                <a:latin typeface="Golos"/>
              </a:rPr>
              <a:t>увеличение числа обращений к цифровым ресурсам в сфере культуры до 8 млн единиц в год к концу 2026 года</a:t>
            </a:r>
            <a:r>
              <a:rPr lang="ru-RU" sz="1100" b="0" i="0" u="none" strike="noStrike" baseline="0" dirty="0">
                <a:latin typeface="Arial" panose="020B0604020202020204" pitchFamily="34" charset="0"/>
              </a:rPr>
              <a:t>;	</a:t>
            </a:r>
          </a:p>
          <a:p>
            <a:pPr algn="just"/>
            <a:r>
              <a:rPr lang="ru-RU" sz="1100" b="0" i="0" dirty="0">
                <a:effectLst/>
                <a:latin typeface="Golos"/>
              </a:rPr>
              <a:t>увеличение числа посещений мероприятий организаций культуры до 103 820 тыс. единиц в год к концу 2026 года</a:t>
            </a:r>
            <a:r>
              <a:rPr lang="ru-RU" sz="1100" b="0" i="0" u="none" strike="noStrike" baseline="0" dirty="0">
                <a:latin typeface="Arial" panose="020B0604020202020204" pitchFamily="34" charset="0"/>
              </a:rPr>
              <a:t>.	</a:t>
            </a:r>
          </a:p>
        </p:txBody>
      </p:sp>
      <p:sp>
        <p:nvSpPr>
          <p:cNvPr id="2" name="Скругленный прямоугольник 1"/>
          <p:cNvSpPr/>
          <p:nvPr/>
        </p:nvSpPr>
        <p:spPr>
          <a:xfrm>
            <a:off x="542925" y="19524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8. </a:t>
            </a:r>
            <a:r>
              <a:rPr lang="ru-RU" b="1" dirty="0">
                <a:solidFill>
                  <a:prstClr val="black"/>
                </a:solidFill>
              </a:rPr>
              <a:t>Государственная программа "Развитие культуры </a:t>
            </a:r>
          </a:p>
          <a:p>
            <a:pPr algn="ctr" fontAlgn="t"/>
            <a:r>
              <a:rPr lang="ru-RU" b="1" dirty="0">
                <a:solidFill>
                  <a:prstClr val="black"/>
                </a:solidFill>
              </a:rPr>
              <a:t>Республики Татарстан"</a:t>
            </a:r>
            <a:endParaRPr lang="ru-RU" b="1" dirty="0">
              <a:solidFill>
                <a:srgbClr val="000000"/>
              </a:solidFill>
            </a:endParaRPr>
          </a:p>
        </p:txBody>
      </p:sp>
      <p:pic>
        <p:nvPicPr>
          <p:cNvPr id="3" name="Рисунок 2"/>
          <p:cNvPicPr>
            <a:picLocks noChangeAspect="1"/>
          </p:cNvPicPr>
          <p:nvPr/>
        </p:nvPicPr>
        <p:blipFill>
          <a:blip r:embed="rId2"/>
          <a:stretch>
            <a:fillRect/>
          </a:stretch>
        </p:blipFill>
        <p:spPr>
          <a:xfrm>
            <a:off x="784505" y="1430689"/>
            <a:ext cx="2952750" cy="1971675"/>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94864246"/>
              </p:ext>
            </p:extLst>
          </p:nvPr>
        </p:nvGraphicFramePr>
        <p:xfrm>
          <a:off x="692029" y="3794722"/>
          <a:ext cx="8058464" cy="788429"/>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1548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8328">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03755">
                <a:tc>
                  <a:txBody>
                    <a:bodyPr/>
                    <a:lstStyle/>
                    <a:p>
                      <a:pPr algn="ctr" fontAlgn="ctr"/>
                      <a:r>
                        <a:rPr lang="ru-RU" sz="1100" b="0" i="0" u="none" strike="noStrike" dirty="0">
                          <a:solidFill>
                            <a:srgbClr val="000000"/>
                          </a:solidFill>
                          <a:effectLst/>
                          <a:latin typeface="Arial" panose="020B0604020202020204" pitchFamily="34" charset="0"/>
                        </a:rPr>
                        <a:t>25 689 519,8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18 427 572,1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15 181 668,1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15 616 149,8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16 649 464,9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68989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80767" y="152575"/>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Показатели государственной программы </a:t>
            </a:r>
            <a:r>
              <a:rPr lang="ru-RU" b="1" dirty="0">
                <a:solidFill>
                  <a:prstClr val="black"/>
                </a:solidFill>
              </a:rPr>
              <a:t>"Развитие культуры Республики Татарстан"</a:t>
            </a:r>
            <a:endParaRPr lang="ru-RU" b="1" dirty="0">
              <a:solidFill>
                <a:srgbClr val="00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774632170"/>
              </p:ext>
            </p:extLst>
          </p:nvPr>
        </p:nvGraphicFramePr>
        <p:xfrm>
          <a:off x="505083" y="957970"/>
          <a:ext cx="8233085" cy="4942060"/>
        </p:xfrm>
        <a:graphic>
          <a:graphicData uri="http://schemas.openxmlformats.org/drawingml/2006/table">
            <a:tbl>
              <a:tblPr/>
              <a:tblGrid>
                <a:gridCol w="3501489">
                  <a:extLst>
                    <a:ext uri="{9D8B030D-6E8A-4147-A177-3AD203B41FA5}">
                      <a16:colId xmlns:a16="http://schemas.microsoft.com/office/drawing/2014/main" val="20000"/>
                    </a:ext>
                  </a:extLst>
                </a:gridCol>
                <a:gridCol w="911592">
                  <a:extLst>
                    <a:ext uri="{9D8B030D-6E8A-4147-A177-3AD203B41FA5}">
                      <a16:colId xmlns:a16="http://schemas.microsoft.com/office/drawing/2014/main" val="20001"/>
                    </a:ext>
                  </a:extLst>
                </a:gridCol>
                <a:gridCol w="784035">
                  <a:extLst>
                    <a:ext uri="{9D8B030D-6E8A-4147-A177-3AD203B41FA5}">
                      <a16:colId xmlns:a16="http://schemas.microsoft.com/office/drawing/2014/main" val="4032142103"/>
                    </a:ext>
                  </a:extLst>
                </a:gridCol>
                <a:gridCol w="706170">
                  <a:extLst>
                    <a:ext uri="{9D8B030D-6E8A-4147-A177-3AD203B41FA5}">
                      <a16:colId xmlns:a16="http://schemas.microsoft.com/office/drawing/2014/main" val="3912042140"/>
                    </a:ext>
                  </a:extLst>
                </a:gridCol>
                <a:gridCol w="763742">
                  <a:extLst>
                    <a:ext uri="{9D8B030D-6E8A-4147-A177-3AD203B41FA5}">
                      <a16:colId xmlns:a16="http://schemas.microsoft.com/office/drawing/2014/main" val="2854021463"/>
                    </a:ext>
                  </a:extLst>
                </a:gridCol>
                <a:gridCol w="733331">
                  <a:extLst>
                    <a:ext uri="{9D8B030D-6E8A-4147-A177-3AD203B41FA5}">
                      <a16:colId xmlns:a16="http://schemas.microsoft.com/office/drawing/2014/main" val="1898077813"/>
                    </a:ext>
                  </a:extLst>
                </a:gridCol>
                <a:gridCol w="832726">
                  <a:extLst>
                    <a:ext uri="{9D8B030D-6E8A-4147-A177-3AD203B41FA5}">
                      <a16:colId xmlns:a16="http://schemas.microsoft.com/office/drawing/2014/main" val="1054945527"/>
                    </a:ext>
                  </a:extLst>
                </a:gridCol>
              </a:tblGrid>
              <a:tr h="360535">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511" marR="7511" marT="751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7044">
                <a:tc gridSpan="7">
                  <a:txBody>
                    <a:bodyPr/>
                    <a:lstStyle/>
                    <a:p>
                      <a:r>
                        <a:rPr lang="ru-RU" sz="1000" b="1" i="0" u="none" strike="noStrike" kern="1200" baseline="0" dirty="0">
                          <a:solidFill>
                            <a:schemeClr val="tx1"/>
                          </a:solidFill>
                          <a:latin typeface="+mn-lt"/>
                          <a:ea typeface="+mn-ea"/>
                          <a:cs typeface="+mn-cs"/>
                        </a:rPr>
                        <a:t>Увеличение числа посещений мероприятий организаций культуры до 108 914 тыс. единиц в год к концу 2027 года</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8100">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Число посещений культурных мероприятий</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тыс. посещений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80 057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88 063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96 869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106 556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106 556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150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Уровень удовлетворенности граждан Республики Татарстан доступностью и качеством услуг организаций культуры</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55,0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55,5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053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Отношение средней заработной платы работников организаций культуры к среднемесячной начисленной заработной плате наемных работников в организациях, у индивидуальных предпринимателей и физических лиц (среднемесячному доходу от трудовой деятельности) по Республике Татарстан</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0975">
                <a:tc gridSpan="7">
                  <a:txBody>
                    <a:bodyPr/>
                    <a:lstStyle/>
                    <a:p>
                      <a:r>
                        <a:rPr lang="ru-RU" sz="1000" b="1" i="0" u="none" strike="noStrike" kern="1200" baseline="0" dirty="0">
                          <a:solidFill>
                            <a:schemeClr val="tx1"/>
                          </a:solidFill>
                          <a:latin typeface="+mn-lt"/>
                          <a:ea typeface="+mn-ea"/>
                          <a:cs typeface="+mn-cs"/>
                        </a:rPr>
                        <a:t>Повышение вовлеченности граждан в деятельность в сфере культуры, в том числе поддержка к концу 2027 года не менее 486 творческих инициатив и проектов</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202653">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реализованных при государственной поддержке творческих инициатив и проектов</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единиц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334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469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Увеличение числа участников межведомственного проекта "Культура для школьников"</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104,0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7521">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Условия для воспитания гармонично развитой и социально ответственной личности</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107,0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111,0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111,0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111,0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36107">
                <a:tc gridSpan="7">
                  <a:txBody>
                    <a:bodyPr/>
                    <a:lstStyle/>
                    <a:p>
                      <a:pPr marL="0" algn="l" defTabSz="685800" rtl="0" eaLnBrk="1" latinLnBrk="0" hangingPunct="1"/>
                      <a:r>
                        <a:rPr lang="ru-RU" sz="1000" b="1" i="0" u="none" strike="noStrike" kern="1200" baseline="0" dirty="0">
                          <a:solidFill>
                            <a:schemeClr val="tx1"/>
                          </a:solidFill>
                          <a:latin typeface="+mn-lt"/>
                          <a:ea typeface="+mn-ea"/>
                          <a:cs typeface="+mn-cs"/>
                        </a:rPr>
                        <a:t>Повышение уровня сохранности объектов культурного наследия и развития инфраструктуры в сфере культуры, в том числе сохранение обеспеченности организациями культуры на уровне 155,8 процента к концу 2027 года</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9"/>
                  </a:ext>
                </a:extLst>
              </a:tr>
              <a:tr h="16548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Уровень обеспеченности Республики Татарстан организациями культуры</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78,9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lang="ru-RU" sz="1000" b="0" i="0" u="none" strike="noStrike" kern="1200" dirty="0">
                          <a:solidFill>
                            <a:schemeClr val="tx1"/>
                          </a:solidFill>
                          <a:effectLst/>
                          <a:latin typeface="+mn-lt"/>
                          <a:ea typeface="+mn-ea"/>
                          <a:cs typeface="+mn-cs"/>
                        </a:rPr>
                        <a:t>79,2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97,5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6053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зданий организаций культуры, находящихся в удовлетворительном состоянии, в общем количестве зданий данных организаций</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17160">
                <a:tc gridSpan="7">
                  <a:txBody>
                    <a:bodyPr/>
                    <a:lstStyle/>
                    <a:p>
                      <a:r>
                        <a:rPr lang="ru-RU" sz="1000" b="1" i="0" u="none" strike="noStrike" kern="1200" baseline="0" dirty="0">
                          <a:solidFill>
                            <a:schemeClr val="tx1"/>
                          </a:solidFill>
                          <a:latin typeface="+mn-lt"/>
                          <a:ea typeface="+mn-ea"/>
                          <a:cs typeface="+mn-cs"/>
                        </a:rPr>
                        <a:t>Увеличение числа обращений к цифровым ресурсам в сфере культуры до 8,0 млн единиц в год к концу 2027 года</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2"/>
                  </a:ext>
                </a:extLst>
              </a:tr>
              <a:tr h="9857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Число обращений к цифровым ресурсам в сфере культуры</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тыс. единиц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7" name="Прямоугольник 6"/>
          <p:cNvSpPr/>
          <p:nvPr/>
        </p:nvSpPr>
        <p:spPr>
          <a:xfrm>
            <a:off x="494546" y="6265595"/>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http://mincult.tatarstan.ru/</a:t>
            </a:r>
            <a:endParaRPr lang="ru-RU" sz="1200" b="1" i="1" dirty="0">
              <a:solidFill>
                <a:schemeClr val="accent6"/>
              </a:solidFill>
            </a:endParaRPr>
          </a:p>
        </p:txBody>
      </p:sp>
      <p:sp>
        <p:nvSpPr>
          <p:cNvPr id="8" name="Прямоугольник 7"/>
          <p:cNvSpPr/>
          <p:nvPr/>
        </p:nvSpPr>
        <p:spPr>
          <a:xfrm>
            <a:off x="505083" y="5988596"/>
            <a:ext cx="8534400" cy="276999"/>
          </a:xfrm>
          <a:prstGeom prst="rect">
            <a:avLst/>
          </a:prstGeom>
        </p:spPr>
        <p:txBody>
          <a:bodyPr wrap="square">
            <a:spAutoFit/>
          </a:bodyPr>
          <a:lstStyle/>
          <a:p>
            <a:r>
              <a:rPr lang="ru-RU" sz="1200" b="1" i="1" dirty="0">
                <a:solidFill>
                  <a:schemeClr val="accent1"/>
                </a:solidFill>
              </a:rPr>
              <a:t>Ответственный исполнитель ГП: Министерство культуры Республики Татарстан</a:t>
            </a:r>
          </a:p>
        </p:txBody>
      </p:sp>
    </p:spTree>
    <p:extLst>
      <p:ext uri="{BB962C8B-B14F-4D97-AF65-F5344CB8AC3E}">
        <p14:creationId xmlns:p14="http://schemas.microsoft.com/office/powerpoint/2010/main" val="1955678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878664" y="1711110"/>
            <a:ext cx="457430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latin typeface="Arial"/>
                <a:ea typeface="Calibri" panose="020F0502020204030204" pitchFamily="34" charset="0"/>
                <a:cs typeface="Times New Roman" panose="02020603050405020304" pitchFamily="18" charset="0"/>
              </a:rPr>
              <a:t>Цели:</a:t>
            </a:r>
            <a:r>
              <a:rPr lang="ru-RU" altLang="ru-R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indent="0" algn="just"/>
            <a:r>
              <a:rPr lang="ru-RU" sz="1400" dirty="0"/>
              <a:t>повышение уровня экологической безопасности граждан Республики Татарстан;</a:t>
            </a:r>
          </a:p>
          <a:p>
            <a:pPr indent="0" algn="just"/>
            <a:r>
              <a:rPr lang="ru-RU" sz="1400" dirty="0"/>
              <a:t>сохранение и рациональное использование природных ресурсов Республики Татарстан</a:t>
            </a:r>
          </a:p>
        </p:txBody>
      </p:sp>
      <p:sp>
        <p:nvSpPr>
          <p:cNvPr id="5" name="Скругленный прямоугольник 4"/>
          <p:cNvSpPr/>
          <p:nvPr/>
        </p:nvSpPr>
        <p:spPr>
          <a:xfrm>
            <a:off x="572756" y="154138"/>
            <a:ext cx="7880212" cy="69806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4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9. Государственная программа</a:t>
            </a:r>
            <a:endParaRPr lang="ru-RU" altLang="ru-RU" sz="1600" b="1" dirty="0">
              <a:solidFill>
                <a:prstClr val="black"/>
              </a:solidFill>
            </a:endParaRPr>
          </a:p>
          <a:p>
            <a:pPr algn="ctr">
              <a:lnSpc>
                <a:spcPts val="1400"/>
              </a:lnSpc>
            </a:pPr>
            <a:r>
              <a:rPr lang="ru-RU" altLang="ru-RU" sz="1600" b="1" dirty="0">
                <a:solidFill>
                  <a:prstClr val="black"/>
                </a:solidFill>
                <a:ea typeface="Calibri" panose="020F0502020204030204" pitchFamily="34" charset="0"/>
                <a:cs typeface="Times New Roman" panose="02020603050405020304" pitchFamily="18" charset="0"/>
              </a:rPr>
              <a:t>"Охрана окружающей среды, воспроизводство и использование природных ресурсов Республики Татарстан"</a:t>
            </a:r>
            <a:endParaRPr lang="ru-RU" altLang="ru-RU" sz="16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736976471"/>
              </p:ext>
            </p:extLst>
          </p:nvPr>
        </p:nvGraphicFramePr>
        <p:xfrm>
          <a:off x="692029" y="3796099"/>
          <a:ext cx="8058464" cy="96547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1037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8792">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85907">
                <a:tc>
                  <a:txBody>
                    <a:bodyPr/>
                    <a:lstStyle/>
                    <a:p>
                      <a:pPr algn="ctr" fontAlgn="ctr"/>
                      <a:r>
                        <a:rPr lang="ru-RU" sz="1100" b="0" i="0" u="none" strike="noStrike" dirty="0">
                          <a:solidFill>
                            <a:srgbClr val="000000"/>
                          </a:solidFill>
                          <a:effectLst/>
                          <a:latin typeface="Arial" panose="020B0604020202020204" pitchFamily="34" charset="0"/>
                        </a:rPr>
                        <a:t>3 214 779,7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2 726 396,0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1 903 502,9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1 059 531,8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1 133 644,2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2" name="Рисунок 1"/>
          <p:cNvPicPr>
            <a:picLocks noChangeAspect="1"/>
          </p:cNvPicPr>
          <p:nvPr/>
        </p:nvPicPr>
        <p:blipFill>
          <a:blip r:embed="rId2"/>
          <a:stretch>
            <a:fillRect/>
          </a:stretch>
        </p:blipFill>
        <p:spPr>
          <a:xfrm>
            <a:off x="692029" y="1117739"/>
            <a:ext cx="3048000" cy="2438400"/>
          </a:xfrm>
          <a:prstGeom prst="rect">
            <a:avLst/>
          </a:prstGeom>
        </p:spPr>
      </p:pic>
    </p:spTree>
    <p:extLst>
      <p:ext uri="{BB962C8B-B14F-4D97-AF65-F5344CB8AC3E}">
        <p14:creationId xmlns:p14="http://schemas.microsoft.com/office/powerpoint/2010/main" val="1481277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00075" y="184925"/>
            <a:ext cx="7943850" cy="69806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400"/>
              </a:lnSpc>
              <a:spcBef>
                <a:spcPct val="0"/>
              </a:spcBef>
              <a:spcAft>
                <a:spcPct val="0"/>
              </a:spcAft>
            </a:pPr>
            <a:r>
              <a:rPr lang="ru-RU" altLang="ru-RU" sz="1400" b="1" dirty="0">
                <a:solidFill>
                  <a:prstClr val="black"/>
                </a:solidFill>
                <a:ea typeface="Times New Roman" panose="02020603050405020304" pitchFamily="18" charset="0"/>
              </a:rPr>
              <a:t>Показатели государственной программы </a:t>
            </a:r>
          </a:p>
          <a:p>
            <a:pPr algn="ctr" eaLnBrk="0" fontAlgn="base" hangingPunct="0">
              <a:lnSpc>
                <a:spcPts val="1400"/>
              </a:lnSpc>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"Охрана окружающей среды, воспроизводство </a:t>
            </a:r>
          </a:p>
          <a:p>
            <a:pPr algn="ctr">
              <a:lnSpc>
                <a:spcPts val="1400"/>
              </a:lnSpc>
            </a:pPr>
            <a:r>
              <a:rPr lang="ru-RU" altLang="ru-RU" sz="1400" b="1" dirty="0">
                <a:solidFill>
                  <a:prstClr val="black"/>
                </a:solidFill>
                <a:ea typeface="Calibri" panose="020F0502020204030204" pitchFamily="34" charset="0"/>
                <a:cs typeface="Times New Roman" panose="02020603050405020304" pitchFamily="18" charset="0"/>
              </a:rPr>
              <a:t>и использование природных ресурсов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387754840"/>
              </p:ext>
            </p:extLst>
          </p:nvPr>
        </p:nvGraphicFramePr>
        <p:xfrm>
          <a:off x="520295" y="1031706"/>
          <a:ext cx="8355342" cy="4685898"/>
        </p:xfrm>
        <a:graphic>
          <a:graphicData uri="http://schemas.openxmlformats.org/drawingml/2006/table">
            <a:tbl>
              <a:tblPr/>
              <a:tblGrid>
                <a:gridCol w="3509920">
                  <a:extLst>
                    <a:ext uri="{9D8B030D-6E8A-4147-A177-3AD203B41FA5}">
                      <a16:colId xmlns:a16="http://schemas.microsoft.com/office/drawing/2014/main" val="20000"/>
                    </a:ext>
                  </a:extLst>
                </a:gridCol>
                <a:gridCol w="872888">
                  <a:extLst>
                    <a:ext uri="{9D8B030D-6E8A-4147-A177-3AD203B41FA5}">
                      <a16:colId xmlns:a16="http://schemas.microsoft.com/office/drawing/2014/main" val="327181727"/>
                    </a:ext>
                  </a:extLst>
                </a:gridCol>
                <a:gridCol w="653440">
                  <a:extLst>
                    <a:ext uri="{9D8B030D-6E8A-4147-A177-3AD203B41FA5}">
                      <a16:colId xmlns:a16="http://schemas.microsoft.com/office/drawing/2014/main" val="2613493447"/>
                    </a:ext>
                  </a:extLst>
                </a:gridCol>
                <a:gridCol w="756048">
                  <a:extLst>
                    <a:ext uri="{9D8B030D-6E8A-4147-A177-3AD203B41FA5}">
                      <a16:colId xmlns:a16="http://schemas.microsoft.com/office/drawing/2014/main" val="1497187129"/>
                    </a:ext>
                  </a:extLst>
                </a:gridCol>
                <a:gridCol w="781451">
                  <a:extLst>
                    <a:ext uri="{9D8B030D-6E8A-4147-A177-3AD203B41FA5}">
                      <a16:colId xmlns:a16="http://schemas.microsoft.com/office/drawing/2014/main" val="734154989"/>
                    </a:ext>
                  </a:extLst>
                </a:gridCol>
                <a:gridCol w="878186">
                  <a:extLst>
                    <a:ext uri="{9D8B030D-6E8A-4147-A177-3AD203B41FA5}">
                      <a16:colId xmlns:a16="http://schemas.microsoft.com/office/drawing/2014/main" val="886136740"/>
                    </a:ext>
                  </a:extLst>
                </a:gridCol>
                <a:gridCol w="903409">
                  <a:extLst>
                    <a:ext uri="{9D8B030D-6E8A-4147-A177-3AD203B41FA5}">
                      <a16:colId xmlns:a16="http://schemas.microsoft.com/office/drawing/2014/main" val="560912061"/>
                    </a:ext>
                  </a:extLst>
                </a:gridCol>
              </a:tblGrid>
              <a:tr h="186528">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2026 год (прогноз)</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2027 год (прогноз)</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2028 год (прогноз)</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5656">
                <a:tc gridSpan="7">
                  <a:txBody>
                    <a:bodyPr/>
                    <a:lstStyle/>
                    <a:p>
                      <a:pPr algn="just" defTabSz="685800">
                        <a:lnSpc>
                          <a:spcPct val="113999"/>
                        </a:lnSpc>
                        <a:defRPr/>
                      </a:pPr>
                      <a:r>
                        <a:rPr lang="ru-RU" sz="1000" b="1" u="none" strike="noStrike" dirty="0">
                          <a:solidFill>
                            <a:srgbClr val="000000"/>
                          </a:solidFill>
                          <a:latin typeface="Arial"/>
                          <a:ea typeface="Arial"/>
                        </a:rPr>
                        <a:t>Повышение уровня экологической безопасности граждан Республики Татарстан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a:p>
                  </a:txBody>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1"/>
                  </a:ext>
                </a:extLst>
              </a:tr>
              <a:tr h="0">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Качество окружающей среды</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процентов </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120,9</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2471">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Количество гидротехнических сооружений с неудовлетворительным и опасным уровнем безопасности, приведенных в безопасное техническое состояние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штук</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85</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92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88</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88</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88</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73600">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Протяженность новых и реконструированных сооружений инженерной защиты и берегоукрепления</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километров </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91186">
                <a:tc>
                  <a:txBody>
                    <a:bodyPr/>
                    <a:lstStyle/>
                    <a:p>
                      <a:pPr algn="just" defTabSz="685800">
                        <a:lnSpc>
                          <a:spcPct val="113999"/>
                        </a:lnSpc>
                        <a:tabLst>
                          <a:tab pos="0" algn="l"/>
                        </a:tabLst>
                        <a:defRPr/>
                      </a:pPr>
                      <a:r>
                        <a:rPr lang="ru-RU" sz="1000" b="0" u="none" strike="noStrike" dirty="0">
                          <a:solidFill>
                            <a:srgbClr val="000000"/>
                          </a:solidFill>
                          <a:latin typeface="Arial"/>
                          <a:ea typeface="Tahoma"/>
                        </a:rPr>
                        <a:t>Протяженность работ по расчистке водных объектов в целях проведения мероприятий по повышению защищенности от негативного воздействия вод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километров</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32,67</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107,1</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101,6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101,6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101.6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1186">
                <a:tc gridSpan="7">
                  <a:txBody>
                    <a:bodyPr/>
                    <a:lstStyle/>
                    <a:p>
                      <a:pPr algn="just" defTabSz="685800">
                        <a:lnSpc>
                          <a:spcPct val="113999"/>
                        </a:lnSpc>
                        <a:tabLst>
                          <a:tab pos="0" algn="l"/>
                        </a:tabLst>
                        <a:defRPr/>
                      </a:pPr>
                      <a:r>
                        <a:rPr lang="ru-RU" sz="1000" b="1" u="none" strike="noStrike" dirty="0">
                          <a:solidFill>
                            <a:srgbClr val="000000"/>
                          </a:solidFill>
                          <a:latin typeface="Arial"/>
                          <a:ea typeface="Arial"/>
                        </a:rPr>
                        <a:t>Сохранение и рациональное использование природных ресурсов Республики Татарстан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a:p>
                  </a:txBody>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8"/>
                  </a:ext>
                </a:extLst>
              </a:tr>
              <a:tr h="291186">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Уровень воспроизводства запасов полезных ископаемых</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процентов </a:t>
                      </a:r>
                      <a:endParaRPr lang="ru-RU" sz="1000" b="0" u="none" strike="noStrike" dirty="0">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91186">
                <a:tc>
                  <a:txBody>
                    <a:bodyPr/>
                    <a:lstStyle/>
                    <a:p>
                      <a:pPr algn="just" defTabSz="685800">
                        <a:lnSpc>
                          <a:spcPct val="113999"/>
                        </a:lnSpc>
                        <a:tabLst>
                          <a:tab pos="0" algn="l"/>
                        </a:tabLst>
                        <a:defRPr/>
                      </a:pPr>
                      <a:r>
                        <a:rPr lang="ru-RU" sz="1000" b="0" u="none" strike="noStrike">
                          <a:solidFill>
                            <a:srgbClr val="000000"/>
                          </a:solidFill>
                          <a:latin typeface="Arial"/>
                          <a:ea typeface="Arial"/>
                        </a:rPr>
                        <a:t>Доля видов охотничьих ресурсов, по которым ведется мониторинг численности, в общем количестве видов охотничьих ресурсов, обитающих на территории Республики Татарстан</a:t>
                      </a:r>
                      <a:endParaRPr lang="ru-RU" sz="1000" b="0" u="none" strike="noStrike">
                        <a:solidFill>
                          <a:srgbClr val="000000"/>
                        </a:solidFill>
                        <a:latin typeface="Arial"/>
                      </a:endParaRPr>
                    </a:p>
                  </a:txBody>
                  <a:tcPr marL="47160" marR="4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процентов </a:t>
                      </a:r>
                      <a:endParaRPr lang="ru-RU" sz="1000" b="0" u="none" strike="noStrike">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100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0">
                <a:tc>
                  <a:txBody>
                    <a:bodyPr/>
                    <a:lstStyle/>
                    <a:p>
                      <a:pPr algn="just" defTabSz="685800">
                        <a:lnSpc>
                          <a:spcPct val="113999"/>
                        </a:lnSpc>
                        <a:tabLst>
                          <a:tab pos="0" algn="l"/>
                        </a:tabLst>
                        <a:defRPr/>
                      </a:pPr>
                      <a:r>
                        <a:rPr lang="ru-RU" sz="1000" b="0" u="none" strike="noStrike">
                          <a:solidFill>
                            <a:srgbClr val="000000"/>
                          </a:solidFill>
                          <a:latin typeface="Arial"/>
                          <a:ea typeface="Arial"/>
                        </a:rPr>
                        <a:t>Доля площади Республики Татарстан, занятой особо охраняемыми природными территориями всех уровней, в общей площади Республики Татарстан</a:t>
                      </a:r>
                      <a:endParaRPr lang="ru-RU" sz="1000" b="0" u="none" strike="noStrike">
                        <a:solidFill>
                          <a:srgbClr val="000000"/>
                        </a:solidFill>
                        <a:latin typeface="Arial"/>
                      </a:endParaRPr>
                    </a:p>
                  </a:txBody>
                  <a:tcPr marL="47160" marR="4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процентов</a:t>
                      </a:r>
                      <a:endParaRPr lang="ru-RU" sz="1000" b="0" u="none" strike="noStrike">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7,0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4" name="Прямоугольник 3"/>
          <p:cNvSpPr/>
          <p:nvPr/>
        </p:nvSpPr>
        <p:spPr>
          <a:xfrm>
            <a:off x="498051" y="6355080"/>
            <a:ext cx="8385597" cy="430887"/>
          </a:xfrm>
          <a:prstGeom prst="rect">
            <a:avLst/>
          </a:prstGeom>
        </p:spPr>
        <p:txBody>
          <a:bodyPr wrap="square">
            <a:spAutoFit/>
          </a:bodyPr>
          <a:lstStyle/>
          <a:p>
            <a:r>
              <a:rPr lang="ru-RU" sz="105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ru-RU" sz="1050" b="1" i="1" dirty="0">
                <a:solidFill>
                  <a:srgbClr val="FFC000"/>
                </a:solidFill>
              </a:rPr>
              <a:t>: </a:t>
            </a:r>
            <a:r>
              <a:rPr lang="en-US" sz="1050" b="1" i="1" dirty="0">
                <a:solidFill>
                  <a:schemeClr val="accent6"/>
                </a:solidFill>
              </a:rPr>
              <a:t>http://eco.tatarstan.ru</a:t>
            </a:r>
            <a:endParaRPr lang="ru-RU" sz="1050" dirty="0"/>
          </a:p>
        </p:txBody>
      </p:sp>
      <p:sp>
        <p:nvSpPr>
          <p:cNvPr id="6" name="Прямоугольник 5"/>
          <p:cNvSpPr/>
          <p:nvPr/>
        </p:nvSpPr>
        <p:spPr>
          <a:xfrm>
            <a:off x="520295" y="6093470"/>
            <a:ext cx="8369068" cy="261610"/>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экологии и природных ресурсов Республики Татарстан</a:t>
            </a:r>
            <a:endParaRPr lang="ru-RU" sz="1100" b="1" i="1" dirty="0">
              <a:solidFill>
                <a:schemeClr val="accent1"/>
              </a:solidFill>
              <a:latin typeface="Times New Roman" panose="02020603050405020304" pitchFamily="18" charset="0"/>
            </a:endParaRPr>
          </a:p>
        </p:txBody>
      </p:sp>
    </p:spTree>
    <p:extLst>
      <p:ext uri="{BB962C8B-B14F-4D97-AF65-F5344CB8AC3E}">
        <p14:creationId xmlns:p14="http://schemas.microsoft.com/office/powerpoint/2010/main" val="3565266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52450" y="179388"/>
            <a:ext cx="8088112" cy="611187"/>
          </a:xfrm>
        </p:spPr>
        <p:txBody>
          <a:bodyPr>
            <a:noAutofit/>
          </a:bodyPr>
          <a:lstStyle/>
          <a:p>
            <a:r>
              <a:rPr lang="ru-RU" sz="1800" dirty="0"/>
              <a:t>Показатели консолидированного бюджета Республики Татарстан </a:t>
            </a:r>
          </a:p>
          <a:p>
            <a:r>
              <a:rPr lang="ru-RU" sz="1800" dirty="0"/>
              <a:t>в расчете на 1 жителя (рублей)</a:t>
            </a:r>
          </a:p>
        </p:txBody>
      </p:sp>
      <p:graphicFrame>
        <p:nvGraphicFramePr>
          <p:cNvPr id="2" name="Таблица 1"/>
          <p:cNvGraphicFramePr>
            <a:graphicFrameLocks noGrp="1"/>
          </p:cNvGraphicFramePr>
          <p:nvPr>
            <p:extLst>
              <p:ext uri="{D42A27DB-BD31-4B8C-83A1-F6EECF244321}">
                <p14:modId xmlns:p14="http://schemas.microsoft.com/office/powerpoint/2010/main" val="2283800093"/>
              </p:ext>
            </p:extLst>
          </p:nvPr>
        </p:nvGraphicFramePr>
        <p:xfrm>
          <a:off x="625474" y="990598"/>
          <a:ext cx="8232777" cy="4388410"/>
        </p:xfrm>
        <a:graphic>
          <a:graphicData uri="http://schemas.openxmlformats.org/drawingml/2006/table">
            <a:tbl>
              <a:tblPr>
                <a:tableStyleId>{BC89EF96-8CEA-46FF-86C4-4CE0E7609802}</a:tableStyleId>
              </a:tblPr>
              <a:tblGrid>
                <a:gridCol w="2389031">
                  <a:extLst>
                    <a:ext uri="{9D8B030D-6E8A-4147-A177-3AD203B41FA5}">
                      <a16:colId xmlns:a16="http://schemas.microsoft.com/office/drawing/2014/main" val="20000"/>
                    </a:ext>
                  </a:extLst>
                </a:gridCol>
                <a:gridCol w="1286190">
                  <a:extLst>
                    <a:ext uri="{9D8B030D-6E8A-4147-A177-3AD203B41FA5}">
                      <a16:colId xmlns:a16="http://schemas.microsoft.com/office/drawing/2014/main" val="20001"/>
                    </a:ext>
                  </a:extLst>
                </a:gridCol>
                <a:gridCol w="1155560">
                  <a:extLst>
                    <a:ext uri="{9D8B030D-6E8A-4147-A177-3AD203B41FA5}">
                      <a16:colId xmlns:a16="http://schemas.microsoft.com/office/drawing/2014/main" val="20002"/>
                    </a:ext>
                  </a:extLst>
                </a:gridCol>
                <a:gridCol w="1135464">
                  <a:extLst>
                    <a:ext uri="{9D8B030D-6E8A-4147-A177-3AD203B41FA5}">
                      <a16:colId xmlns:a16="http://schemas.microsoft.com/office/drawing/2014/main" val="20003"/>
                    </a:ext>
                  </a:extLst>
                </a:gridCol>
                <a:gridCol w="1155560">
                  <a:extLst>
                    <a:ext uri="{9D8B030D-6E8A-4147-A177-3AD203B41FA5}">
                      <a16:colId xmlns:a16="http://schemas.microsoft.com/office/drawing/2014/main" val="20004"/>
                    </a:ext>
                  </a:extLst>
                </a:gridCol>
                <a:gridCol w="1110972">
                  <a:extLst>
                    <a:ext uri="{9D8B030D-6E8A-4147-A177-3AD203B41FA5}">
                      <a16:colId xmlns:a16="http://schemas.microsoft.com/office/drawing/2014/main" val="20005"/>
                    </a:ext>
                  </a:extLst>
                </a:gridCol>
              </a:tblGrid>
              <a:tr h="795338">
                <a:tc>
                  <a:txBody>
                    <a:bodyPr/>
                    <a:lstStyle/>
                    <a:p>
                      <a:pPr algn="ctr" fontAlgn="ctr"/>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2024 год</a:t>
                      </a:r>
                      <a:br>
                        <a:rPr lang="ru-RU" sz="1400" u="none" strike="noStrike" dirty="0">
                          <a:solidFill>
                            <a:schemeClr val="tx1"/>
                          </a:solidFill>
                          <a:effectLst/>
                        </a:rPr>
                      </a:br>
                      <a:r>
                        <a:rPr lang="ru-RU" sz="1400" u="none" strike="noStrike" dirty="0">
                          <a:solidFill>
                            <a:schemeClr val="tx1"/>
                          </a:solidFill>
                          <a:effectLst/>
                        </a:rPr>
                        <a:t>(факт)</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2025 год (факт)</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2026 год</a:t>
                      </a:r>
                      <a:br>
                        <a:rPr lang="ru-RU" sz="1400" u="none" strike="noStrike" dirty="0">
                          <a:solidFill>
                            <a:schemeClr val="tx1"/>
                          </a:solidFill>
                          <a:effectLst/>
                        </a:rPr>
                      </a:br>
                      <a:r>
                        <a:rPr lang="ru-RU" sz="1400" u="none" strike="noStrike" dirty="0">
                          <a:solidFill>
                            <a:schemeClr val="tx1"/>
                          </a:solidFill>
                          <a:effectLst/>
                        </a:rPr>
                        <a:t>(прогноз)</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2027 год</a:t>
                      </a:r>
                      <a:br>
                        <a:rPr lang="ru-RU" sz="1400" u="none" strike="noStrike" dirty="0">
                          <a:solidFill>
                            <a:schemeClr val="tx1"/>
                          </a:solidFill>
                          <a:effectLst/>
                        </a:rPr>
                      </a:br>
                      <a:r>
                        <a:rPr lang="ru-RU" sz="1400" u="none" strike="noStrike" dirty="0">
                          <a:solidFill>
                            <a:schemeClr val="tx1"/>
                          </a:solidFill>
                          <a:effectLst/>
                        </a:rPr>
                        <a:t>(прогноз)</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2028 год</a:t>
                      </a:r>
                      <a:br>
                        <a:rPr lang="ru-RU" sz="1400" u="none" strike="noStrike" dirty="0">
                          <a:solidFill>
                            <a:schemeClr val="tx1"/>
                          </a:solidFill>
                          <a:effectLst/>
                        </a:rPr>
                      </a:br>
                      <a:r>
                        <a:rPr lang="ru-RU" sz="1400" u="none" strike="noStrike" dirty="0">
                          <a:solidFill>
                            <a:schemeClr val="tx1"/>
                          </a:solidFill>
                          <a:effectLst/>
                        </a:rPr>
                        <a:t>(прогноз)</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795338">
                <a:tc>
                  <a:txBody>
                    <a:bodyPr/>
                    <a:lstStyle/>
                    <a:p>
                      <a:pPr algn="l" rtl="0" fontAlgn="ctr"/>
                      <a:r>
                        <a:rPr lang="ru-RU" sz="1600" b="1" i="0" u="none" strike="noStrike" dirty="0">
                          <a:solidFill>
                            <a:srgbClr val="000000"/>
                          </a:solidFill>
                          <a:effectLst/>
                          <a:latin typeface="Arial" panose="020B0604020202020204" pitchFamily="34" charset="0"/>
                        </a:rPr>
                        <a:t>Доходы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174 238,8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180 282,7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163 979,1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171 899,8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183 795,5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1781">
                <a:tc>
                  <a:txBody>
                    <a:bodyPr/>
                    <a:lstStyle/>
                    <a:p>
                      <a:pPr algn="l" rtl="0" fontAlgn="ctr"/>
                      <a:r>
                        <a:rPr lang="ru-RU" sz="1600" b="0" i="0" u="none" strike="noStrike">
                          <a:solidFill>
                            <a:srgbClr val="000000"/>
                          </a:solidFill>
                          <a:effectLst/>
                          <a:latin typeface="Arial" panose="020B0604020202020204" pitchFamily="34" charset="0"/>
                        </a:rPr>
                        <a:t>в том числе:</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ru-RU" sz="16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95338">
                <a:tc>
                  <a:txBody>
                    <a:bodyPr/>
                    <a:lstStyle/>
                    <a:p>
                      <a:pPr algn="l" rtl="0" fontAlgn="ctr"/>
                      <a:r>
                        <a:rPr lang="ru-RU" sz="1600" b="0" i="1" u="none" strike="noStrike" dirty="0">
                          <a:solidFill>
                            <a:srgbClr val="000000"/>
                          </a:solidFill>
                          <a:effectLst/>
                          <a:latin typeface="Arial" panose="020B0604020202020204" pitchFamily="34" charset="0"/>
                        </a:rPr>
                        <a:t>налоговые и неналоговые доходы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148 322,7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149 711,0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140 824,5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148 280,2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158 074,1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5338">
                <a:tc>
                  <a:txBody>
                    <a:bodyPr/>
                    <a:lstStyle/>
                    <a:p>
                      <a:pPr algn="l" rtl="0" fontAlgn="ctr"/>
                      <a:r>
                        <a:rPr lang="ru-RU" sz="1600" b="1" i="0" u="none" strike="noStrike">
                          <a:solidFill>
                            <a:srgbClr val="000000"/>
                          </a:solidFill>
                          <a:effectLst/>
                          <a:latin typeface="Arial" panose="020B0604020202020204" pitchFamily="34" charset="0"/>
                        </a:rPr>
                        <a:t>Расходы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168 797,9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180 313,8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174 780,6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176 119,2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188 448,4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53693">
                <a:tc>
                  <a:txBody>
                    <a:bodyPr/>
                    <a:lstStyle/>
                    <a:p>
                      <a:pPr algn="l" rtl="0" fontAlgn="ctr"/>
                      <a:r>
                        <a:rPr lang="ru-RU" sz="1600" b="1" i="0" u="none" strike="noStrike" dirty="0">
                          <a:solidFill>
                            <a:srgbClr val="000000"/>
                          </a:solidFill>
                          <a:effectLst/>
                          <a:latin typeface="Arial" panose="020B0604020202020204" pitchFamily="34" charset="0"/>
                        </a:rPr>
                        <a:t>Государственный долг Республики Татарстан</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600" b="0" i="0" u="none" strike="noStrike" dirty="0">
                          <a:solidFill>
                            <a:srgbClr val="000000"/>
                          </a:solidFill>
                          <a:effectLst/>
                          <a:latin typeface="Arial" panose="020B0604020202020204" pitchFamily="34" charset="0"/>
                        </a:rPr>
                        <a:t>28 024,7</a:t>
                      </a: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24 388,8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24 181,6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23 408,1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22 000,5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60929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190162" y="1627876"/>
            <a:ext cx="44229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latin typeface="Arial"/>
                <a:ea typeface="Calibri" panose="020F0502020204030204" pitchFamily="34" charset="0"/>
                <a:cs typeface="Times New Roman" panose="02020603050405020304" pitchFamily="18" charset="0"/>
              </a:rPr>
              <a:t>Цель:</a:t>
            </a:r>
            <a:r>
              <a:rPr lang="ru-RU" altLang="ru-RU"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ru-RU" sz="1600" dirty="0"/>
              <a:t>обеспечение социально-экономической стабильности и развития экономики Республики Татарстан</a:t>
            </a:r>
          </a:p>
        </p:txBody>
      </p:sp>
      <p:sp>
        <p:nvSpPr>
          <p:cNvPr id="5" name="Скругленный прямоугольник 4"/>
          <p:cNvSpPr/>
          <p:nvPr/>
        </p:nvSpPr>
        <p:spPr>
          <a:xfrm>
            <a:off x="669289" y="135339"/>
            <a:ext cx="7943850" cy="527804"/>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b="1" dirty="0">
                <a:solidFill>
                  <a:prstClr val="black"/>
                </a:solidFill>
                <a:ea typeface="Calibri" panose="020F0502020204030204" pitchFamily="34" charset="0"/>
                <a:cs typeface="Times New Roman" panose="02020603050405020304" pitchFamily="18" charset="0"/>
              </a:rPr>
              <a:t>10. Государственная программа  "Экономическое развитие и инновационная экономика Республики Татарстан"</a:t>
            </a:r>
            <a:endParaRPr lang="ru-RU" altLang="ru-RU"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93778989"/>
              </p:ext>
            </p:extLst>
          </p:nvPr>
        </p:nvGraphicFramePr>
        <p:xfrm>
          <a:off x="669289" y="3609348"/>
          <a:ext cx="8058464" cy="865587"/>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74589">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17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1809">
                <a:tc>
                  <a:txBody>
                    <a:bodyPr/>
                    <a:lstStyle/>
                    <a:p>
                      <a:pPr algn="ctr" fontAlgn="ctr"/>
                      <a:r>
                        <a:rPr lang="ru-RU" sz="1100" b="0" i="0" u="none" strike="noStrike" dirty="0">
                          <a:solidFill>
                            <a:srgbClr val="000000"/>
                          </a:solidFill>
                          <a:effectLst/>
                          <a:latin typeface="Arial" panose="020B0604020202020204" pitchFamily="34" charset="0"/>
                        </a:rPr>
                        <a:t>64 951 178,7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64 559 018,1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53 721 137,9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63 784 070,7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67 785 832,3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04450" name="Picture 2" descr="http://vz.ua/static/image/big/13880744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029" y="1057019"/>
            <a:ext cx="3237680" cy="215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039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84307" y="334651"/>
            <a:ext cx="7943850" cy="52780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a:t>
            </a:r>
          </a:p>
          <a:p>
            <a:pPr algn="ctr" eaLnBrk="0" fontAlgn="base" hangingPunct="0">
              <a:lnSpc>
                <a:spcPts val="1500"/>
              </a:lnSpc>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 "Экономическое развитие и инновационная экономика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49693945"/>
              </p:ext>
            </p:extLst>
          </p:nvPr>
        </p:nvGraphicFramePr>
        <p:xfrm>
          <a:off x="510780" y="1119079"/>
          <a:ext cx="8290904" cy="2064727"/>
        </p:xfrm>
        <a:graphic>
          <a:graphicData uri="http://schemas.openxmlformats.org/drawingml/2006/table">
            <a:tbl>
              <a:tblPr>
                <a:tableStyleId>{616DA210-FB5B-4158-B5E0-FEB733F419BA}</a:tableStyleId>
              </a:tblPr>
              <a:tblGrid>
                <a:gridCol w="3475413">
                  <a:extLst>
                    <a:ext uri="{9D8B030D-6E8A-4147-A177-3AD203B41FA5}">
                      <a16:colId xmlns:a16="http://schemas.microsoft.com/office/drawing/2014/main" val="20000"/>
                    </a:ext>
                  </a:extLst>
                </a:gridCol>
                <a:gridCol w="785226">
                  <a:extLst>
                    <a:ext uri="{9D8B030D-6E8A-4147-A177-3AD203B41FA5}">
                      <a16:colId xmlns:a16="http://schemas.microsoft.com/office/drawing/2014/main" val="1545404004"/>
                    </a:ext>
                  </a:extLst>
                </a:gridCol>
                <a:gridCol w="785226">
                  <a:extLst>
                    <a:ext uri="{9D8B030D-6E8A-4147-A177-3AD203B41FA5}">
                      <a16:colId xmlns:a16="http://schemas.microsoft.com/office/drawing/2014/main" val="3060177443"/>
                    </a:ext>
                  </a:extLst>
                </a:gridCol>
                <a:gridCol w="785226">
                  <a:extLst>
                    <a:ext uri="{9D8B030D-6E8A-4147-A177-3AD203B41FA5}">
                      <a16:colId xmlns:a16="http://schemas.microsoft.com/office/drawing/2014/main" val="2185275474"/>
                    </a:ext>
                  </a:extLst>
                </a:gridCol>
                <a:gridCol w="837527">
                  <a:extLst>
                    <a:ext uri="{9D8B030D-6E8A-4147-A177-3AD203B41FA5}">
                      <a16:colId xmlns:a16="http://schemas.microsoft.com/office/drawing/2014/main" val="2109614804"/>
                    </a:ext>
                  </a:extLst>
                </a:gridCol>
                <a:gridCol w="841972">
                  <a:extLst>
                    <a:ext uri="{9D8B030D-6E8A-4147-A177-3AD203B41FA5}">
                      <a16:colId xmlns:a16="http://schemas.microsoft.com/office/drawing/2014/main" val="1209186565"/>
                    </a:ext>
                  </a:extLst>
                </a:gridCol>
                <a:gridCol w="780314">
                  <a:extLst>
                    <a:ext uri="{9D8B030D-6E8A-4147-A177-3AD203B41FA5}">
                      <a16:colId xmlns:a16="http://schemas.microsoft.com/office/drawing/2014/main" val="1789452698"/>
                    </a:ext>
                  </a:extLst>
                </a:gridCol>
              </a:tblGrid>
              <a:tr h="493102">
                <a:tc>
                  <a:txBody>
                    <a:bodyPr/>
                    <a:lstStyle/>
                    <a:p>
                      <a:pPr algn="ctr" fontAlgn="ctr"/>
                      <a:r>
                        <a:rPr lang="ru-RU" sz="1000" b="1" i="0" kern="1200" dirty="0">
                          <a:solidFill>
                            <a:schemeClr val="tx1"/>
                          </a:solidFill>
                          <a:effectLst/>
                        </a:rPr>
                        <a:t>Наименование показателя</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latin typeface="+mn-lt"/>
                          <a:ea typeface="+mn-ea"/>
                          <a:cs typeface="+mn-cs"/>
                        </a:rPr>
                        <a:t>2024 год</a:t>
                      </a:r>
                    </a:p>
                    <a:p>
                      <a:pPr algn="ctr" fontAlgn="ctr"/>
                      <a:r>
                        <a:rPr lang="ru-RU" sz="1000" b="1" i="0" kern="1200" dirty="0">
                          <a:solidFill>
                            <a:schemeClr val="tx1"/>
                          </a:solidFill>
                          <a:effectLst/>
                          <a:latin typeface="+mn-lt"/>
                          <a:ea typeface="+mn-ea"/>
                          <a:cs typeface="+mn-cs"/>
                        </a:rPr>
                        <a:t>(факт)</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latin typeface="+mn-lt"/>
                          <a:ea typeface="+mn-ea"/>
                          <a:cs typeface="+mn-cs"/>
                        </a:rPr>
                        <a:t>2025 год</a:t>
                      </a:r>
                    </a:p>
                    <a:p>
                      <a:pPr algn="ctr" fontAlgn="ctr"/>
                      <a:r>
                        <a:rPr lang="ru-RU" sz="1000" b="1" i="0" kern="1200" dirty="0">
                          <a:solidFill>
                            <a:schemeClr val="tx1"/>
                          </a:solidFill>
                          <a:effectLst/>
                          <a:latin typeface="+mn-lt"/>
                          <a:ea typeface="+mn-ea"/>
                          <a:cs typeface="+mn-cs"/>
                        </a:rPr>
                        <a:t>(факт)</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rPr>
                        <a:t>2026 год (прогноз)</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rPr>
                        <a:t>2027 год (прогноз)</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rPr>
                        <a:t>2028 год (прогноз)</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17624">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Обеспечение социально-экономической стабильности и развития экономики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1176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Индекс физического объема валового регионального продукта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42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Темп роста (индекс роста) реального среднедушевого денежного дохода населения, процентов к базовому году (базовый 2020 год)</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104,6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42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инвестиций в основной капитал в валовом региональном продукте</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42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Темп роста объема инвестиций в основной капитал (без учета бюджетных средств)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103,5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Прямоугольник 3"/>
          <p:cNvSpPr/>
          <p:nvPr/>
        </p:nvSpPr>
        <p:spPr>
          <a:xfrm>
            <a:off x="485776" y="5718546"/>
            <a:ext cx="8534400" cy="276999"/>
          </a:xfrm>
          <a:prstGeom prst="rect">
            <a:avLst/>
          </a:prstGeom>
        </p:spPr>
        <p:txBody>
          <a:bodyPr wrap="square">
            <a:spAutoFit/>
          </a:bodyPr>
          <a:lstStyle/>
          <a:p>
            <a:r>
              <a:rPr lang="ru-RU" sz="1200" b="1" i="1" dirty="0">
                <a:solidFill>
                  <a:schemeClr val="accent1"/>
                </a:solidFill>
              </a:rPr>
              <a:t>Ответственный исполнитель ГП: Министерство экономики Республики Татарстан</a:t>
            </a:r>
          </a:p>
        </p:txBody>
      </p:sp>
      <p:sp>
        <p:nvSpPr>
          <p:cNvPr id="6" name="Прямоугольник 5"/>
          <p:cNvSpPr/>
          <p:nvPr/>
        </p:nvSpPr>
        <p:spPr>
          <a:xfrm>
            <a:off x="485775" y="6133096"/>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http://mert.tatarstan.ru</a:t>
            </a:r>
            <a:endParaRPr lang="ru-RU" sz="1200" b="1" i="1" dirty="0">
              <a:solidFill>
                <a:schemeClr val="accent6"/>
              </a:solidFill>
            </a:endParaRPr>
          </a:p>
        </p:txBody>
      </p:sp>
    </p:spTree>
    <p:extLst>
      <p:ext uri="{BB962C8B-B14F-4D97-AF65-F5344CB8AC3E}">
        <p14:creationId xmlns:p14="http://schemas.microsoft.com/office/powerpoint/2010/main" val="1530691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56403" y="348210"/>
            <a:ext cx="7943850" cy="37457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altLang="ru-RU" sz="1600" b="1" dirty="0">
                <a:solidFill>
                  <a:prstClr val="black"/>
                </a:solidFill>
                <a:ea typeface="Times New Roman" panose="02020603050405020304" pitchFamily="18" charset="0"/>
              </a:rPr>
              <a:t>11. </a:t>
            </a:r>
            <a:r>
              <a:rPr lang="ru-RU" sz="1600" b="1" dirty="0">
                <a:solidFill>
                  <a:prstClr val="black"/>
                </a:solidFill>
              </a:rPr>
              <a:t>Государственная программа "Цифровой Татарстан"</a:t>
            </a:r>
            <a:endParaRPr lang="ru-RU" sz="1600" b="1" dirty="0">
              <a:solidFill>
                <a:srgbClr val="000000"/>
              </a:solidFill>
            </a:endParaRPr>
          </a:p>
        </p:txBody>
      </p:sp>
      <p:sp>
        <p:nvSpPr>
          <p:cNvPr id="6" name="Rectangle 4"/>
          <p:cNvSpPr>
            <a:spLocks noChangeArrowheads="1"/>
          </p:cNvSpPr>
          <p:nvPr/>
        </p:nvSpPr>
        <p:spPr bwMode="auto">
          <a:xfrm>
            <a:off x="3957440" y="1245445"/>
            <a:ext cx="4723385"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050" b="1" dirty="0">
                <a:ea typeface="Times New Roman" panose="02020603050405020304" pitchFamily="18" charset="0"/>
              </a:rPr>
              <a:t>Цели:</a:t>
            </a:r>
            <a:r>
              <a:rPr lang="en-US" altLang="ru-RU" sz="1050" b="1" dirty="0">
                <a:ea typeface="Times New Roman" panose="02020603050405020304" pitchFamily="18" charset="0"/>
              </a:rPr>
              <a:t> </a:t>
            </a:r>
            <a:endParaRPr lang="ru-RU" altLang="ru-RU" sz="1050" b="1" dirty="0">
              <a:ea typeface="Times New Roman" panose="02020603050405020304" pitchFamily="18" charset="0"/>
            </a:endParaRPr>
          </a:p>
          <a:p>
            <a:pPr algn="just"/>
            <a:r>
              <a:rPr lang="ru-RU" sz="1050" b="0" i="0" dirty="0">
                <a:effectLst/>
                <a:latin typeface="Golos"/>
              </a:rPr>
              <a:t>обеспечение информационной безопасности, высокоскоростного широкополосного доступа к информационно-телекоммуникационной сети «Интернет» (в том числе с использованием сетей спутниковой и мобильной связи), развития свободного, устойчивого и безопасного взаимодействия органов государственной власти, а также повышение эффективности государственного управления в целях обеспечения технологической независимости и безопасности критической информационной инфраструктуры, использование единых коммуникационных сервисов, предоставляемых на базе отечественного программного обеспечения</a:t>
            </a:r>
            <a:r>
              <a:rPr lang="ru-RU" sz="1050" b="0" i="0" u="none" strike="noStrike" baseline="0" dirty="0">
                <a:latin typeface="Arial" panose="020B0604020202020204" pitchFamily="34" charset="0"/>
              </a:rPr>
              <a:t>;</a:t>
            </a:r>
          </a:p>
          <a:p>
            <a:pPr algn="just"/>
            <a:r>
              <a:rPr lang="ru-RU" sz="1050" b="0" i="0" dirty="0">
                <a:effectLst/>
                <a:latin typeface="Golos"/>
              </a:rPr>
              <a:t>повышение скорости обслуживания граждан и создание комфортных условий для бизнеса при оказании государственных, муниципальных и иных услуг, а также цифровая трансформация услуг и взаимоотношений в обществе, повышение качества и удобства предоставляемых органами государственной власти государственных услуг, а также обеспечение «цифровой зрелости» на основе массового внедрения цифровых платформ и перехода на использование больших данных, искусственного интеллекта.</a:t>
            </a:r>
            <a:endParaRPr lang="ru-RU" sz="1050" b="0" i="0" u="none" strike="noStrike" baseline="0" dirty="0">
              <a:latin typeface="Arial" panose="020B0604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312304500"/>
              </p:ext>
            </p:extLst>
          </p:nvPr>
        </p:nvGraphicFramePr>
        <p:xfrm>
          <a:off x="552293" y="4593857"/>
          <a:ext cx="8058464" cy="84136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95014">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3633">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26740">
                <a:tc>
                  <a:txBody>
                    <a:bodyPr/>
                    <a:lstStyle/>
                    <a:p>
                      <a:pPr algn="ctr" fontAlgn="ctr"/>
                      <a:r>
                        <a:rPr lang="ru-RU" sz="1100" b="0" i="0" u="none" strike="noStrike" dirty="0">
                          <a:solidFill>
                            <a:srgbClr val="000000"/>
                          </a:solidFill>
                          <a:effectLst/>
                          <a:latin typeface="Arial" panose="020B0604020202020204" pitchFamily="34" charset="0"/>
                        </a:rPr>
                        <a:t>6 030 185,6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7 291 362,9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7 258 920,4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7 243 971,9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7 210 172,3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05474" name="Picture 2" descr="http://support.pavietnam.vn/multidata/31936951349754545Cong-ng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27" y="1279890"/>
            <a:ext cx="3126345" cy="239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379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00075" y="89840"/>
            <a:ext cx="8082198"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sz="1600" b="1" dirty="0">
                <a:solidFill>
                  <a:prstClr val="black"/>
                </a:solidFill>
                <a:ea typeface="Calibri" panose="020F0502020204030204" pitchFamily="34" charset="0"/>
                <a:cs typeface="Times New Roman" panose="02020603050405020304" pitchFamily="18" charset="0"/>
              </a:rPr>
              <a:t>Показатели </a:t>
            </a:r>
            <a:r>
              <a:rPr lang="ru-RU" sz="1600" b="1" dirty="0">
                <a:solidFill>
                  <a:prstClr val="black"/>
                </a:solidFill>
              </a:rPr>
              <a:t>государственной программы</a:t>
            </a:r>
          </a:p>
          <a:p>
            <a:pPr algn="ctr" fontAlgn="t"/>
            <a:r>
              <a:rPr lang="ru-RU" sz="1600" b="1" dirty="0">
                <a:solidFill>
                  <a:prstClr val="black"/>
                </a:solidFill>
              </a:rPr>
              <a:t>"Цифровой Татарстан"</a:t>
            </a:r>
            <a:endParaRPr lang="ru-RU" sz="1600"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667954449"/>
              </p:ext>
            </p:extLst>
          </p:nvPr>
        </p:nvGraphicFramePr>
        <p:xfrm>
          <a:off x="600075" y="766621"/>
          <a:ext cx="8166413" cy="5324757"/>
        </p:xfrm>
        <a:graphic>
          <a:graphicData uri="http://schemas.openxmlformats.org/drawingml/2006/table">
            <a:tbl>
              <a:tblPr/>
              <a:tblGrid>
                <a:gridCol w="3174131">
                  <a:extLst>
                    <a:ext uri="{9D8B030D-6E8A-4147-A177-3AD203B41FA5}">
                      <a16:colId xmlns:a16="http://schemas.microsoft.com/office/drawing/2014/main" val="20000"/>
                    </a:ext>
                  </a:extLst>
                </a:gridCol>
                <a:gridCol w="759138">
                  <a:extLst>
                    <a:ext uri="{9D8B030D-6E8A-4147-A177-3AD203B41FA5}">
                      <a16:colId xmlns:a16="http://schemas.microsoft.com/office/drawing/2014/main" val="1209373628"/>
                    </a:ext>
                  </a:extLst>
                </a:gridCol>
                <a:gridCol w="759138">
                  <a:extLst>
                    <a:ext uri="{9D8B030D-6E8A-4147-A177-3AD203B41FA5}">
                      <a16:colId xmlns:a16="http://schemas.microsoft.com/office/drawing/2014/main" val="3736211062"/>
                    </a:ext>
                  </a:extLst>
                </a:gridCol>
                <a:gridCol w="981569">
                  <a:extLst>
                    <a:ext uri="{9D8B030D-6E8A-4147-A177-3AD203B41FA5}">
                      <a16:colId xmlns:a16="http://schemas.microsoft.com/office/drawing/2014/main" val="3146119328"/>
                    </a:ext>
                  </a:extLst>
                </a:gridCol>
                <a:gridCol w="851026">
                  <a:extLst>
                    <a:ext uri="{9D8B030D-6E8A-4147-A177-3AD203B41FA5}">
                      <a16:colId xmlns:a16="http://schemas.microsoft.com/office/drawing/2014/main" val="1230284323"/>
                    </a:ext>
                  </a:extLst>
                </a:gridCol>
                <a:gridCol w="814812">
                  <a:extLst>
                    <a:ext uri="{9D8B030D-6E8A-4147-A177-3AD203B41FA5}">
                      <a16:colId xmlns:a16="http://schemas.microsoft.com/office/drawing/2014/main" val="1568502959"/>
                    </a:ext>
                  </a:extLst>
                </a:gridCol>
                <a:gridCol w="826599">
                  <a:extLst>
                    <a:ext uri="{9D8B030D-6E8A-4147-A177-3AD203B41FA5}">
                      <a16:colId xmlns:a16="http://schemas.microsoft.com/office/drawing/2014/main" val="4182454367"/>
                    </a:ext>
                  </a:extLst>
                </a:gridCol>
              </a:tblGrid>
              <a:tr h="375197">
                <a:tc>
                  <a:txBody>
                    <a:bodyPr/>
                    <a:lstStyle/>
                    <a:p>
                      <a:pPr algn="ctr" fontAlgn="t"/>
                      <a:r>
                        <a:rPr lang="ru-RU" sz="900" b="1" i="0" u="none" strike="noStrike" dirty="0">
                          <a:solidFill>
                            <a:schemeClr val="tx1"/>
                          </a:solidFill>
                          <a:effectLst/>
                          <a:latin typeface="+mn-lt"/>
                        </a:rPr>
                        <a:t>Наименование показателя</a:t>
                      </a: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kern="1200" dirty="0">
                          <a:solidFill>
                            <a:schemeClr val="tx1"/>
                          </a:solidFill>
                          <a:latin typeface="+mn-lt"/>
                          <a:ea typeface="+mn-ea"/>
                          <a:cs typeface="+mn-cs"/>
                        </a:rPr>
                        <a:t>Единица измерения </a:t>
                      </a:r>
                      <a:endParaRPr lang="ru-RU" sz="900" b="1" i="0" u="none" strike="noStrike" dirty="0">
                        <a:solidFill>
                          <a:schemeClr val="tx1"/>
                        </a:solidFill>
                        <a:effectLst/>
                        <a:latin typeface="+mn-lt"/>
                      </a:endParaRP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u="none" strike="noStrike" dirty="0">
                          <a:solidFill>
                            <a:schemeClr val="tx1"/>
                          </a:solidFill>
                          <a:effectLst/>
                          <a:latin typeface="+mn-lt"/>
                        </a:rPr>
                        <a:t>2024 год</a:t>
                      </a:r>
                    </a:p>
                    <a:p>
                      <a:pPr algn="ctr" fontAlgn="t"/>
                      <a:r>
                        <a:rPr lang="ru-RU" sz="900" b="1" i="0" u="none" strike="noStrike" dirty="0">
                          <a:solidFill>
                            <a:schemeClr val="tx1"/>
                          </a:solidFill>
                          <a:effectLst/>
                          <a:latin typeface="+mn-lt"/>
                        </a:rPr>
                        <a:t>(факт)</a:t>
                      </a: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u="none" strike="noStrike" dirty="0">
                          <a:solidFill>
                            <a:schemeClr val="tx1"/>
                          </a:solidFill>
                          <a:effectLst/>
                          <a:latin typeface="+mn-lt"/>
                        </a:rPr>
                        <a:t>2025 год</a:t>
                      </a:r>
                    </a:p>
                    <a:p>
                      <a:pPr algn="ctr" fontAlgn="t"/>
                      <a:r>
                        <a:rPr lang="ru-RU" sz="900" b="1" i="0" u="none" strike="noStrike" dirty="0">
                          <a:solidFill>
                            <a:schemeClr val="tx1"/>
                          </a:solidFill>
                          <a:effectLst/>
                          <a:latin typeface="+mn-lt"/>
                        </a:rPr>
                        <a:t>(факт)</a:t>
                      </a: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kern="1200" dirty="0">
                          <a:solidFill>
                            <a:schemeClr val="tx1"/>
                          </a:solidFill>
                          <a:effectLst/>
                        </a:rPr>
                        <a:t>2026 год (прогноз)</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kern="1200" dirty="0">
                          <a:solidFill>
                            <a:schemeClr val="tx1"/>
                          </a:solidFill>
                          <a:effectLst/>
                        </a:rPr>
                        <a:t>2027 год (прогноз)</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kern="1200" dirty="0">
                          <a:solidFill>
                            <a:schemeClr val="tx1"/>
                          </a:solidFill>
                          <a:effectLst/>
                        </a:rPr>
                        <a:t>2028 год (прогноз)</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2593">
                <a:tc gridSpan="7">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ru-RU" sz="900" b="1" i="0" u="none" strike="noStrike" kern="1200" baseline="0" dirty="0">
                          <a:solidFill>
                            <a:schemeClr val="tx1"/>
                          </a:solidFill>
                          <a:latin typeface="+mn-lt"/>
                          <a:ea typeface="+mn-ea"/>
                          <a:cs typeface="+mn-cs"/>
                        </a:rPr>
                        <a:t>Повышение скорости обслуживания граждан и создание комфортных условий для бизнеса при оказании государственных, муниципальных и иных услуг, а также цифровая трансформация услуг и взаимоотношений в обществе, повышение качества и удобства предоставляемых органами государственной власти государственных услуг, а также обеспечение "цифровой зрелости" на основе массового внедрения цифровых платформ и перехода на использование больших данных, искусственного интеллекта</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ru-RU" sz="900" b="1" i="0" u="none" strike="noStrike" kern="1200" baseline="0" dirty="0">
                        <a:solidFill>
                          <a:schemeClr val="tx1"/>
                        </a:solidFill>
                        <a:latin typeface="+mn-lt"/>
                        <a:ea typeface="+mn-ea"/>
                        <a:cs typeface="+mn-cs"/>
                      </a:endParaRPr>
                    </a:p>
                  </a:txBody>
                  <a:tcPr marL="2360" marR="2360" marT="236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43381">
                <a:tc>
                  <a:txBody>
                    <a:bodyPr/>
                    <a:lstStyle/>
                    <a:p>
                      <a:pPr algn="just"/>
                      <a:r>
                        <a:rPr lang="ru-RU" sz="900" b="0" i="0" u="none" strike="noStrike" kern="1200" baseline="0" dirty="0">
                          <a:solidFill>
                            <a:schemeClr val="tx1"/>
                          </a:solidFill>
                          <a:latin typeface="+mn-lt"/>
                          <a:ea typeface="+mn-ea"/>
                          <a:cs typeface="+mn-cs"/>
                        </a:rPr>
                        <a:t>Достижение к 2030 году «цифровой зрелости» государственного и муниципального управления, ключевых отраслей экономики и социальной сферы, в том числе здравоохранения и образования, предполагающей автоматизацию большей части транзакций в рамках единых отраслевых цифровых платформ и модели управления на основе данных с учетом ускоренного внедрения технологий обработки больших объемов данных, машинного обучения и искусственного интеллекта</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kern="1200" dirty="0">
                          <a:solidFill>
                            <a:schemeClr val="tx1"/>
                          </a:solidFill>
                          <a:latin typeface="+mn-lt"/>
                          <a:ea typeface="+mn-ea"/>
                          <a:cs typeface="+mn-cs"/>
                        </a:rPr>
                        <a:t>процент </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endParaRPr lang="ru-RU" sz="900" b="0" i="0" u="none" strike="noStrike" kern="1200" baseline="0" dirty="0">
                        <a:solidFill>
                          <a:schemeClr val="tx1"/>
                        </a:solidFill>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78,2</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a:solidFill>
                            <a:schemeClr val="tx1"/>
                          </a:solidFill>
                          <a:effectLst/>
                          <a:latin typeface="+mn-lt"/>
                          <a:ea typeface="+mn-ea"/>
                          <a:cs typeface="Times New Roman" panose="02020603050405020304" pitchFamily="18" charset="0"/>
                        </a:rPr>
                        <a:t>80</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a:solidFill>
                            <a:schemeClr val="tx1"/>
                          </a:solidFill>
                          <a:effectLst/>
                          <a:latin typeface="+mn-lt"/>
                          <a:ea typeface="+mn-ea"/>
                          <a:cs typeface="Times New Roman" panose="02020603050405020304" pitchFamily="18" charset="0"/>
                        </a:rPr>
                        <a:t>85</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ru-RU" sz="900"/>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593">
                <a:tc>
                  <a:txBody>
                    <a:bodyPr/>
                    <a:lstStyle/>
                    <a:p>
                      <a:pPr algn="just"/>
                      <a:r>
                        <a:rPr lang="ru-RU" sz="900" b="0" i="0" u="none" strike="noStrike" kern="1200" baseline="0" dirty="0">
                          <a:solidFill>
                            <a:schemeClr val="tx1"/>
                          </a:solidFill>
                          <a:latin typeface="+mn-lt"/>
                          <a:ea typeface="+mn-ea"/>
                          <a:cs typeface="+mn-cs"/>
                        </a:rPr>
                        <a:t>Увеличение к 2030 году до 99 процентов доли предоставления массовых социально значимых государственных и муниципальных услуг в электронной форме, в том числе внедрение системы поддержки принятия решений в рамках предоставления не менее чем 100 массовых социально значимых государственных услуг в электронной форме в </a:t>
                      </a:r>
                      <a:r>
                        <a:rPr lang="ru-RU" sz="900" b="0" i="0" u="none" strike="noStrike" kern="1200" baseline="0" dirty="0" err="1">
                          <a:solidFill>
                            <a:schemeClr val="tx1"/>
                          </a:solidFill>
                          <a:latin typeface="+mn-lt"/>
                          <a:ea typeface="+mn-ea"/>
                          <a:cs typeface="+mn-cs"/>
                        </a:rPr>
                        <a:t>проактивном</a:t>
                      </a:r>
                      <a:r>
                        <a:rPr lang="ru-RU" sz="900" b="0" i="0" u="none" strike="noStrike" kern="1200" baseline="0" dirty="0">
                          <a:solidFill>
                            <a:schemeClr val="tx1"/>
                          </a:solidFill>
                          <a:latin typeface="+mn-lt"/>
                          <a:ea typeface="+mn-ea"/>
                          <a:cs typeface="+mn-cs"/>
                        </a:rPr>
                        <a:t> режиме или при непосредственном обращении заявителя, за счет внедрения в деятельность органов государственной власти единой цифровой платформы</a:t>
                      </a:r>
                      <a:endParaRPr lang="ru-RU" sz="900" b="0" i="0" u="none" strike="noStrike" kern="1200" baseline="0" dirty="0">
                        <a:solidFill>
                          <a:schemeClr val="tx1"/>
                        </a:solidFill>
                        <a:highlight>
                          <a:srgbClr val="FFFF00"/>
                        </a:highlight>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kern="1200" dirty="0">
                          <a:solidFill>
                            <a:schemeClr val="tx1"/>
                          </a:solidFill>
                          <a:latin typeface="+mn-lt"/>
                          <a:ea typeface="+mn-ea"/>
                          <a:cs typeface="+mn-cs"/>
                        </a:rPr>
                        <a:t>процент</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ru-RU" sz="900" b="0" i="0" u="none" strike="noStrike" kern="1200" baseline="0" dirty="0">
                        <a:solidFill>
                          <a:schemeClr val="tx1"/>
                        </a:solidFill>
                        <a:highlight>
                          <a:srgbClr val="FFFF00"/>
                        </a:highlight>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100</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100</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100</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ru-RU" sz="900" dirty="0"/>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1489">
                <a:tc gridSpan="7">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ru-RU" sz="900" b="1" i="0" u="none" strike="noStrike" kern="1200" baseline="0" dirty="0">
                          <a:solidFill>
                            <a:schemeClr val="tx1"/>
                          </a:solidFill>
                          <a:latin typeface="+mn-lt"/>
                          <a:ea typeface="+mn-ea"/>
                          <a:cs typeface="+mn-cs"/>
                        </a:rPr>
                        <a:t>Обеспечение информационной безопасности, высокоскоростным широкополосным доступом к информационно-телекоммуникационной сети "Интернет" (в том числе с использованием сетей спутниковой и мобильной связи), развития свободного, устойчивого и безопасного взаимодействия органов государственной власти, а также повышение эффективности государственного управления в целях обеспечения технологической независимости и безопасности критической информационной инфраструктуры, использование единых коммуникационных сервисов, предоставляемых на базе отечественного программного обеспечения</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ru-RU" sz="900" b="1" i="0" u="none" strike="noStrike" kern="1200" baseline="0" dirty="0">
                        <a:solidFill>
                          <a:schemeClr val="tx1"/>
                        </a:solidFill>
                        <a:latin typeface="+mn-lt"/>
                        <a:ea typeface="+mn-ea"/>
                        <a:cs typeface="+mn-cs"/>
                      </a:endParaRPr>
                    </a:p>
                  </a:txBody>
                  <a:tcPr marL="2360" marR="2360" marT="236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182593">
                <a:tc>
                  <a:txBody>
                    <a:bodyPr/>
                    <a:lstStyle/>
                    <a:p>
                      <a:pPr algn="just"/>
                      <a:r>
                        <a:rPr lang="ru-RU" sz="900" b="0" i="0" u="none" strike="noStrike" kern="1200" baseline="0" dirty="0">
                          <a:solidFill>
                            <a:schemeClr val="tx1"/>
                          </a:solidFill>
                          <a:latin typeface="+mn-lt"/>
                          <a:ea typeface="+mn-ea"/>
                          <a:cs typeface="+mn-cs"/>
                        </a:rPr>
                        <a:t>Увеличение доли домохозяйств, которым обеспечена возможность качественного высокоскоростного широкополосного доступа к информационно-телекоммуникационной сети «Интернет», в том числе с использованием сетей (инфраструктуры) спутниковой и мобильной связи и с учетом роста пропускной способности магистральной инфраструктуры, до 97 процентов к 2030 году и до 99 процентов к 2036 году</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kern="1200" dirty="0">
                          <a:solidFill>
                            <a:schemeClr val="tx1"/>
                          </a:solidFill>
                          <a:latin typeface="+mn-lt"/>
                          <a:ea typeface="+mn-ea"/>
                          <a:cs typeface="+mn-cs"/>
                        </a:rPr>
                        <a:t>процент </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endParaRPr lang="ru-RU" sz="900" b="0" i="0" u="none" strike="noStrike" kern="1200" baseline="0" dirty="0">
                        <a:solidFill>
                          <a:schemeClr val="tx1"/>
                        </a:solidFill>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900" b="0" i="0" u="none" strike="noStrike" kern="1200" dirty="0">
                          <a:solidFill>
                            <a:schemeClr val="tx1"/>
                          </a:solidFill>
                          <a:effectLst/>
                          <a:latin typeface="+mn-lt"/>
                          <a:ea typeface="+mn-ea"/>
                          <a:cs typeface="Times New Roman" panose="02020603050405020304" pitchFamily="18" charset="0"/>
                        </a:rPr>
                        <a:t>97,0</a:t>
                      </a:r>
                    </a:p>
                    <a:p>
                      <a:pPr algn="ctr"/>
                      <a:endParaRPr lang="ru-RU" sz="900" b="0" i="0" u="none" strike="noStrike" kern="1200" baseline="0" dirty="0">
                        <a:solidFill>
                          <a:schemeClr val="tx1"/>
                        </a:solidFill>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97,5</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98</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Прямоугольник 3"/>
          <p:cNvSpPr/>
          <p:nvPr/>
        </p:nvSpPr>
        <p:spPr>
          <a:xfrm>
            <a:off x="525007" y="6057923"/>
            <a:ext cx="8534400" cy="430887"/>
          </a:xfrm>
          <a:prstGeom prst="rect">
            <a:avLst/>
          </a:prstGeom>
        </p:spPr>
        <p:txBody>
          <a:bodyPr wrap="square">
            <a:spAutoFit/>
          </a:bodyPr>
          <a:lstStyle/>
          <a:p>
            <a:r>
              <a:rPr lang="ru-RU" sz="1100" b="1" i="1" dirty="0">
                <a:solidFill>
                  <a:schemeClr val="accent1"/>
                </a:solidFill>
              </a:rPr>
              <a:t>Ответственный исполнитель ГП: Министерство цифрового развития государственного управления, информационных технологий и связи Республики Татарстан</a:t>
            </a:r>
          </a:p>
        </p:txBody>
      </p:sp>
      <p:sp>
        <p:nvSpPr>
          <p:cNvPr id="5" name="Прямоугольник 4"/>
          <p:cNvSpPr/>
          <p:nvPr/>
        </p:nvSpPr>
        <p:spPr>
          <a:xfrm>
            <a:off x="525007" y="6427113"/>
            <a:ext cx="8001000"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http://digital.tatarstan.ru</a:t>
            </a:r>
            <a:endParaRPr lang="ru-RU" sz="1100" b="1" i="1" dirty="0">
              <a:solidFill>
                <a:schemeClr val="accent6"/>
              </a:solidFill>
            </a:endParaRPr>
          </a:p>
        </p:txBody>
      </p:sp>
    </p:spTree>
    <p:extLst>
      <p:ext uri="{BB962C8B-B14F-4D97-AF65-F5344CB8AC3E}">
        <p14:creationId xmlns:p14="http://schemas.microsoft.com/office/powerpoint/2010/main" val="3321964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49982" y="896749"/>
            <a:ext cx="4400511" cy="3508653"/>
          </a:xfrm>
          <a:prstGeom prst="rect">
            <a:avLst/>
          </a:prstGeom>
        </p:spPr>
        <p:txBody>
          <a:bodyPr wrap="square">
            <a:spAutoFit/>
          </a:bodyPr>
          <a:lstStyle/>
          <a:p>
            <a:pPr algn="just"/>
            <a:r>
              <a:rPr lang="ru-RU" sz="1200" b="1" dirty="0">
                <a:solidFill>
                  <a:srgbClr val="000000"/>
                </a:solidFill>
              </a:rPr>
              <a:t>Цели: </a:t>
            </a:r>
          </a:p>
          <a:p>
            <a:pPr algn="just"/>
            <a:r>
              <a:rPr lang="ru-RU" sz="1000" b="0" i="0" dirty="0">
                <a:effectLst/>
                <a:latin typeface="Golos"/>
              </a:rPr>
              <a:t>повышение устойчивости работы железнодорожного транспорта, его доступности, безопасности и качества предоставляемых им услуг, а также уменьшение совокупных затрат на перевозку грузов железнодорожным транспортом</a:t>
            </a:r>
            <a:r>
              <a:rPr lang="ru-RU" sz="1000" b="0" i="0" u="none" strike="noStrike" baseline="0" dirty="0">
                <a:latin typeface="Arial" panose="020B0604020202020204" pitchFamily="34" charset="0"/>
              </a:rPr>
              <a:t>;</a:t>
            </a:r>
          </a:p>
          <a:p>
            <a:pPr algn="just"/>
            <a:r>
              <a:rPr lang="ru-RU" sz="1000" b="0" i="0" dirty="0">
                <a:effectLst/>
                <a:latin typeface="Golos"/>
              </a:rPr>
              <a:t>развитие метрополитена в г.Казани;</a:t>
            </a:r>
          </a:p>
          <a:p>
            <a:pPr algn="just"/>
            <a:r>
              <a:rPr lang="ru-RU" sz="1000" b="0" i="0" dirty="0">
                <a:effectLst/>
                <a:latin typeface="Golos"/>
              </a:rPr>
              <a:t>развитие региональных аэропортов</a:t>
            </a:r>
            <a:r>
              <a:rPr lang="ru-RU" sz="1000" dirty="0">
                <a:latin typeface="Golos"/>
              </a:rPr>
              <a:t>;</a:t>
            </a:r>
          </a:p>
          <a:p>
            <a:pPr algn="just"/>
            <a:r>
              <a:rPr lang="ru-RU" sz="1000" b="0" i="0" dirty="0">
                <a:effectLst/>
                <a:latin typeface="Golos"/>
              </a:rPr>
              <a:t>развитие сети автомобильных дорог для удовлетворения потребности населения в качественных и безопасных перевозках, повышения эффективности и конкурентоспособности экономики с обеспечением требуемого технического состояния, пропускной способности, безопасности и надежности конфигурации дорожной сети;</a:t>
            </a:r>
          </a:p>
          <a:p>
            <a:pPr algn="just"/>
            <a:r>
              <a:rPr lang="ru-RU" sz="1000" b="0" i="0" dirty="0">
                <a:effectLst/>
                <a:latin typeface="Golos"/>
              </a:rPr>
              <a:t>создание приоритетных условий для развития речных перевозок, восстановления причалов и пристаней, создания перспективных скоростных и экономичных судов для грузопассажирских перевозок</a:t>
            </a:r>
            <a:r>
              <a:rPr lang="ru-RU" sz="1000" dirty="0">
                <a:latin typeface="Golos"/>
              </a:rPr>
              <a:t>;</a:t>
            </a:r>
          </a:p>
          <a:p>
            <a:pPr algn="just"/>
            <a:r>
              <a:rPr lang="ru-RU" sz="1000" b="0" i="0" dirty="0">
                <a:effectLst/>
                <a:latin typeface="Golos"/>
              </a:rPr>
              <a:t>создание устойчиво функционирующей и доступной для всех слоев населения единой системы общественного транспорта на основе формирования рынка услуг, регулируемого в интересах общества и хозяйствующих субъектов;</a:t>
            </a:r>
          </a:p>
          <a:p>
            <a:pPr algn="just"/>
            <a:r>
              <a:rPr lang="ru-RU" sz="1000" b="0" i="0" dirty="0">
                <a:effectLst/>
                <a:latin typeface="Golos"/>
              </a:rPr>
              <a:t>эффективное и качественное удовлетворение спроса населения и хозяйствующих субъектов на авиационные перевозки и создание конкурентоспособных и самоокупаемых предприятий гражданской авиации</a:t>
            </a:r>
            <a:endParaRPr lang="ru-RU" sz="1000" b="0" i="0" u="none" strike="noStrike" baseline="0" dirty="0">
              <a:latin typeface="Arial" panose="020B0604020202020204" pitchFamily="34" charset="0"/>
            </a:endParaRPr>
          </a:p>
        </p:txBody>
      </p:sp>
      <p:sp>
        <p:nvSpPr>
          <p:cNvPr id="8" name="Скругленный прямоугольник 7"/>
          <p:cNvSpPr/>
          <p:nvPr/>
        </p:nvSpPr>
        <p:spPr>
          <a:xfrm>
            <a:off x="615056" y="57075"/>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b="1" dirty="0">
                <a:solidFill>
                  <a:prstClr val="black"/>
                </a:solidFill>
              </a:rPr>
              <a:t>12. Государственная программа</a:t>
            </a:r>
            <a:br>
              <a:rPr lang="ru-RU" b="1" dirty="0">
                <a:solidFill>
                  <a:prstClr val="black"/>
                </a:solidFill>
              </a:rPr>
            </a:br>
            <a:r>
              <a:rPr lang="ru-RU" b="1" dirty="0">
                <a:solidFill>
                  <a:prstClr val="black"/>
                </a:solidFill>
              </a:rPr>
              <a:t>"Развитие транспортной системы Республики Татарстан"</a:t>
            </a:r>
          </a:p>
        </p:txBody>
      </p:sp>
      <p:pic>
        <p:nvPicPr>
          <p:cNvPr id="3" name="Рисунок 2"/>
          <p:cNvPicPr>
            <a:picLocks noChangeAspect="1"/>
          </p:cNvPicPr>
          <p:nvPr/>
        </p:nvPicPr>
        <p:blipFill>
          <a:blip r:embed="rId2"/>
          <a:stretch>
            <a:fillRect/>
          </a:stretch>
        </p:blipFill>
        <p:spPr>
          <a:xfrm>
            <a:off x="777620" y="1313703"/>
            <a:ext cx="3424381" cy="2260091"/>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034941957"/>
              </p:ext>
            </p:extLst>
          </p:nvPr>
        </p:nvGraphicFramePr>
        <p:xfrm>
          <a:off x="615056" y="4766260"/>
          <a:ext cx="8058464" cy="930134"/>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94627">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4833">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66318">
                <a:tc>
                  <a:txBody>
                    <a:bodyPr/>
                    <a:lstStyle/>
                    <a:p>
                      <a:pPr algn="ctr" fontAlgn="ctr"/>
                      <a:r>
                        <a:rPr lang="ru-RU" sz="1100" b="0" i="0" u="none" strike="noStrike" dirty="0">
                          <a:solidFill>
                            <a:srgbClr val="000000"/>
                          </a:solidFill>
                          <a:effectLst/>
                          <a:latin typeface="Arial" panose="020B0604020202020204" pitchFamily="34" charset="0"/>
                        </a:rPr>
                        <a:t>133 485 379,0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110 974 261,5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50 467 913,8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54 754 611,4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54 223 400,2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4385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Скругленный прямоугольник 7"/>
          <p:cNvSpPr/>
          <p:nvPr/>
        </p:nvSpPr>
        <p:spPr>
          <a:xfrm>
            <a:off x="538144" y="118010"/>
            <a:ext cx="7943850" cy="445300"/>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200"/>
              </a:lnSpc>
            </a:pPr>
            <a:r>
              <a:rPr lang="ru-RU" sz="1400" b="1" dirty="0">
                <a:solidFill>
                  <a:prstClr val="black"/>
                </a:solidFill>
              </a:rPr>
              <a:t>Показатели государственной программы </a:t>
            </a:r>
            <a:br>
              <a:rPr lang="ru-RU" sz="1400" b="1" dirty="0">
                <a:solidFill>
                  <a:prstClr val="black"/>
                </a:solidFill>
              </a:rPr>
            </a:br>
            <a:r>
              <a:rPr lang="ru-RU" sz="1400" b="1" dirty="0">
                <a:solidFill>
                  <a:prstClr val="black"/>
                </a:solidFill>
              </a:rPr>
              <a:t>"Развитие транспортной системы Республики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3494706963"/>
              </p:ext>
            </p:extLst>
          </p:nvPr>
        </p:nvGraphicFramePr>
        <p:xfrm>
          <a:off x="538144" y="698928"/>
          <a:ext cx="8453355" cy="5370713"/>
        </p:xfrm>
        <a:graphic>
          <a:graphicData uri="http://schemas.openxmlformats.org/drawingml/2006/table">
            <a:tbl>
              <a:tblPr/>
              <a:tblGrid>
                <a:gridCol w="3578625">
                  <a:extLst>
                    <a:ext uri="{9D8B030D-6E8A-4147-A177-3AD203B41FA5}">
                      <a16:colId xmlns:a16="http://schemas.microsoft.com/office/drawing/2014/main" val="20000"/>
                    </a:ext>
                  </a:extLst>
                </a:gridCol>
                <a:gridCol w="855891">
                  <a:extLst>
                    <a:ext uri="{9D8B030D-6E8A-4147-A177-3AD203B41FA5}">
                      <a16:colId xmlns:a16="http://schemas.microsoft.com/office/drawing/2014/main" val="1838655388"/>
                    </a:ext>
                  </a:extLst>
                </a:gridCol>
                <a:gridCol w="855891">
                  <a:extLst>
                    <a:ext uri="{9D8B030D-6E8A-4147-A177-3AD203B41FA5}">
                      <a16:colId xmlns:a16="http://schemas.microsoft.com/office/drawing/2014/main" val="1900967414"/>
                    </a:ext>
                  </a:extLst>
                </a:gridCol>
                <a:gridCol w="698998">
                  <a:extLst>
                    <a:ext uri="{9D8B030D-6E8A-4147-A177-3AD203B41FA5}">
                      <a16:colId xmlns:a16="http://schemas.microsoft.com/office/drawing/2014/main" val="3218307695"/>
                    </a:ext>
                  </a:extLst>
                </a:gridCol>
                <a:gridCol w="820931">
                  <a:extLst>
                    <a:ext uri="{9D8B030D-6E8A-4147-A177-3AD203B41FA5}">
                      <a16:colId xmlns:a16="http://schemas.microsoft.com/office/drawing/2014/main" val="4206291751"/>
                    </a:ext>
                  </a:extLst>
                </a:gridCol>
                <a:gridCol w="805758">
                  <a:extLst>
                    <a:ext uri="{9D8B030D-6E8A-4147-A177-3AD203B41FA5}">
                      <a16:colId xmlns:a16="http://schemas.microsoft.com/office/drawing/2014/main" val="3815644178"/>
                    </a:ext>
                  </a:extLst>
                </a:gridCol>
                <a:gridCol w="837261">
                  <a:extLst>
                    <a:ext uri="{9D8B030D-6E8A-4147-A177-3AD203B41FA5}">
                      <a16:colId xmlns:a16="http://schemas.microsoft.com/office/drawing/2014/main" val="3363857432"/>
                    </a:ext>
                  </a:extLst>
                </a:gridCol>
              </a:tblGrid>
              <a:tr h="0">
                <a:tc>
                  <a:txBody>
                    <a:bodyPr/>
                    <a:lstStyle/>
                    <a:p>
                      <a:pPr algn="ctr" fontAlgn="ctr"/>
                      <a:r>
                        <a:rPr lang="ru-RU" sz="1000" b="1" i="0" u="none" strike="noStrike" dirty="0">
                          <a:solidFill>
                            <a:srgbClr val="000000"/>
                          </a:solidFill>
                          <a:effectLst/>
                          <a:latin typeface="+mn-lt"/>
                        </a:rPr>
                        <a:t>Наименование показателя</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2024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2025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2026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2027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2028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dirty="0">
                          <a:solidFill>
                            <a:schemeClr val="tx1"/>
                          </a:solidFill>
                          <a:latin typeface="+mn-lt"/>
                          <a:ea typeface="+mn-ea"/>
                          <a:cs typeface="+mn-cs"/>
                        </a:rPr>
                        <a:t>Повышение устойчивости работы железнодорожного транспорта, его доступности, безопасности и качества предоставляемых им услуг, а также уменьшение совокупных затрат на перевозку грузов железнодорожным транспортом</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1"/>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Отправка пассажиров железнодорожным транспортом пригородного сообщения</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6,754</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6,749</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6,80</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6,85</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6,90</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железнодорожного транспорта пригородного сообщения</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292,51</a:t>
                      </a:r>
                      <a:endParaRPr>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302,78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305,80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309,986</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311,536</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dirty="0">
                          <a:solidFill>
                            <a:schemeClr val="tx1"/>
                          </a:solidFill>
                          <a:latin typeface="+mn-lt"/>
                          <a:ea typeface="+mn-ea"/>
                          <a:cs typeface="+mn-cs"/>
                        </a:rPr>
                        <a:t>Создание приоритетных условий для развития речных перевозок</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4"/>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Перевозка пассажиров водным транспортом</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rgbClr val="000000"/>
                          </a:solidFill>
                          <a:latin typeface="+mn-lt"/>
                          <a:ea typeface="Times New Roman"/>
                          <a:cs typeface="Times New Roman"/>
                        </a:rPr>
                        <a:t>0,35</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0,367</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0,37</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0,39</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водного транспорта</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rgbClr val="000000"/>
                          </a:solidFill>
                          <a:latin typeface="+mn-lt"/>
                          <a:ea typeface="Times New Roman"/>
                          <a:cs typeface="Times New Roman"/>
                        </a:rPr>
                        <a:t>11,37</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11,658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11,80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11,90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12,00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a:solidFill>
                            <a:schemeClr val="tx1"/>
                          </a:solidFill>
                          <a:latin typeface="+mn-lt"/>
                          <a:ea typeface="+mn-ea"/>
                          <a:cs typeface="+mn-cs"/>
                        </a:rPr>
                        <a:t>Эффективное и качественное удовлетворение спроса населения и хозяйствующих субъектов на авиационные перевозки и создание конкурентоспособных и самоокупаемых предприятий гражданской авиации</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Обслужено пассажиров аэропортами</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6,10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rgbClr val="000000"/>
                          </a:solidFill>
                          <a:latin typeface="+mn-lt"/>
                          <a:ea typeface="Times New Roman"/>
                          <a:cs typeface="Times New Roman"/>
                        </a:rPr>
                        <a:t>6,086</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6,16</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6,22</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6,28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a:solidFill>
                            <a:schemeClr val="tx1"/>
                          </a:solidFill>
                          <a:latin typeface="+mn-lt"/>
                          <a:ea typeface="+mn-ea"/>
                          <a:cs typeface="+mn-cs"/>
                        </a:rPr>
                        <a:t>Развитие региональных аэропортов (Республика Татарстан (Татарстан))</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9"/>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Количество реконструированных (построенных) вспомогательных объектов аэропортовой инфраструктуры</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единиц</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Arial"/>
                          <a:cs typeface="Arial"/>
                        </a:rPr>
                        <a:t>1</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a:lnSpc>
                          <a:spcPct val="100000"/>
                        </a:lnSpc>
                        <a:spcBef>
                          <a:spcPts val="0"/>
                        </a:spcBef>
                        <a:spcAft>
                          <a:spcPts val="0"/>
                        </a:spcAft>
                        <a:buClrTx/>
                        <a:buSzTx/>
                        <a:buFontTx/>
                        <a:buNone/>
                        <a:defRPr/>
                      </a:pPr>
                      <a:endParaRPr lang="ru-RU" sz="1000" b="0" i="0" u="none" strike="noStrike"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a:lnSpc>
                          <a:spcPct val="100000"/>
                        </a:lnSpc>
                        <a:spcBef>
                          <a:spcPts val="0"/>
                        </a:spcBef>
                        <a:spcAft>
                          <a:spcPts val="0"/>
                        </a:spcAft>
                        <a:buClrTx/>
                        <a:buSzTx/>
                        <a:buFontTx/>
                        <a:buNone/>
                        <a:defRPr/>
                      </a:pP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a:lnSpc>
                          <a:spcPct val="100000"/>
                        </a:lnSpc>
                        <a:spcBef>
                          <a:spcPts val="0"/>
                        </a:spcBef>
                        <a:spcAft>
                          <a:spcPts val="0"/>
                        </a:spcAft>
                        <a:buClrTx/>
                        <a:buSzTx/>
                        <a:buFontTx/>
                        <a:buNone/>
                        <a:defRPr/>
                      </a:pP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a:defRPr/>
                      </a:pPr>
                      <a:endParaRPr lang="ru-RU" sz="1000" b="0" i="0" u="none" strike="noStrike">
                        <a:solidFill>
                          <a:schemeClr val="tx1"/>
                        </a:solidFill>
                        <a:latin typeface="+mn-lt"/>
                        <a:ea typeface="+mn-ea"/>
                        <a:cs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a:solidFill>
                            <a:schemeClr val="tx1"/>
                          </a:solidFill>
                          <a:latin typeface="+mn-lt"/>
                          <a:ea typeface="+mn-ea"/>
                          <a:cs typeface="+mn-cs"/>
                        </a:rPr>
                        <a:t>Создание устойчиво функционирующей и доступной для всех слоев населения единой системы общественного транспорта на основе формирования рынка услуг, регулируемого в интересах общества и хозяйствующих субъектов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11"/>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Перевозка пассажиров автобусами (на маршрутах регулярных перевозок (без заказных автобусов))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300,30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312,30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320,50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328,70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336,90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автобусов (на маршрутах регулярных перевозок (без заказных автобусов))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1 801,80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1 873,90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1 923,00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1 972,20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2 021,40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Перевозка пассажиров троллейбусами</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29,00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29,22</a:t>
                      </a:r>
                      <a:r>
                        <a:rPr lang="ru-RU" sz="1000" b="0" i="0" u="none" dirty="0">
                          <a:solidFill>
                            <a:schemeClr val="tx1"/>
                          </a:solidFill>
                          <a:latin typeface="+mn-lt"/>
                          <a:ea typeface="Times New Roman"/>
                          <a:cs typeface="Times New Roman"/>
                        </a:rPr>
                        <a:t>2</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30,90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32,00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33,30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троллейбусов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108,46</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109,72</a:t>
                      </a:r>
                      <a:r>
                        <a:rPr lang="ru-RU" sz="1000" b="0" i="0" u="none" dirty="0">
                          <a:solidFill>
                            <a:schemeClr val="tx1"/>
                          </a:solidFill>
                          <a:latin typeface="+mn-lt"/>
                          <a:ea typeface="Times New Roman"/>
                          <a:cs typeface="Times New Roman"/>
                        </a:rPr>
                        <a:t>1</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114,30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118,40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sz="1000" b="0" i="0" u="none" dirty="0">
                          <a:solidFill>
                            <a:schemeClr val="tx1"/>
                          </a:solidFill>
                          <a:latin typeface="+mn-lt"/>
                          <a:ea typeface="Times New Roman"/>
                          <a:cs typeface="Times New Roman"/>
                        </a:rPr>
                        <a:t>123,20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321178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604039" y="167244"/>
            <a:ext cx="7943850" cy="578882"/>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sz="1400" b="1" dirty="0">
                <a:solidFill>
                  <a:prstClr val="black"/>
                </a:solidFill>
              </a:rPr>
              <a:t>Показатели государственной программы </a:t>
            </a:r>
            <a:br>
              <a:rPr lang="ru-RU" sz="1400" b="1" dirty="0">
                <a:solidFill>
                  <a:prstClr val="black"/>
                </a:solidFill>
              </a:rPr>
            </a:br>
            <a:r>
              <a:rPr lang="ru-RU" sz="1400" b="1" dirty="0">
                <a:solidFill>
                  <a:prstClr val="black"/>
                </a:solidFill>
              </a:rPr>
              <a:t>"Развитие транспортной системы Республики Татарстан</a:t>
            </a:r>
            <a:r>
              <a:rPr lang="ru-RU" altLang="ru-RU" sz="1400" b="1" dirty="0">
                <a:solidFill>
                  <a:prstClr val="black"/>
                </a:solidFill>
                <a:ea typeface="Times New Roman" panose="02020603050405020304" pitchFamily="18" charset="0"/>
              </a:rPr>
              <a:t>" (продолжение)</a:t>
            </a:r>
          </a:p>
        </p:txBody>
      </p:sp>
      <p:graphicFrame>
        <p:nvGraphicFramePr>
          <p:cNvPr id="2" name="Таблица 1"/>
          <p:cNvGraphicFramePr>
            <a:graphicFrameLocks noGrp="1"/>
          </p:cNvGraphicFramePr>
          <p:nvPr>
            <p:extLst>
              <p:ext uri="{D42A27DB-BD31-4B8C-83A1-F6EECF244321}">
                <p14:modId xmlns:p14="http://schemas.microsoft.com/office/powerpoint/2010/main" val="1756186080"/>
              </p:ext>
            </p:extLst>
          </p:nvPr>
        </p:nvGraphicFramePr>
        <p:xfrm>
          <a:off x="515095" y="826057"/>
          <a:ext cx="8426053" cy="2569935"/>
        </p:xfrm>
        <a:graphic>
          <a:graphicData uri="http://schemas.openxmlformats.org/drawingml/2006/table">
            <a:tbl>
              <a:tblPr/>
              <a:tblGrid>
                <a:gridCol w="3178719">
                  <a:extLst>
                    <a:ext uri="{9D8B030D-6E8A-4147-A177-3AD203B41FA5}">
                      <a16:colId xmlns:a16="http://schemas.microsoft.com/office/drawing/2014/main" val="20000"/>
                    </a:ext>
                  </a:extLst>
                </a:gridCol>
                <a:gridCol w="1249378">
                  <a:extLst>
                    <a:ext uri="{9D8B030D-6E8A-4147-A177-3AD203B41FA5}">
                      <a16:colId xmlns:a16="http://schemas.microsoft.com/office/drawing/2014/main" val="1995988663"/>
                    </a:ext>
                  </a:extLst>
                </a:gridCol>
                <a:gridCol w="896293">
                  <a:extLst>
                    <a:ext uri="{9D8B030D-6E8A-4147-A177-3AD203B41FA5}">
                      <a16:colId xmlns:a16="http://schemas.microsoft.com/office/drawing/2014/main" val="3606331788"/>
                    </a:ext>
                  </a:extLst>
                </a:gridCol>
                <a:gridCol w="715224">
                  <a:extLst>
                    <a:ext uri="{9D8B030D-6E8A-4147-A177-3AD203B41FA5}">
                      <a16:colId xmlns:a16="http://schemas.microsoft.com/office/drawing/2014/main" val="3149609786"/>
                    </a:ext>
                  </a:extLst>
                </a:gridCol>
                <a:gridCol w="841972">
                  <a:extLst>
                    <a:ext uri="{9D8B030D-6E8A-4147-A177-3AD203B41FA5}">
                      <a16:colId xmlns:a16="http://schemas.microsoft.com/office/drawing/2014/main" val="687947793"/>
                    </a:ext>
                  </a:extLst>
                </a:gridCol>
                <a:gridCol w="669957">
                  <a:extLst>
                    <a:ext uri="{9D8B030D-6E8A-4147-A177-3AD203B41FA5}">
                      <a16:colId xmlns:a16="http://schemas.microsoft.com/office/drawing/2014/main" val="1448468871"/>
                    </a:ext>
                  </a:extLst>
                </a:gridCol>
                <a:gridCol w="874510">
                  <a:extLst>
                    <a:ext uri="{9D8B030D-6E8A-4147-A177-3AD203B41FA5}">
                      <a16:colId xmlns:a16="http://schemas.microsoft.com/office/drawing/2014/main" val="4257309454"/>
                    </a:ext>
                  </a:extLst>
                </a:gridCol>
              </a:tblGrid>
              <a:tr h="0">
                <a:tc>
                  <a:txBody>
                    <a:bodyPr/>
                    <a:lstStyle/>
                    <a:p>
                      <a:pPr algn="ctr" fontAlgn="ctr"/>
                      <a:r>
                        <a:rPr lang="ru-RU" sz="1000" b="1" i="0" u="none" strike="noStrike" dirty="0">
                          <a:solidFill>
                            <a:srgbClr val="000000"/>
                          </a:solidFill>
                          <a:effectLst/>
                          <a:latin typeface="+mn-lt"/>
                        </a:rPr>
                        <a:t>Наименование показателя</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2024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2025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2026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2027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2028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Перевозка пассажиров трамваями</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dirty="0">
                          <a:solidFill>
                            <a:schemeClr val="tx1"/>
                          </a:solidFill>
                          <a:latin typeface="+mn-lt"/>
                          <a:ea typeface="+mn-ea"/>
                          <a:cs typeface="+mn-cs"/>
                        </a:rPr>
                        <a:t>млн человек </a:t>
                      </a:r>
                      <a:endParaRPr lang="ru-RU" sz="1000" b="0" i="0" u="none" strike="noStrike"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34,60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32,387</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34,00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35,00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36,00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0438781"/>
                  </a:ext>
                </a:extLst>
              </a:tr>
              <a:tr h="284556">
                <a:tc>
                  <a:txBody>
                    <a:bodyPr/>
                    <a:lstStyle/>
                    <a:p>
                      <a:pPr>
                        <a:defRPr/>
                      </a:pPr>
                      <a:r>
                        <a:rPr lang="ru-RU" sz="1000" b="0" i="0" u="none" strike="noStrike">
                          <a:solidFill>
                            <a:schemeClr val="tx1"/>
                          </a:solidFill>
                          <a:latin typeface="+mn-lt"/>
                          <a:ea typeface="+mn-ea"/>
                          <a:cs typeface="+mn-cs"/>
                        </a:rPr>
                        <a:t>Пассажирооборот трамваев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defRPr/>
                      </a:pPr>
                      <a:r>
                        <a:rPr lang="ru-RU" sz="1000" dirty="0">
                          <a:solidFill>
                            <a:schemeClr val="tx1"/>
                          </a:solidFill>
                          <a:latin typeface="+mn-lt"/>
                          <a:ea typeface="+mn-ea"/>
                          <a:cs typeface="+mn-cs"/>
                        </a:rPr>
                        <a:t>млн пасс./км </a:t>
                      </a:r>
                      <a:endParaRPr lang="ru-RU" sz="1000" b="0" i="0" u="none" strike="noStrike"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120,00</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111,44</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117,60</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120,80</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123,60</a:t>
                      </a:r>
                      <a:endParaRPr b="0" dirty="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483237"/>
                  </a:ext>
                </a:extLst>
              </a:tr>
              <a:tr h="241457">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Развитие метрополитена в г. Казани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091041"/>
                  </a:ext>
                </a:extLst>
              </a:tr>
              <a:tr h="264625">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Перевозка пассажиров метрополитеном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млн 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39,40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39,447</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41,80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43,20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45,10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706053"/>
                  </a:ext>
                </a:extLst>
              </a:tr>
              <a:tr h="29668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Пассажирооборот метрополитена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млн пасс./км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286,40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286,193</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303,40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313,60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327,40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6565910"/>
                  </a:ext>
                </a:extLst>
              </a:tr>
              <a:tr h="0">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Развитие сети автомобильных дорог для удовлетворения потребности населения в качественных и безопасных перевозках, повышения эффективности и конкурентоспособности экономики с обеспечением требуемого технического состояния, пропускной способности, безопасности и надежности конфигурации дорожной сети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9184490"/>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Удельный вес населенных пунктов, имеющих дороги с твердым покрытием до сети путей сообщения общего пользования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a:t>
                      </a:r>
                      <a:r>
                        <a:rPr lang="ru-RU" sz="1000" b="0" i="0" u="none" dirty="0">
                          <a:solidFill>
                            <a:srgbClr val="000000"/>
                          </a:solidFill>
                          <a:latin typeface="+mn-lt"/>
                          <a:ea typeface="Times New Roman"/>
                          <a:cs typeface="Times New Roman"/>
                        </a:rPr>
                        <a:t>6</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lang="ru-RU" sz="1000" b="0" i="0" u="none" dirty="0">
                          <a:solidFill>
                            <a:srgbClr val="000000"/>
                          </a:solidFill>
                          <a:latin typeface="+mn-lt"/>
                          <a:cs typeface="Times New Roman"/>
                        </a:rPr>
                        <a:t>84,0</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83,7</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83,7</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83,8</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6946657"/>
                  </a:ext>
                </a:extLst>
              </a:tr>
            </a:tbl>
          </a:graphicData>
        </a:graphic>
      </p:graphicFrame>
      <p:graphicFrame>
        <p:nvGraphicFramePr>
          <p:cNvPr id="4" name="Таблица 3">
            <a:extLst>
              <a:ext uri="{FF2B5EF4-FFF2-40B4-BE49-F238E27FC236}">
                <a16:creationId xmlns:a16="http://schemas.microsoft.com/office/drawing/2014/main" id="{AFE2D277-9744-4A70-8472-BCF336EAF3F2}"/>
              </a:ext>
            </a:extLst>
          </p:cNvPr>
          <p:cNvGraphicFramePr>
            <a:graphicFrameLocks noGrp="1"/>
          </p:cNvGraphicFramePr>
          <p:nvPr>
            <p:extLst>
              <p:ext uri="{D42A27DB-BD31-4B8C-83A1-F6EECF244321}">
                <p14:modId xmlns:p14="http://schemas.microsoft.com/office/powerpoint/2010/main" val="2813372783"/>
              </p:ext>
            </p:extLst>
          </p:nvPr>
        </p:nvGraphicFramePr>
        <p:xfrm>
          <a:off x="615056" y="5328997"/>
          <a:ext cx="7886700" cy="325790"/>
        </p:xfrm>
        <a:graphic>
          <a:graphicData uri="http://schemas.openxmlformats.org/drawingml/2006/table">
            <a:tbl>
              <a:tblPr>
                <a:tableStyleId>{5C22544A-7EE6-4342-B048-85BDC9FD1C3A}</a:tableStyleId>
              </a:tblPr>
              <a:tblGrid>
                <a:gridCol w="7886700">
                  <a:extLst>
                    <a:ext uri="{9D8B030D-6E8A-4147-A177-3AD203B41FA5}">
                      <a16:colId xmlns:a16="http://schemas.microsoft.com/office/drawing/2014/main" val="20000"/>
                    </a:ext>
                  </a:extLst>
                </a:gridCol>
              </a:tblGrid>
              <a:tr h="172492">
                <a:tc>
                  <a:txBody>
                    <a:bodyPr/>
                    <a:lstStyle/>
                    <a:p>
                      <a:pPr algn="l" fontAlgn="ctr"/>
                      <a:r>
                        <a:rPr lang="ru-RU" sz="1050" b="1" i="1" u="none" strike="noStrike" dirty="0">
                          <a:solidFill>
                            <a:schemeClr val="accent1"/>
                          </a:solidFill>
                          <a:effectLst/>
                        </a:rPr>
                        <a:t>Ответственный исполнитель ГП: Министерство транспорта и дорожного хозяйства Республики Татарстан</a:t>
                      </a:r>
                    </a:p>
                    <a:p>
                      <a:pPr algn="l" fontAlgn="ctr"/>
                      <a:endParaRPr lang="ru-RU" sz="1050" b="1" i="1" u="none" strike="noStrike" dirty="0">
                        <a:solidFill>
                          <a:schemeClr val="accent1"/>
                        </a:solidFill>
                        <a:effectLst/>
                        <a:latin typeface="Times New Roman" panose="02020603050405020304" pitchFamily="18" charset="0"/>
                      </a:endParaRPr>
                    </a:p>
                  </a:txBody>
                  <a:tcPr marL="5750" marR="5750" marT="57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Прямоугольник 4">
            <a:extLst>
              <a:ext uri="{FF2B5EF4-FFF2-40B4-BE49-F238E27FC236}">
                <a16:creationId xmlns:a16="http://schemas.microsoft.com/office/drawing/2014/main" id="{9EC80D0B-0B97-462A-86FA-C9CCC500095F}"/>
              </a:ext>
            </a:extLst>
          </p:cNvPr>
          <p:cNvSpPr/>
          <p:nvPr/>
        </p:nvSpPr>
        <p:spPr>
          <a:xfrm>
            <a:off x="592158" y="5676121"/>
            <a:ext cx="8209967" cy="400110"/>
          </a:xfrm>
          <a:prstGeom prst="rect">
            <a:avLst/>
          </a:prstGeom>
        </p:spPr>
        <p:txBody>
          <a:bodyPr wrap="square">
            <a:spAutoFit/>
          </a:bodyPr>
          <a:lstStyle/>
          <a:p>
            <a:pPr fontAlgn="ct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ru-RU" sz="1000" b="1" i="1" u="sng" dirty="0">
                <a:solidFill>
                  <a:schemeClr val="accent6"/>
                </a:solidFill>
              </a:rPr>
              <a:t> </a:t>
            </a:r>
            <a:r>
              <a:rPr lang="ru-RU" sz="1000" b="1" i="1" dirty="0">
                <a:solidFill>
                  <a:schemeClr val="accent6"/>
                </a:solidFill>
              </a:rPr>
              <a:t>http://mindortrans.tatarstan.ru</a:t>
            </a:r>
            <a:endParaRPr lang="ru-RU" sz="1000" b="1" i="1" dirty="0">
              <a:solidFill>
                <a:schemeClr val="accent6"/>
              </a:solidFill>
              <a:latin typeface="Times New Roman" panose="02020603050405020304" pitchFamily="18" charset="0"/>
            </a:endParaRPr>
          </a:p>
        </p:txBody>
      </p:sp>
    </p:spTree>
    <p:extLst>
      <p:ext uri="{BB962C8B-B14F-4D97-AF65-F5344CB8AC3E}">
        <p14:creationId xmlns:p14="http://schemas.microsoft.com/office/powerpoint/2010/main" val="3665779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508457" y="1438836"/>
            <a:ext cx="5087404"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200" b="1" dirty="0">
                <a:solidFill>
                  <a:prstClr val="black"/>
                </a:solidFill>
                <a:latin typeface="+mn-lt"/>
                <a:ea typeface="Calibri" panose="020F0502020204030204" pitchFamily="34" charset="0"/>
                <a:cs typeface="Times New Roman" panose="02020603050405020304" pitchFamily="18" charset="0"/>
              </a:rPr>
              <a:t>Цели: </a:t>
            </a:r>
          </a:p>
          <a:p>
            <a:pPr indent="0" algn="just"/>
            <a:r>
              <a:rPr lang="ru-RU" sz="1100" dirty="0">
                <a:latin typeface="Golos"/>
              </a:rPr>
              <a:t>достижение значения индекса производства продукции сельского хозяйства (в сопоставимых ценах) в 2030 году в объеме 115,9 процента от уровня 2020 года;</a:t>
            </a:r>
          </a:p>
          <a:p>
            <a:pPr indent="0" algn="just"/>
            <a:r>
              <a:rPr lang="ru-RU" sz="1100" b="0" i="0" dirty="0">
                <a:effectLst/>
                <a:latin typeface="Golos"/>
              </a:rPr>
              <a:t>достижение значения индекса производства продукции сельского хозяйства (в сопоставимых ценах) в 2030 году в объеме 141,7 процента от уровня 2021 года</a:t>
            </a:r>
            <a:r>
              <a:rPr lang="ru-RU" sz="1100" b="0" i="0" u="none" strike="noStrike" baseline="0" dirty="0">
                <a:latin typeface="Arial" panose="020B0604020202020204" pitchFamily="34" charset="0"/>
              </a:rPr>
              <a:t>;</a:t>
            </a:r>
          </a:p>
          <a:p>
            <a:pPr indent="0" algn="just"/>
            <a:r>
              <a:rPr lang="ru-RU" sz="1000" b="0" i="0" dirty="0">
                <a:effectLst/>
                <a:latin typeface="Golos"/>
              </a:rPr>
              <a:t>достижение объема экспорта продукции агропромышленного комплекса (в сопоставимых ценах) в размере 0,4668 </a:t>
            </a:r>
            <a:r>
              <a:rPr lang="ru-RU" sz="1000" b="0" i="0" dirty="0" err="1">
                <a:effectLst/>
                <a:latin typeface="Golos"/>
              </a:rPr>
              <a:t>млрд.долларов</a:t>
            </a:r>
            <a:r>
              <a:rPr lang="ru-RU" sz="1000" b="0" i="0" dirty="0">
                <a:effectLst/>
                <a:latin typeface="Golos"/>
              </a:rPr>
              <a:t> США к концу 2025 года</a:t>
            </a:r>
            <a:r>
              <a:rPr lang="ru-RU" sz="1000" b="0" i="0" u="none" strike="noStrike" baseline="0" dirty="0">
                <a:latin typeface="Arial" panose="020B0604020202020204" pitchFamily="34" charset="0"/>
              </a:rPr>
              <a:t>;</a:t>
            </a:r>
          </a:p>
          <a:p>
            <a:pPr indent="0" algn="just"/>
            <a:r>
              <a:rPr lang="ru-RU" sz="1000" b="0" i="0" dirty="0">
                <a:effectLst/>
                <a:latin typeface="Golos"/>
              </a:rPr>
              <a:t>достижение уровня среднемесячной начисленной заработной платы работников сельского хозяйства (без субъектов малого предпринимательства) в 2030 году – 70 490 рублей.</a:t>
            </a:r>
            <a:endParaRPr lang="ru-RU" sz="1100" b="0" i="0" u="none" strike="noStrike" baseline="0" dirty="0">
              <a:latin typeface="Arial" panose="020B0604020202020204" pitchFamily="34" charset="0"/>
            </a:endParaRPr>
          </a:p>
        </p:txBody>
      </p:sp>
      <p:sp>
        <p:nvSpPr>
          <p:cNvPr id="5" name="Скругленный прямоугольник 4"/>
          <p:cNvSpPr/>
          <p:nvPr/>
        </p:nvSpPr>
        <p:spPr>
          <a:xfrm>
            <a:off x="600072" y="42382"/>
            <a:ext cx="7943850"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13. Государственная программа  "Развитие сельского хозяйства и регулирование рынков сельскохозяйственной продукции, сырья и продовольствия в Республике Татарстан"</a:t>
            </a:r>
            <a:endParaRPr lang="ru-RU" altLang="ru-RU" sz="16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50794489"/>
              </p:ext>
            </p:extLst>
          </p:nvPr>
        </p:nvGraphicFramePr>
        <p:xfrm>
          <a:off x="600072" y="3860623"/>
          <a:ext cx="8058464" cy="960105"/>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85452">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694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05464">
                <a:tc>
                  <a:txBody>
                    <a:bodyPr/>
                    <a:lstStyle/>
                    <a:p>
                      <a:pPr algn="ctr" fontAlgn="ctr"/>
                      <a:r>
                        <a:rPr lang="ru-RU" sz="1100" b="0" i="0" u="none" strike="noStrike" dirty="0">
                          <a:solidFill>
                            <a:srgbClr val="000000"/>
                          </a:solidFill>
                          <a:effectLst/>
                          <a:latin typeface="Arial" panose="020B0604020202020204" pitchFamily="34" charset="0"/>
                        </a:rPr>
                        <a:t>20 757 016,5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23 572 283,4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27 997 727,4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18 770 197,1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22 960 594,7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8" name="Рисунок 7"/>
          <p:cNvPicPr>
            <a:picLocks noChangeAspect="1"/>
          </p:cNvPicPr>
          <p:nvPr/>
        </p:nvPicPr>
        <p:blipFill>
          <a:blip r:embed="rId2"/>
          <a:stretch>
            <a:fillRect/>
          </a:stretch>
        </p:blipFill>
        <p:spPr>
          <a:xfrm>
            <a:off x="692028" y="1248901"/>
            <a:ext cx="2816429" cy="2180099"/>
          </a:xfrm>
          <a:prstGeom prst="rect">
            <a:avLst/>
          </a:prstGeom>
        </p:spPr>
      </p:pic>
    </p:spTree>
    <p:extLst>
      <p:ext uri="{BB962C8B-B14F-4D97-AF65-F5344CB8AC3E}">
        <p14:creationId xmlns:p14="http://schemas.microsoft.com/office/powerpoint/2010/main" val="1586566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29208615"/>
              </p:ext>
            </p:extLst>
          </p:nvPr>
        </p:nvGraphicFramePr>
        <p:xfrm>
          <a:off x="600072" y="1643126"/>
          <a:ext cx="8184904" cy="3017838"/>
        </p:xfrm>
        <a:graphic>
          <a:graphicData uri="http://schemas.openxmlformats.org/drawingml/2006/table">
            <a:tbl>
              <a:tblPr>
                <a:tableStyleId>{5940675A-B579-460E-94D1-54222C63F5DA}</a:tableStyleId>
              </a:tblPr>
              <a:tblGrid>
                <a:gridCol w="3301972">
                  <a:extLst>
                    <a:ext uri="{9D8B030D-6E8A-4147-A177-3AD203B41FA5}">
                      <a16:colId xmlns:a16="http://schemas.microsoft.com/office/drawing/2014/main" val="20000"/>
                    </a:ext>
                  </a:extLst>
                </a:gridCol>
                <a:gridCol w="858125">
                  <a:extLst>
                    <a:ext uri="{9D8B030D-6E8A-4147-A177-3AD203B41FA5}">
                      <a16:colId xmlns:a16="http://schemas.microsoft.com/office/drawing/2014/main" val="2133434652"/>
                    </a:ext>
                  </a:extLst>
                </a:gridCol>
                <a:gridCol w="741285">
                  <a:extLst>
                    <a:ext uri="{9D8B030D-6E8A-4147-A177-3AD203B41FA5}">
                      <a16:colId xmlns:a16="http://schemas.microsoft.com/office/drawing/2014/main" val="3131732478"/>
                    </a:ext>
                  </a:extLst>
                </a:gridCol>
                <a:gridCol w="741285">
                  <a:extLst>
                    <a:ext uri="{9D8B030D-6E8A-4147-A177-3AD203B41FA5}">
                      <a16:colId xmlns:a16="http://schemas.microsoft.com/office/drawing/2014/main" val="656954512"/>
                    </a:ext>
                  </a:extLst>
                </a:gridCol>
                <a:gridCol w="867801">
                  <a:extLst>
                    <a:ext uri="{9D8B030D-6E8A-4147-A177-3AD203B41FA5}">
                      <a16:colId xmlns:a16="http://schemas.microsoft.com/office/drawing/2014/main" val="2401208360"/>
                    </a:ext>
                  </a:extLst>
                </a:gridCol>
                <a:gridCol w="860080">
                  <a:extLst>
                    <a:ext uri="{9D8B030D-6E8A-4147-A177-3AD203B41FA5}">
                      <a16:colId xmlns:a16="http://schemas.microsoft.com/office/drawing/2014/main" val="4243427486"/>
                    </a:ext>
                  </a:extLst>
                </a:gridCol>
                <a:gridCol w="814356">
                  <a:extLst>
                    <a:ext uri="{9D8B030D-6E8A-4147-A177-3AD203B41FA5}">
                      <a16:colId xmlns:a16="http://schemas.microsoft.com/office/drawing/2014/main" val="790552171"/>
                    </a:ext>
                  </a:extLst>
                </a:gridCol>
              </a:tblGrid>
              <a:tr h="243613">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pPr algn="just" defTabSz="685800">
                        <a:lnSpc>
                          <a:spcPct val="100000"/>
                        </a:lnSpc>
                      </a:pPr>
                      <a:r>
                        <a:rPr lang="ru-RU" sz="1000" b="1" u="none" strike="noStrike" dirty="0">
                          <a:solidFill>
                            <a:srgbClr val="000000"/>
                          </a:solidFill>
                          <a:uFillTx/>
                          <a:latin typeface="Arial"/>
                        </a:rPr>
                        <a:t>Достижение значения индекса производства продукции сельского хозяйства (в сопоставимых ценах) в 2030 году в объеме 141,5 процентов от уровня 2021 года</a:t>
                      </a:r>
                      <a:endParaRPr lang="ru-RU" sz="1000" b="0" u="none" strike="noStrike" dirty="0">
                        <a:solidFill>
                          <a:srgbClr val="000000"/>
                        </a:solidFill>
                        <a:uFillTx/>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0">
                <a:tc>
                  <a:txBody>
                    <a:bodyPr/>
                    <a:lstStyle/>
                    <a:p>
                      <a:pPr algn="just" defTabSz="685800">
                        <a:lnSpc>
                          <a:spcPct val="100000"/>
                        </a:lnSpc>
                        <a:tabLst>
                          <a:tab pos="0" algn="l"/>
                        </a:tabLst>
                      </a:pPr>
                      <a:r>
                        <a:rPr lang="ru-RU" sz="1000" b="0" u="none" strike="noStrike" dirty="0">
                          <a:solidFill>
                            <a:srgbClr val="000000"/>
                          </a:solidFill>
                          <a:uFillTx/>
                          <a:latin typeface="Arial"/>
                        </a:rPr>
                        <a:t>Индекс производства продукции сельского хозяйства (в сопоставимых ценах) к уровню 2021 года</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00000"/>
                        </a:lnSpc>
                        <a:tabLst>
                          <a:tab pos="0" algn="l"/>
                        </a:tabLst>
                      </a:pPr>
                      <a:r>
                        <a:rPr lang="ru-RU" sz="1000" b="0" u="none" strike="noStrike" dirty="0">
                          <a:solidFill>
                            <a:srgbClr val="000000"/>
                          </a:solidFill>
                          <a:uFillTx/>
                          <a:latin typeface="Arial"/>
                        </a:rPr>
                        <a:t>процентов </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endParaRPr lang="ru-RU" sz="1000" b="0" u="none" strike="noStrike" dirty="0">
                        <a:solidFill>
                          <a:srgbClr val="000000"/>
                        </a:solidFill>
                        <a:uFillTx/>
                        <a:latin typeface="Arial"/>
                      </a:endParaRP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138,4</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133,1</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135,1</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137,4</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gridSpan="7">
                  <a:txBody>
                    <a:bodyPr/>
                    <a:lstStyle/>
                    <a:p>
                      <a:pPr algn="just" defTabSz="685800">
                        <a:lnSpc>
                          <a:spcPct val="100000"/>
                        </a:lnSpc>
                      </a:pPr>
                      <a:r>
                        <a:rPr lang="ru-RU" sz="1000" b="1" u="none" strike="noStrike" dirty="0">
                          <a:solidFill>
                            <a:srgbClr val="000000"/>
                          </a:solidFill>
                          <a:uFillTx/>
                          <a:latin typeface="Arial"/>
                        </a:rPr>
                        <a:t>Достижение значения индекса производства пищевых продуктов (в сопоставимых ценах) в 2030 году в объеме 130,9 процентов от уровня 2021 года </a:t>
                      </a:r>
                      <a:endParaRPr lang="ru-RU" sz="1000" b="0" u="none" strike="noStrike" dirty="0">
                        <a:solidFill>
                          <a:srgbClr val="000000"/>
                        </a:solidFill>
                        <a:uFillTx/>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0">
                <a:tc>
                  <a:txBody>
                    <a:bodyPr/>
                    <a:lstStyle/>
                    <a:p>
                      <a:pPr defTabSz="685800">
                        <a:lnSpc>
                          <a:spcPct val="100000"/>
                        </a:lnSpc>
                      </a:pPr>
                      <a:r>
                        <a:rPr lang="ru-RU" sz="1000" b="0" u="none" strike="noStrike">
                          <a:solidFill>
                            <a:srgbClr val="000000"/>
                          </a:solidFill>
                          <a:uFillTx/>
                          <a:latin typeface="Arial"/>
                        </a:rPr>
                        <a:t>Индекс производства пищевых продуктов (в сопоставимых ценах) к уровню 2021 года</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defTabSz="685800">
                        <a:lnSpc>
                          <a:spcPct val="100000"/>
                        </a:lnSpc>
                      </a:pPr>
                      <a:r>
                        <a:rPr lang="ru-RU" sz="1000" b="0" u="none" strike="noStrike">
                          <a:solidFill>
                            <a:srgbClr val="000000"/>
                          </a:solidFill>
                          <a:uFillTx/>
                          <a:latin typeface="Arial"/>
                        </a:rPr>
                        <a:t>процентов </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endParaRPr lang="ru-RU" sz="1000" b="0" u="none" strike="noStrike" dirty="0">
                        <a:solidFill>
                          <a:srgbClr val="000000"/>
                        </a:solidFill>
                        <a:uFillTx/>
                        <a:latin typeface="Arial"/>
                      </a:endParaRP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118,5</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118,3</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121,3</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124,4</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gridSpan="7">
                  <a:txBody>
                    <a:bodyPr/>
                    <a:lstStyle/>
                    <a:p>
                      <a:pPr algn="just" defTabSz="685800">
                        <a:lnSpc>
                          <a:spcPct val="100000"/>
                        </a:lnSpc>
                      </a:pPr>
                      <a:r>
                        <a:rPr lang="ru-RU" sz="1000" b="1" u="none" strike="noStrike" dirty="0">
                          <a:solidFill>
                            <a:srgbClr val="000000"/>
                          </a:solidFill>
                          <a:uFillTx/>
                          <a:latin typeface="Arial"/>
                        </a:rPr>
                        <a:t>Достижение уровня среднемесячной начисленной заработной платы работников сельского хозяйства (без субъектов малого предпринимательства) в 2030 году — 75 848,8 рублей </a:t>
                      </a:r>
                      <a:endParaRPr lang="ru-RU" sz="1000" b="0" u="none" strike="noStrike" dirty="0">
                        <a:solidFill>
                          <a:srgbClr val="000000"/>
                        </a:solidFill>
                        <a:uFillTx/>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0">
                <a:tc>
                  <a:txBody>
                    <a:bodyPr/>
                    <a:lstStyle/>
                    <a:p>
                      <a:pPr algn="just" defTabSz="685800">
                        <a:lnSpc>
                          <a:spcPct val="100000"/>
                        </a:lnSpc>
                        <a:tabLst>
                          <a:tab pos="0" algn="l"/>
                        </a:tabLst>
                      </a:pPr>
                      <a:r>
                        <a:rPr lang="ru-RU" sz="1000" b="0" u="none" strike="noStrike" dirty="0">
                          <a:solidFill>
                            <a:srgbClr val="000000"/>
                          </a:solidFill>
                          <a:uFillTx/>
                          <a:latin typeface="Arial"/>
                        </a:rPr>
                        <a:t>Среднемесячная начисленная заработная плата работников сельского хозяйства (без субъектов малого предпринимательства)</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00000"/>
                        </a:lnSpc>
                        <a:tabLst>
                          <a:tab pos="0" algn="l"/>
                        </a:tabLst>
                      </a:pPr>
                      <a:r>
                        <a:rPr lang="ru-RU" sz="1000" b="0" u="none" strike="noStrike" dirty="0">
                          <a:solidFill>
                            <a:srgbClr val="000000"/>
                          </a:solidFill>
                          <a:uFillTx/>
                          <a:latin typeface="Arial"/>
                        </a:rPr>
                        <a:t>рублей </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59 981,6</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69 885,0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66 761,0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70 433,0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72 194,0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Скругленный прямоугольник 4"/>
          <p:cNvSpPr/>
          <p:nvPr/>
        </p:nvSpPr>
        <p:spPr>
          <a:xfrm>
            <a:off x="837558" y="469310"/>
            <a:ext cx="7943850" cy="817245"/>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 "Развитие сельского хозяйства и регулирование рынков сельскохозяйственной продукции, </a:t>
            </a:r>
          </a:p>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сырья и продовольствия в Республике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380704580"/>
              </p:ext>
            </p:extLst>
          </p:nvPr>
        </p:nvGraphicFramePr>
        <p:xfrm>
          <a:off x="693026" y="5659993"/>
          <a:ext cx="7886700" cy="325790"/>
        </p:xfrm>
        <a:graphic>
          <a:graphicData uri="http://schemas.openxmlformats.org/drawingml/2006/table">
            <a:tbl>
              <a:tblPr>
                <a:tableStyleId>{5C22544A-7EE6-4342-B048-85BDC9FD1C3A}</a:tableStyleId>
              </a:tblPr>
              <a:tblGrid>
                <a:gridCol w="7886700">
                  <a:extLst>
                    <a:ext uri="{9D8B030D-6E8A-4147-A177-3AD203B41FA5}">
                      <a16:colId xmlns:a16="http://schemas.microsoft.com/office/drawing/2014/main" val="20000"/>
                    </a:ext>
                  </a:extLst>
                </a:gridCol>
              </a:tblGrid>
              <a:tr h="172492">
                <a:tc>
                  <a:txBody>
                    <a:bodyPr/>
                    <a:lstStyle/>
                    <a:p>
                      <a:pPr algn="l" fontAlgn="ctr"/>
                      <a:r>
                        <a:rPr lang="ru-RU" sz="1050" b="1" i="1" u="none" strike="noStrike" dirty="0">
                          <a:solidFill>
                            <a:schemeClr val="accent1"/>
                          </a:solidFill>
                          <a:effectLst/>
                        </a:rPr>
                        <a:t>Ответственный исполнитель ГП: Министерство сельского хозяйства и продовольствия</a:t>
                      </a:r>
                      <a:r>
                        <a:rPr lang="ru-RU" sz="1050" b="1" i="1" u="none" strike="noStrike" baseline="0" dirty="0">
                          <a:solidFill>
                            <a:schemeClr val="accent1"/>
                          </a:solidFill>
                          <a:effectLst/>
                        </a:rPr>
                        <a:t> </a:t>
                      </a:r>
                      <a:r>
                        <a:rPr lang="ru-RU" sz="1050" b="1" i="1" u="none" strike="noStrike" dirty="0">
                          <a:solidFill>
                            <a:schemeClr val="accent1"/>
                          </a:solidFill>
                          <a:effectLst/>
                        </a:rPr>
                        <a:t>Республики Татарстан</a:t>
                      </a:r>
                    </a:p>
                  </a:txBody>
                  <a:tcPr marL="5750" marR="5750" marT="57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Прямоугольник 6"/>
          <p:cNvSpPr/>
          <p:nvPr/>
        </p:nvSpPr>
        <p:spPr>
          <a:xfrm>
            <a:off x="605233" y="6064373"/>
            <a:ext cx="8001000" cy="400110"/>
          </a:xfrm>
          <a:prstGeom prst="rect">
            <a:avLst/>
          </a:prstGeom>
        </p:spPr>
        <p:txBody>
          <a:bodyPr wrap="square">
            <a:spAutoFit/>
          </a:bodyPr>
          <a:lstStyle/>
          <a:p>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000" b="1" i="1" dirty="0">
                <a:solidFill>
                  <a:schemeClr val="accent6"/>
                </a:solidFill>
              </a:rPr>
              <a:t> https://agro.tatarstan.ru/otchet-o-realizatsii-gp-za-2021.htm</a:t>
            </a:r>
            <a:endParaRPr lang="ru-RU" sz="1000" b="1" i="1" dirty="0">
              <a:solidFill>
                <a:schemeClr val="accent6"/>
              </a:solidFill>
            </a:endParaRPr>
          </a:p>
        </p:txBody>
      </p:sp>
    </p:spTree>
    <p:extLst>
      <p:ext uri="{BB962C8B-B14F-4D97-AF65-F5344CB8AC3E}">
        <p14:creationId xmlns:p14="http://schemas.microsoft.com/office/powerpoint/2010/main" val="2342927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216298" y="1409227"/>
            <a:ext cx="441762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latin typeface="Arial"/>
                <a:ea typeface="Calibri" panose="020F0502020204030204" pitchFamily="34" charset="0"/>
                <a:cs typeface="Times New Roman" panose="02020603050405020304" pitchFamily="18" charset="0"/>
              </a:rPr>
              <a:t>Цель:</a:t>
            </a:r>
            <a:r>
              <a:rPr lang="ru-RU" altLang="ru-RU"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indent="0" algn="just"/>
            <a:r>
              <a:rPr lang="ru-RU" sz="1600" dirty="0"/>
              <a:t>повышение эффективности ведения лесного хозяйства, охраны, защиты, использования и воспроизводства лесов, обеспечение кадрового развития лесного хозяйства, а также обеспечение комфортной и безопасной среды для жителей Республики Татарстан</a:t>
            </a:r>
          </a:p>
        </p:txBody>
      </p:sp>
      <p:sp>
        <p:nvSpPr>
          <p:cNvPr id="5" name="Скругленный прямоугольник 4"/>
          <p:cNvSpPr/>
          <p:nvPr/>
        </p:nvSpPr>
        <p:spPr>
          <a:xfrm>
            <a:off x="546100" y="71005"/>
            <a:ext cx="794385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14. Государственная программа</a:t>
            </a:r>
            <a:endParaRPr lang="ru-RU" altLang="ru-RU" sz="1400" b="1" dirty="0">
              <a:solidFill>
                <a:prstClr val="black"/>
              </a:solidFill>
            </a:endParaRPr>
          </a:p>
          <a:p>
            <a:pPr algn="ctr"/>
            <a:r>
              <a:rPr lang="ru-RU" altLang="ru-RU" sz="1400" b="1" dirty="0">
                <a:solidFill>
                  <a:prstClr val="black"/>
                </a:solidFill>
                <a:ea typeface="Calibri" panose="020F0502020204030204" pitchFamily="34" charset="0"/>
                <a:cs typeface="Times New Roman" panose="02020603050405020304" pitchFamily="18" charset="0"/>
              </a:rPr>
              <a:t>"Развитие лесного хозяйства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546100" y="1215851"/>
            <a:ext cx="3546767" cy="2362147"/>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343117434"/>
              </p:ext>
            </p:extLst>
          </p:nvPr>
        </p:nvGraphicFramePr>
        <p:xfrm>
          <a:off x="671006" y="4337338"/>
          <a:ext cx="8058464" cy="875597"/>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7809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531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a:t>
                      </a:r>
                      <a:r>
                        <a:rPr lang="en-US" sz="1100" b="1"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2191">
                <a:tc>
                  <a:txBody>
                    <a:bodyPr/>
                    <a:lstStyle/>
                    <a:p>
                      <a:pPr algn="ctr" fontAlgn="ctr"/>
                      <a:r>
                        <a:rPr lang="ru-RU" sz="1100" b="0" i="0" u="none" strike="noStrike" dirty="0">
                          <a:solidFill>
                            <a:srgbClr val="000000"/>
                          </a:solidFill>
                          <a:effectLst/>
                          <a:latin typeface="Arial" panose="020B0604020202020204" pitchFamily="34" charset="0"/>
                        </a:rPr>
                        <a:t>1 513 174,4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1 655 092,9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1 626 829,4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1 624 629,9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1 810 577,0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2641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424131" y="155275"/>
            <a:ext cx="8391525" cy="600075"/>
          </a:xfrm>
        </p:spPr>
        <p:txBody>
          <a:bodyPr>
            <a:normAutofit fontScale="55000" lnSpcReduction="20000"/>
          </a:bodyPr>
          <a:lstStyle/>
          <a:p>
            <a:r>
              <a:rPr lang="ru-RU" dirty="0"/>
              <a:t>Расходы консолидированного бюджета Республики Татарстан в отдельных секторах экономики и социальной сферы в расчете на душу населения (рублей) в 2025 году </a:t>
            </a:r>
          </a:p>
        </p:txBody>
      </p:sp>
      <p:graphicFrame>
        <p:nvGraphicFramePr>
          <p:cNvPr id="2" name="Таблица 1"/>
          <p:cNvGraphicFramePr>
            <a:graphicFrameLocks noGrp="1"/>
          </p:cNvGraphicFramePr>
          <p:nvPr>
            <p:extLst>
              <p:ext uri="{D42A27DB-BD31-4B8C-83A1-F6EECF244321}">
                <p14:modId xmlns:p14="http://schemas.microsoft.com/office/powerpoint/2010/main" val="3486244744"/>
              </p:ext>
            </p:extLst>
          </p:nvPr>
        </p:nvGraphicFramePr>
        <p:xfrm>
          <a:off x="786082" y="689228"/>
          <a:ext cx="3990975" cy="5119205"/>
        </p:xfrm>
        <a:graphic>
          <a:graphicData uri="http://schemas.openxmlformats.org/drawingml/2006/table">
            <a:tbl>
              <a:tblPr>
                <a:tableStyleId>{BC89EF96-8CEA-46FF-86C4-4CE0E7609802}</a:tableStyleId>
              </a:tblPr>
              <a:tblGrid>
                <a:gridCol w="3149243">
                  <a:extLst>
                    <a:ext uri="{9D8B030D-6E8A-4147-A177-3AD203B41FA5}">
                      <a16:colId xmlns:a16="http://schemas.microsoft.com/office/drawing/2014/main" val="20000"/>
                    </a:ext>
                  </a:extLst>
                </a:gridCol>
                <a:gridCol w="841732">
                  <a:extLst>
                    <a:ext uri="{9D8B030D-6E8A-4147-A177-3AD203B41FA5}">
                      <a16:colId xmlns:a16="http://schemas.microsoft.com/office/drawing/2014/main" val="20001"/>
                    </a:ext>
                  </a:extLst>
                </a:gridCol>
              </a:tblGrid>
              <a:tr h="128760">
                <a:tc>
                  <a:txBody>
                    <a:bodyPr/>
                    <a:lstStyle/>
                    <a:p>
                      <a:pPr algn="l" rtl="0" fontAlgn="ctr"/>
                      <a:r>
                        <a:rPr lang="ru-RU" sz="900" b="0" i="0" u="none" strike="noStrike" dirty="0">
                          <a:solidFill>
                            <a:srgbClr val="000000"/>
                          </a:solidFill>
                          <a:effectLst/>
                          <a:latin typeface="Arial" panose="020B0604020202020204" pitchFamily="34" charset="0"/>
                        </a:rPr>
                        <a:t>Общеэкономические вопросы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482,1</a:t>
                      </a:r>
                    </a:p>
                  </a:txBody>
                  <a:tcPr marL="9525" marR="9525" marT="9525" marB="0" anchor="ctr"/>
                </a:tc>
                <a:extLst>
                  <a:ext uri="{0D108BD9-81ED-4DB2-BD59-A6C34878D82A}">
                    <a16:rowId xmlns:a16="http://schemas.microsoft.com/office/drawing/2014/main" val="10000"/>
                  </a:ext>
                </a:extLst>
              </a:tr>
              <a:tr h="168960">
                <a:tc>
                  <a:txBody>
                    <a:bodyPr/>
                    <a:lstStyle/>
                    <a:p>
                      <a:pPr algn="l" rtl="0" fontAlgn="ctr"/>
                      <a:r>
                        <a:rPr lang="ru-RU" sz="900" b="0" i="0" u="none" strike="noStrike">
                          <a:solidFill>
                            <a:srgbClr val="000000"/>
                          </a:solidFill>
                          <a:effectLst/>
                          <a:latin typeface="Arial" panose="020B0604020202020204" pitchFamily="34" charset="0"/>
                        </a:rPr>
                        <a:t>Воспроизводство минерально-сырьевой базы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52,1</a:t>
                      </a:r>
                    </a:p>
                  </a:txBody>
                  <a:tcPr marL="9525" marR="9525" marT="9525" marB="0" anchor="ctr"/>
                </a:tc>
                <a:extLst>
                  <a:ext uri="{0D108BD9-81ED-4DB2-BD59-A6C34878D82A}">
                    <a16:rowId xmlns:a16="http://schemas.microsoft.com/office/drawing/2014/main" val="10001"/>
                  </a:ext>
                </a:extLst>
              </a:tr>
              <a:tr h="138579">
                <a:tc>
                  <a:txBody>
                    <a:bodyPr/>
                    <a:lstStyle/>
                    <a:p>
                      <a:pPr algn="l" rtl="0" fontAlgn="ctr"/>
                      <a:r>
                        <a:rPr lang="ru-RU" sz="900" b="0" i="0" u="none" strike="noStrike">
                          <a:solidFill>
                            <a:srgbClr val="000000"/>
                          </a:solidFill>
                          <a:effectLst/>
                          <a:latin typeface="Arial" panose="020B0604020202020204" pitchFamily="34" charset="0"/>
                        </a:rPr>
                        <a:t>Сельское хозяйство и рыболовство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4 773,2</a:t>
                      </a:r>
                    </a:p>
                  </a:txBody>
                  <a:tcPr marL="9525" marR="9525" marT="9525" marB="0" anchor="ctr"/>
                </a:tc>
                <a:extLst>
                  <a:ext uri="{0D108BD9-81ED-4DB2-BD59-A6C34878D82A}">
                    <a16:rowId xmlns:a16="http://schemas.microsoft.com/office/drawing/2014/main" val="10002"/>
                  </a:ext>
                </a:extLst>
              </a:tr>
              <a:tr h="149752">
                <a:tc>
                  <a:txBody>
                    <a:bodyPr/>
                    <a:lstStyle/>
                    <a:p>
                      <a:pPr algn="l" rtl="0" fontAlgn="ctr"/>
                      <a:r>
                        <a:rPr lang="ru-RU" sz="900" b="0" i="0" u="none" strike="noStrike" dirty="0">
                          <a:solidFill>
                            <a:srgbClr val="000000"/>
                          </a:solidFill>
                          <a:effectLst/>
                          <a:latin typeface="Arial" panose="020B0604020202020204" pitchFamily="34" charset="0"/>
                        </a:rPr>
                        <a:t>Водное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359,9</a:t>
                      </a:r>
                    </a:p>
                  </a:txBody>
                  <a:tcPr marL="9525" marR="9525" marT="9525" marB="0" anchor="ctr"/>
                </a:tc>
                <a:extLst>
                  <a:ext uri="{0D108BD9-81ED-4DB2-BD59-A6C34878D82A}">
                    <a16:rowId xmlns:a16="http://schemas.microsoft.com/office/drawing/2014/main" val="10003"/>
                  </a:ext>
                </a:extLst>
              </a:tr>
              <a:tr h="163495">
                <a:tc>
                  <a:txBody>
                    <a:bodyPr/>
                    <a:lstStyle/>
                    <a:p>
                      <a:pPr algn="l" rtl="0" fontAlgn="ctr"/>
                      <a:r>
                        <a:rPr lang="ru-RU" sz="900" b="0" i="0" u="none" strike="noStrike" dirty="0">
                          <a:solidFill>
                            <a:srgbClr val="000000"/>
                          </a:solidFill>
                          <a:effectLst/>
                          <a:latin typeface="Arial" panose="020B0604020202020204" pitchFamily="34" charset="0"/>
                        </a:rPr>
                        <a:t>Лесное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411,7</a:t>
                      </a:r>
                    </a:p>
                  </a:txBody>
                  <a:tcPr marL="9525" marR="9525" marT="9525" marB="0" anchor="ctr"/>
                </a:tc>
                <a:extLst>
                  <a:ext uri="{0D108BD9-81ED-4DB2-BD59-A6C34878D82A}">
                    <a16:rowId xmlns:a16="http://schemas.microsoft.com/office/drawing/2014/main" val="10004"/>
                  </a:ext>
                </a:extLst>
              </a:tr>
              <a:tr h="136306">
                <a:tc>
                  <a:txBody>
                    <a:bodyPr/>
                    <a:lstStyle/>
                    <a:p>
                      <a:pPr algn="l" rtl="0" fontAlgn="ctr"/>
                      <a:r>
                        <a:rPr lang="ru-RU" sz="900" b="0" i="0" u="none" strike="noStrike">
                          <a:solidFill>
                            <a:srgbClr val="000000"/>
                          </a:solidFill>
                          <a:effectLst/>
                          <a:latin typeface="Arial" panose="020B0604020202020204" pitchFamily="34" charset="0"/>
                        </a:rPr>
                        <a:t>Транспорт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3 687,0</a:t>
                      </a:r>
                    </a:p>
                  </a:txBody>
                  <a:tcPr marL="9525" marR="9525" marT="9525" marB="0" anchor="ctr"/>
                </a:tc>
                <a:extLst>
                  <a:ext uri="{0D108BD9-81ED-4DB2-BD59-A6C34878D82A}">
                    <a16:rowId xmlns:a16="http://schemas.microsoft.com/office/drawing/2014/main" val="10005"/>
                  </a:ext>
                </a:extLst>
              </a:tr>
              <a:tr h="167393">
                <a:tc>
                  <a:txBody>
                    <a:bodyPr/>
                    <a:lstStyle/>
                    <a:p>
                      <a:pPr algn="l" rtl="0" fontAlgn="ctr"/>
                      <a:r>
                        <a:rPr lang="ru-RU" sz="900" b="0" i="0" u="none" strike="noStrike">
                          <a:solidFill>
                            <a:srgbClr val="000000"/>
                          </a:solidFill>
                          <a:effectLst/>
                          <a:latin typeface="Arial" panose="020B0604020202020204" pitchFamily="34" charset="0"/>
                        </a:rPr>
                        <a:t>Дорожное хозяйство (дорожные фонды)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26 909,5</a:t>
                      </a:r>
                    </a:p>
                  </a:txBody>
                  <a:tcPr marL="9525" marR="9525" marT="9525" marB="0" anchor="ctr"/>
                </a:tc>
                <a:extLst>
                  <a:ext uri="{0D108BD9-81ED-4DB2-BD59-A6C34878D82A}">
                    <a16:rowId xmlns:a16="http://schemas.microsoft.com/office/drawing/2014/main" val="10006"/>
                  </a:ext>
                </a:extLst>
              </a:tr>
              <a:tr h="161562">
                <a:tc>
                  <a:txBody>
                    <a:bodyPr/>
                    <a:lstStyle/>
                    <a:p>
                      <a:pPr algn="l" rtl="0" fontAlgn="b"/>
                      <a:r>
                        <a:rPr lang="ru-RU" sz="900" b="0" i="0" u="none" strike="noStrike" dirty="0">
                          <a:solidFill>
                            <a:srgbClr val="000000"/>
                          </a:solidFill>
                          <a:effectLst/>
                          <a:latin typeface="Arial" panose="020B0604020202020204" pitchFamily="34" charset="0"/>
                        </a:rPr>
                        <a:t>Связь и информатика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934,1</a:t>
                      </a:r>
                    </a:p>
                  </a:txBody>
                  <a:tcPr marL="9525" marR="9525" marT="9525" marB="0" anchor="ctr"/>
                </a:tc>
                <a:extLst>
                  <a:ext uri="{0D108BD9-81ED-4DB2-BD59-A6C34878D82A}">
                    <a16:rowId xmlns:a16="http://schemas.microsoft.com/office/drawing/2014/main" val="10007"/>
                  </a:ext>
                </a:extLst>
              </a:tr>
              <a:tr h="179462">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национальной экономики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19 144,7</a:t>
                      </a:r>
                    </a:p>
                  </a:txBody>
                  <a:tcPr marL="9525" marR="9525" marT="9525" marB="0" anchor="ctr"/>
                </a:tc>
                <a:extLst>
                  <a:ext uri="{0D108BD9-81ED-4DB2-BD59-A6C34878D82A}">
                    <a16:rowId xmlns:a16="http://schemas.microsoft.com/office/drawing/2014/main" val="10008"/>
                  </a:ext>
                </a:extLst>
              </a:tr>
              <a:tr h="83489">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9"/>
                  </a:ext>
                </a:extLst>
              </a:tr>
              <a:tr h="144851">
                <a:tc>
                  <a:txBody>
                    <a:bodyPr/>
                    <a:lstStyle/>
                    <a:p>
                      <a:pPr algn="l" rtl="0" fontAlgn="ctr"/>
                      <a:r>
                        <a:rPr lang="ru-RU" sz="900" b="0" i="0" u="none" strike="noStrike" dirty="0">
                          <a:solidFill>
                            <a:srgbClr val="000000"/>
                          </a:solidFill>
                          <a:effectLst/>
                          <a:latin typeface="Arial" panose="020B0604020202020204" pitchFamily="34" charset="0"/>
                        </a:rPr>
                        <a:t>Жилищное хозяйство</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1 802,9</a:t>
                      </a:r>
                    </a:p>
                  </a:txBody>
                  <a:tcPr marL="9525" marR="9525" marT="9525" marB="0" anchor="ctr"/>
                </a:tc>
                <a:extLst>
                  <a:ext uri="{0D108BD9-81ED-4DB2-BD59-A6C34878D82A}">
                    <a16:rowId xmlns:a16="http://schemas.microsoft.com/office/drawing/2014/main" val="10010"/>
                  </a:ext>
                </a:extLst>
              </a:tr>
              <a:tr h="156625">
                <a:tc>
                  <a:txBody>
                    <a:bodyPr/>
                    <a:lstStyle/>
                    <a:p>
                      <a:pPr algn="l" rtl="0" fontAlgn="ctr"/>
                      <a:r>
                        <a:rPr lang="ru-RU" sz="900" b="0" i="0" u="none" strike="noStrike" dirty="0">
                          <a:solidFill>
                            <a:srgbClr val="000000"/>
                          </a:solidFill>
                          <a:effectLst/>
                          <a:latin typeface="Arial" panose="020B0604020202020204" pitchFamily="34" charset="0"/>
                        </a:rPr>
                        <a:t>Коммунальное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4 874,2</a:t>
                      </a:r>
                    </a:p>
                  </a:txBody>
                  <a:tcPr marL="9525" marR="9525" marT="9525" marB="0" anchor="ctr"/>
                </a:tc>
                <a:extLst>
                  <a:ext uri="{0D108BD9-81ED-4DB2-BD59-A6C34878D82A}">
                    <a16:rowId xmlns:a16="http://schemas.microsoft.com/office/drawing/2014/main" val="10011"/>
                  </a:ext>
                </a:extLst>
              </a:tr>
              <a:tr h="170915">
                <a:tc>
                  <a:txBody>
                    <a:bodyPr/>
                    <a:lstStyle/>
                    <a:p>
                      <a:pPr algn="l" rtl="0" fontAlgn="ctr"/>
                      <a:r>
                        <a:rPr lang="ru-RU" sz="900" b="0" i="0" u="none" strike="noStrike" dirty="0">
                          <a:solidFill>
                            <a:srgbClr val="000000"/>
                          </a:solidFill>
                          <a:effectLst/>
                          <a:latin typeface="Arial" panose="020B0604020202020204" pitchFamily="34" charset="0"/>
                        </a:rPr>
                        <a:t>Благоустройство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5 331,2</a:t>
                      </a:r>
                    </a:p>
                  </a:txBody>
                  <a:tcPr marL="9525" marR="9525" marT="9525" marB="0" anchor="ctr"/>
                </a:tc>
                <a:extLst>
                  <a:ext uri="{0D108BD9-81ED-4DB2-BD59-A6C34878D82A}">
                    <a16:rowId xmlns:a16="http://schemas.microsoft.com/office/drawing/2014/main" val="10012"/>
                  </a:ext>
                </a:extLst>
              </a:tr>
              <a:tr h="231721">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жилищно-коммунального хозяйства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58,2</a:t>
                      </a:r>
                    </a:p>
                  </a:txBody>
                  <a:tcPr marL="9525" marR="9525" marT="9525" marB="0" anchor="ctr"/>
                </a:tc>
                <a:extLst>
                  <a:ext uri="{0D108BD9-81ED-4DB2-BD59-A6C34878D82A}">
                    <a16:rowId xmlns:a16="http://schemas.microsoft.com/office/drawing/2014/main" val="10013"/>
                  </a:ext>
                </a:extLst>
              </a:tr>
              <a:tr h="129008">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4"/>
                  </a:ext>
                </a:extLst>
              </a:tr>
              <a:tr h="167005">
                <a:tc>
                  <a:txBody>
                    <a:bodyPr/>
                    <a:lstStyle/>
                    <a:p>
                      <a:pPr algn="l" rtl="0" fontAlgn="ctr"/>
                      <a:r>
                        <a:rPr lang="ru-RU" sz="900" b="0" i="0" u="none" strike="noStrike" dirty="0">
                          <a:solidFill>
                            <a:srgbClr val="000000"/>
                          </a:solidFill>
                          <a:effectLst/>
                          <a:latin typeface="Arial" panose="020B0604020202020204" pitchFamily="34" charset="0"/>
                        </a:rPr>
                        <a:t>Сбор, удаление отходов и очистка сточных вод</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19,9</a:t>
                      </a:r>
                    </a:p>
                  </a:txBody>
                  <a:tcPr marL="9525" marR="9525" marT="9525" marB="0" anchor="ctr"/>
                </a:tc>
                <a:extLst>
                  <a:ext uri="{0D108BD9-81ED-4DB2-BD59-A6C34878D82A}">
                    <a16:rowId xmlns:a16="http://schemas.microsoft.com/office/drawing/2014/main" val="10015"/>
                  </a:ext>
                </a:extLst>
              </a:tr>
              <a:tr h="255722">
                <a:tc>
                  <a:txBody>
                    <a:bodyPr/>
                    <a:lstStyle/>
                    <a:p>
                      <a:pPr algn="l" rtl="0" fontAlgn="ctr"/>
                      <a:r>
                        <a:rPr lang="ru-RU" sz="900" b="0" i="0" u="none" strike="noStrike" dirty="0">
                          <a:solidFill>
                            <a:srgbClr val="000000"/>
                          </a:solidFill>
                          <a:effectLst/>
                          <a:latin typeface="Arial" panose="020B0604020202020204" pitchFamily="34" charset="0"/>
                        </a:rPr>
                        <a:t>Охрана объектов растительного и животного мира и среды их обитания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148,8</a:t>
                      </a:r>
                    </a:p>
                  </a:txBody>
                  <a:tcPr marL="9525" marR="9525" marT="9525" marB="0" anchor="ctr"/>
                </a:tc>
                <a:extLst>
                  <a:ext uri="{0D108BD9-81ED-4DB2-BD59-A6C34878D82A}">
                    <a16:rowId xmlns:a16="http://schemas.microsoft.com/office/drawing/2014/main" val="10016"/>
                  </a:ext>
                </a:extLst>
              </a:tr>
              <a:tr h="151883">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охраны окружающей среды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210,7</a:t>
                      </a:r>
                    </a:p>
                  </a:txBody>
                  <a:tcPr marL="9525" marR="9525" marT="9525" marB="0" anchor="ctr"/>
                </a:tc>
                <a:extLst>
                  <a:ext uri="{0D108BD9-81ED-4DB2-BD59-A6C34878D82A}">
                    <a16:rowId xmlns:a16="http://schemas.microsoft.com/office/drawing/2014/main" val="10017"/>
                  </a:ext>
                </a:extLst>
              </a:tr>
              <a:tr h="86892">
                <a:tc>
                  <a:txBody>
                    <a:bodyPr/>
                    <a:lstStyle/>
                    <a:p>
                      <a:pPr algn="l" rtl="0" fontAlgn="ctr"/>
                      <a:r>
                        <a:rPr lang="ru-RU" sz="18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8"/>
                  </a:ext>
                </a:extLst>
              </a:tr>
              <a:tr h="172806">
                <a:tc>
                  <a:txBody>
                    <a:bodyPr/>
                    <a:lstStyle/>
                    <a:p>
                      <a:pPr algn="l" rtl="0" fontAlgn="b"/>
                      <a:r>
                        <a:rPr lang="ru-RU" sz="900" b="0" i="0" u="none" strike="noStrike" dirty="0">
                          <a:solidFill>
                            <a:srgbClr val="000000"/>
                          </a:solidFill>
                          <a:effectLst/>
                          <a:latin typeface="Arial" panose="020B0604020202020204" pitchFamily="34" charset="0"/>
                        </a:rPr>
                        <a:t>Дошкольное образование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10 699,4</a:t>
                      </a:r>
                    </a:p>
                  </a:txBody>
                  <a:tcPr marL="9525" marR="9525" marT="9525" marB="0" anchor="ctr"/>
                </a:tc>
                <a:extLst>
                  <a:ext uri="{0D108BD9-81ED-4DB2-BD59-A6C34878D82A}">
                    <a16:rowId xmlns:a16="http://schemas.microsoft.com/office/drawing/2014/main" val="10019"/>
                  </a:ext>
                </a:extLst>
              </a:tr>
              <a:tr h="157857">
                <a:tc>
                  <a:txBody>
                    <a:bodyPr/>
                    <a:lstStyle/>
                    <a:p>
                      <a:pPr algn="l" rtl="0" fontAlgn="ctr"/>
                      <a:r>
                        <a:rPr lang="ru-RU" sz="900" b="0" i="0" u="none" strike="noStrike">
                          <a:solidFill>
                            <a:srgbClr val="000000"/>
                          </a:solidFill>
                          <a:effectLst/>
                          <a:latin typeface="Arial" panose="020B0604020202020204" pitchFamily="34" charset="0"/>
                        </a:rPr>
                        <a:t>Общее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22 695,1</a:t>
                      </a:r>
                    </a:p>
                  </a:txBody>
                  <a:tcPr marL="9525" marR="9525" marT="9525" marB="0" anchor="ctr"/>
                </a:tc>
                <a:extLst>
                  <a:ext uri="{0D108BD9-81ED-4DB2-BD59-A6C34878D82A}">
                    <a16:rowId xmlns:a16="http://schemas.microsoft.com/office/drawing/2014/main" val="10020"/>
                  </a:ext>
                </a:extLst>
              </a:tr>
              <a:tr h="178230">
                <a:tc>
                  <a:txBody>
                    <a:bodyPr/>
                    <a:lstStyle/>
                    <a:p>
                      <a:pPr algn="l" rtl="0" fontAlgn="ctr"/>
                      <a:r>
                        <a:rPr lang="ru-RU" sz="900" b="0" i="0" u="none" strike="noStrike" dirty="0">
                          <a:solidFill>
                            <a:srgbClr val="000000"/>
                          </a:solidFill>
                          <a:effectLst/>
                          <a:latin typeface="Arial" panose="020B0604020202020204" pitchFamily="34" charset="0"/>
                        </a:rPr>
                        <a:t>Дополнительное образование детей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2 873,5</a:t>
                      </a:r>
                    </a:p>
                  </a:txBody>
                  <a:tcPr marL="9525" marR="9525" marT="9525" marB="0" anchor="ctr"/>
                </a:tc>
                <a:extLst>
                  <a:ext uri="{0D108BD9-81ED-4DB2-BD59-A6C34878D82A}">
                    <a16:rowId xmlns:a16="http://schemas.microsoft.com/office/drawing/2014/main" val="10021"/>
                  </a:ext>
                </a:extLst>
              </a:tr>
              <a:tr h="162732">
                <a:tc>
                  <a:txBody>
                    <a:bodyPr/>
                    <a:lstStyle/>
                    <a:p>
                      <a:pPr algn="l" rtl="0" fontAlgn="ctr"/>
                      <a:r>
                        <a:rPr lang="ru-RU" sz="900" b="0" i="0" u="none" strike="noStrike" dirty="0">
                          <a:solidFill>
                            <a:srgbClr val="000000"/>
                          </a:solidFill>
                          <a:effectLst/>
                          <a:latin typeface="Arial" panose="020B0604020202020204" pitchFamily="34" charset="0"/>
                        </a:rPr>
                        <a:t>Среднее профессиональное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2 975,8</a:t>
                      </a:r>
                    </a:p>
                  </a:txBody>
                  <a:tcPr marL="9525" marR="9525" marT="9525" marB="0" anchor="ctr"/>
                </a:tc>
                <a:extLst>
                  <a:ext uri="{0D108BD9-81ED-4DB2-BD59-A6C34878D82A}">
                    <a16:rowId xmlns:a16="http://schemas.microsoft.com/office/drawing/2014/main" val="10022"/>
                  </a:ext>
                </a:extLst>
              </a:tr>
              <a:tr h="263472">
                <a:tc>
                  <a:txBody>
                    <a:bodyPr/>
                    <a:lstStyle/>
                    <a:p>
                      <a:pPr algn="l" rtl="0" fontAlgn="ctr"/>
                      <a:r>
                        <a:rPr lang="ru-RU" sz="900" b="0" i="0" u="none" strike="noStrike" dirty="0">
                          <a:solidFill>
                            <a:srgbClr val="000000"/>
                          </a:solidFill>
                          <a:effectLst/>
                          <a:latin typeface="Arial" panose="020B0604020202020204" pitchFamily="34" charset="0"/>
                        </a:rPr>
                        <a:t>Профессиональная подготовка, переподготовка и повышение квалификации</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145,3</a:t>
                      </a:r>
                    </a:p>
                  </a:txBody>
                  <a:tcPr marL="9525" marR="9525" marT="9525" marB="0" anchor="ctr"/>
                </a:tc>
                <a:extLst>
                  <a:ext uri="{0D108BD9-81ED-4DB2-BD59-A6C34878D82A}">
                    <a16:rowId xmlns:a16="http://schemas.microsoft.com/office/drawing/2014/main" val="10023"/>
                  </a:ext>
                </a:extLst>
              </a:tr>
              <a:tr h="151884">
                <a:tc>
                  <a:txBody>
                    <a:bodyPr/>
                    <a:lstStyle/>
                    <a:p>
                      <a:pPr algn="l" rtl="0" fontAlgn="ctr"/>
                      <a:r>
                        <a:rPr lang="ru-RU" sz="900" b="0" i="0" u="none" strike="noStrike" dirty="0">
                          <a:solidFill>
                            <a:srgbClr val="000000"/>
                          </a:solidFill>
                          <a:effectLst/>
                          <a:latin typeface="Arial" panose="020B0604020202020204" pitchFamily="34" charset="0"/>
                        </a:rPr>
                        <a:t>Высшее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89,0</a:t>
                      </a:r>
                    </a:p>
                  </a:txBody>
                  <a:tcPr marL="9525" marR="9525" marT="9525" marB="0" anchor="ctr"/>
                </a:tc>
                <a:extLst>
                  <a:ext uri="{0D108BD9-81ED-4DB2-BD59-A6C34878D82A}">
                    <a16:rowId xmlns:a16="http://schemas.microsoft.com/office/drawing/2014/main" val="10024"/>
                  </a:ext>
                </a:extLst>
              </a:tr>
              <a:tr h="197804">
                <a:tc>
                  <a:txBody>
                    <a:bodyPr/>
                    <a:lstStyle/>
                    <a:p>
                      <a:pPr algn="l" rtl="0" fontAlgn="ctr"/>
                      <a:r>
                        <a:rPr lang="ru-RU" sz="900" b="0" i="0" u="none" strike="noStrike" dirty="0">
                          <a:solidFill>
                            <a:srgbClr val="000000"/>
                          </a:solidFill>
                          <a:effectLst/>
                          <a:latin typeface="Arial" panose="020B0604020202020204" pitchFamily="34" charset="0"/>
                        </a:rPr>
                        <a:t>Молодежная политика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2 055,8</a:t>
                      </a:r>
                    </a:p>
                  </a:txBody>
                  <a:tcPr marL="9525" marR="9525" marT="9525" marB="0" anchor="ctr"/>
                </a:tc>
                <a:extLst>
                  <a:ext uri="{0D108BD9-81ED-4DB2-BD59-A6C34878D82A}">
                    <a16:rowId xmlns:a16="http://schemas.microsoft.com/office/drawing/2014/main" val="10025"/>
                  </a:ext>
                </a:extLst>
              </a:tr>
              <a:tr h="171030">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образования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3 032,7</a:t>
                      </a:r>
                    </a:p>
                  </a:txBody>
                  <a:tcPr marL="9525" marR="9525" marT="9525" marB="0" anchor="ctr"/>
                </a:tc>
                <a:extLst>
                  <a:ext uri="{0D108BD9-81ED-4DB2-BD59-A6C34878D82A}">
                    <a16:rowId xmlns:a16="http://schemas.microsoft.com/office/drawing/2014/main" val="10026"/>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490656005"/>
              </p:ext>
            </p:extLst>
          </p:nvPr>
        </p:nvGraphicFramePr>
        <p:xfrm>
          <a:off x="4896390" y="714710"/>
          <a:ext cx="4038599" cy="5068243"/>
        </p:xfrm>
        <a:graphic>
          <a:graphicData uri="http://schemas.openxmlformats.org/drawingml/2006/table">
            <a:tbl>
              <a:tblPr>
                <a:tableStyleId>{BC89EF96-8CEA-46FF-86C4-4CE0E7609802}</a:tableStyleId>
              </a:tblPr>
              <a:tblGrid>
                <a:gridCol w="3186822">
                  <a:extLst>
                    <a:ext uri="{9D8B030D-6E8A-4147-A177-3AD203B41FA5}">
                      <a16:colId xmlns:a16="http://schemas.microsoft.com/office/drawing/2014/main" val="20000"/>
                    </a:ext>
                  </a:extLst>
                </a:gridCol>
                <a:gridCol w="851777">
                  <a:extLst>
                    <a:ext uri="{9D8B030D-6E8A-4147-A177-3AD203B41FA5}">
                      <a16:colId xmlns:a16="http://schemas.microsoft.com/office/drawing/2014/main" val="20001"/>
                    </a:ext>
                  </a:extLst>
                </a:gridCol>
              </a:tblGrid>
              <a:tr h="153389">
                <a:tc>
                  <a:txBody>
                    <a:bodyPr/>
                    <a:lstStyle/>
                    <a:p>
                      <a:pPr algn="l" rtl="0" fontAlgn="ctr"/>
                      <a:r>
                        <a:rPr lang="ru-RU" sz="900" b="0" i="0" u="none" strike="noStrike" dirty="0">
                          <a:solidFill>
                            <a:srgbClr val="000000"/>
                          </a:solidFill>
                          <a:effectLst/>
                          <a:latin typeface="Arial" panose="020B0604020202020204" pitchFamily="34" charset="0"/>
                        </a:rPr>
                        <a:t>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7 957,4</a:t>
                      </a:r>
                    </a:p>
                  </a:txBody>
                  <a:tcPr marL="9525" marR="9525" marT="9525" marB="0" anchor="ctr"/>
                </a:tc>
                <a:extLst>
                  <a:ext uri="{0D108BD9-81ED-4DB2-BD59-A6C34878D82A}">
                    <a16:rowId xmlns:a16="http://schemas.microsoft.com/office/drawing/2014/main" val="10000"/>
                  </a:ext>
                </a:extLst>
              </a:tr>
              <a:tr h="155055">
                <a:tc>
                  <a:txBody>
                    <a:bodyPr/>
                    <a:lstStyle/>
                    <a:p>
                      <a:pPr algn="l" rtl="0" fontAlgn="ctr"/>
                      <a:r>
                        <a:rPr lang="ru-RU" sz="900" b="0" i="0" u="none" strike="noStrike">
                          <a:solidFill>
                            <a:srgbClr val="000000"/>
                          </a:solidFill>
                          <a:effectLst/>
                          <a:latin typeface="Arial" panose="020B0604020202020204" pitchFamily="34" charset="0"/>
                        </a:rPr>
                        <a:t>Кинематография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53,5</a:t>
                      </a:r>
                    </a:p>
                  </a:txBody>
                  <a:tcPr marL="9525" marR="9525" marT="9525" marB="0" anchor="ctr"/>
                </a:tc>
                <a:extLst>
                  <a:ext uri="{0D108BD9-81ED-4DB2-BD59-A6C34878D82A}">
                    <a16:rowId xmlns:a16="http://schemas.microsoft.com/office/drawing/2014/main" val="10001"/>
                  </a:ext>
                </a:extLst>
              </a:tr>
              <a:tr h="135430">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культуры, кинематографии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134,7</a:t>
                      </a:r>
                    </a:p>
                  </a:txBody>
                  <a:tcPr marL="9525" marR="9525" marT="9525" marB="0" anchor="ctr"/>
                </a:tc>
                <a:extLst>
                  <a:ext uri="{0D108BD9-81ED-4DB2-BD59-A6C34878D82A}">
                    <a16:rowId xmlns:a16="http://schemas.microsoft.com/office/drawing/2014/main" val="10002"/>
                  </a:ext>
                </a:extLst>
              </a:tr>
              <a:tr h="101234">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119240">
                <a:tc>
                  <a:txBody>
                    <a:bodyPr/>
                    <a:lstStyle/>
                    <a:p>
                      <a:pPr algn="l" rtl="0" fontAlgn="ctr"/>
                      <a:r>
                        <a:rPr lang="ru-RU" sz="900" b="0" i="0" u="none" strike="noStrike">
                          <a:solidFill>
                            <a:srgbClr val="000000"/>
                          </a:solidFill>
                          <a:effectLst/>
                          <a:latin typeface="Arial" panose="020B0604020202020204" pitchFamily="34" charset="0"/>
                        </a:rPr>
                        <a:t>Стационарная медицинская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7 494,8</a:t>
                      </a:r>
                    </a:p>
                  </a:txBody>
                  <a:tcPr marL="9525" marR="9525" marT="9525" marB="0" anchor="ctr"/>
                </a:tc>
                <a:extLst>
                  <a:ext uri="{0D108BD9-81ED-4DB2-BD59-A6C34878D82A}">
                    <a16:rowId xmlns:a16="http://schemas.microsoft.com/office/drawing/2014/main" val="10004"/>
                  </a:ext>
                </a:extLst>
              </a:tr>
              <a:tr h="181782">
                <a:tc>
                  <a:txBody>
                    <a:bodyPr/>
                    <a:lstStyle/>
                    <a:p>
                      <a:pPr algn="l" rtl="0" fontAlgn="ctr"/>
                      <a:r>
                        <a:rPr lang="ru-RU" sz="900" b="0" i="0" u="none" strike="noStrike">
                          <a:solidFill>
                            <a:srgbClr val="000000"/>
                          </a:solidFill>
                          <a:effectLst/>
                          <a:latin typeface="Arial" panose="020B0604020202020204" pitchFamily="34" charset="0"/>
                        </a:rPr>
                        <a:t>Амбулаторная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1 194,8</a:t>
                      </a:r>
                    </a:p>
                  </a:txBody>
                  <a:tcPr marL="9525" marR="9525" marT="9525" marB="0" anchor="ctr"/>
                </a:tc>
                <a:extLst>
                  <a:ext uri="{0D108BD9-81ED-4DB2-BD59-A6C34878D82A}">
                    <a16:rowId xmlns:a16="http://schemas.microsoft.com/office/drawing/2014/main" val="10005"/>
                  </a:ext>
                </a:extLst>
              </a:tr>
              <a:tr h="162732">
                <a:tc>
                  <a:txBody>
                    <a:bodyPr/>
                    <a:lstStyle/>
                    <a:p>
                      <a:pPr algn="l" rtl="0" fontAlgn="ctr"/>
                      <a:r>
                        <a:rPr lang="ru-RU" sz="900" b="0" i="0" u="none" strike="noStrike" dirty="0">
                          <a:solidFill>
                            <a:srgbClr val="000000"/>
                          </a:solidFill>
                          <a:effectLst/>
                          <a:latin typeface="Arial" panose="020B0604020202020204" pitchFamily="34" charset="0"/>
                        </a:rPr>
                        <a:t>Скорая медицинская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221,6</a:t>
                      </a:r>
                    </a:p>
                  </a:txBody>
                  <a:tcPr marL="9525" marR="9525" marT="9525" marB="0" anchor="ctr"/>
                </a:tc>
                <a:extLst>
                  <a:ext uri="{0D108BD9-81ED-4DB2-BD59-A6C34878D82A}">
                    <a16:rowId xmlns:a16="http://schemas.microsoft.com/office/drawing/2014/main" val="10006"/>
                  </a:ext>
                </a:extLst>
              </a:tr>
              <a:tr h="170481">
                <a:tc>
                  <a:txBody>
                    <a:bodyPr/>
                    <a:lstStyle/>
                    <a:p>
                      <a:pPr algn="l" rtl="0" fontAlgn="ctr"/>
                      <a:r>
                        <a:rPr lang="ru-RU" sz="900" b="0" i="0" u="none" strike="noStrike">
                          <a:solidFill>
                            <a:srgbClr val="000000"/>
                          </a:solidFill>
                          <a:effectLst/>
                          <a:latin typeface="Arial" panose="020B0604020202020204" pitchFamily="34" charset="0"/>
                        </a:rPr>
                        <a:t>Санаторно-оздоровительная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6,0</a:t>
                      </a:r>
                    </a:p>
                  </a:txBody>
                  <a:tcPr marL="9525" marR="9525" marT="9525" marB="0" anchor="ctr"/>
                </a:tc>
                <a:extLst>
                  <a:ext uri="{0D108BD9-81ED-4DB2-BD59-A6C34878D82A}">
                    <a16:rowId xmlns:a16="http://schemas.microsoft.com/office/drawing/2014/main" val="10007"/>
                  </a:ext>
                </a:extLst>
              </a:tr>
              <a:tr h="271221">
                <a:tc>
                  <a:txBody>
                    <a:bodyPr/>
                    <a:lstStyle/>
                    <a:p>
                      <a:pPr algn="l" rtl="0" fontAlgn="ctr"/>
                      <a:r>
                        <a:rPr lang="ru-RU" sz="900" b="0" i="0" u="none" strike="noStrike">
                          <a:solidFill>
                            <a:srgbClr val="000000"/>
                          </a:solidFill>
                          <a:effectLst/>
                          <a:latin typeface="Arial" panose="020B0604020202020204" pitchFamily="34" charset="0"/>
                        </a:rPr>
                        <a:t>Заготовка, переработка, хранение и обеспечение безопасности донорской крови и ее компонентов</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209,2</a:t>
                      </a:r>
                    </a:p>
                  </a:txBody>
                  <a:tcPr marL="9525" marR="9525" marT="9525" marB="0" anchor="ctr"/>
                </a:tc>
                <a:extLst>
                  <a:ext uri="{0D108BD9-81ED-4DB2-BD59-A6C34878D82A}">
                    <a16:rowId xmlns:a16="http://schemas.microsoft.com/office/drawing/2014/main" val="10008"/>
                  </a:ext>
                </a:extLst>
              </a:tr>
              <a:tr h="167511">
                <a:tc>
                  <a:txBody>
                    <a:bodyPr/>
                    <a:lstStyle/>
                    <a:p>
                      <a:pPr algn="l" rtl="0" fontAlgn="ctr"/>
                      <a:r>
                        <a:rPr lang="ru-RU" sz="900" b="0" i="0" u="none" strike="noStrike" dirty="0">
                          <a:solidFill>
                            <a:srgbClr val="000000"/>
                          </a:solidFill>
                          <a:effectLst/>
                          <a:latin typeface="Arial" panose="020B0604020202020204" pitchFamily="34" charset="0"/>
                        </a:rPr>
                        <a:t>Санитарно-эпидемиологическое благополучие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100,1</a:t>
                      </a:r>
                    </a:p>
                  </a:txBody>
                  <a:tcPr marL="9525" marR="9525" marT="9525" marB="0" anchor="ctr"/>
                </a:tc>
                <a:extLst>
                  <a:ext uri="{0D108BD9-81ED-4DB2-BD59-A6C34878D82A}">
                    <a16:rowId xmlns:a16="http://schemas.microsoft.com/office/drawing/2014/main" val="10009"/>
                  </a:ext>
                </a:extLst>
              </a:tr>
              <a:tr h="271221">
                <a:tc>
                  <a:txBody>
                    <a:bodyPr/>
                    <a:lstStyle/>
                    <a:p>
                      <a:pPr algn="l" rtl="0" fontAlgn="ctr"/>
                      <a:r>
                        <a:rPr lang="ru-RU" sz="900" b="0" i="0" u="none" strike="noStrike" dirty="0">
                          <a:solidFill>
                            <a:srgbClr val="000000"/>
                          </a:solidFill>
                          <a:effectLst/>
                          <a:latin typeface="Arial" panose="020B0604020202020204" pitchFamily="34" charset="0"/>
                        </a:rPr>
                        <a:t>Прикладные научные исследования в области здравоохранения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10,2</a:t>
                      </a:r>
                    </a:p>
                  </a:txBody>
                  <a:tcPr marL="9525" marR="9525" marT="9525" marB="0" anchor="ctr"/>
                </a:tc>
                <a:extLst>
                  <a:ext uri="{0D108BD9-81ED-4DB2-BD59-A6C34878D82A}">
                    <a16:rowId xmlns:a16="http://schemas.microsoft.com/office/drawing/2014/main" val="10010"/>
                  </a:ext>
                </a:extLst>
              </a:tr>
              <a:tr h="183009">
                <a:tc>
                  <a:txBody>
                    <a:bodyPr/>
                    <a:lstStyle/>
                    <a:p>
                      <a:pPr algn="l" rtl="0" fontAlgn="b"/>
                      <a:r>
                        <a:rPr lang="ru-RU" sz="900" b="0" i="0" u="none" strike="noStrike">
                          <a:solidFill>
                            <a:srgbClr val="000000"/>
                          </a:solidFill>
                          <a:effectLst/>
                          <a:latin typeface="Arial" panose="020B0604020202020204" pitchFamily="34" charset="0"/>
                        </a:rPr>
                        <a:t>Другие вопросы в области здравоохранения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7 962,8</a:t>
                      </a:r>
                    </a:p>
                  </a:txBody>
                  <a:tcPr marL="9525" marR="9525" marT="9525" marB="0" anchor="ctr"/>
                </a:tc>
                <a:extLst>
                  <a:ext uri="{0D108BD9-81ED-4DB2-BD59-A6C34878D82A}">
                    <a16:rowId xmlns:a16="http://schemas.microsoft.com/office/drawing/2014/main" val="10011"/>
                  </a:ext>
                </a:extLst>
              </a:tr>
              <a:tr h="140839">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2"/>
                  </a:ext>
                </a:extLst>
              </a:tr>
              <a:tr h="182261">
                <a:tc>
                  <a:txBody>
                    <a:bodyPr/>
                    <a:lstStyle/>
                    <a:p>
                      <a:pPr algn="l" rtl="0" fontAlgn="ctr"/>
                      <a:r>
                        <a:rPr lang="ru-RU" sz="900" b="0" i="0" u="none" strike="noStrike">
                          <a:solidFill>
                            <a:srgbClr val="000000"/>
                          </a:solidFill>
                          <a:effectLst/>
                          <a:latin typeface="Arial" panose="020B0604020202020204" pitchFamily="34" charset="0"/>
                        </a:rPr>
                        <a:t>Пенсионное обеспечение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454,0</a:t>
                      </a:r>
                    </a:p>
                  </a:txBody>
                  <a:tcPr marL="9525" marR="9525" marT="9525" marB="0" anchor="ctr"/>
                </a:tc>
                <a:extLst>
                  <a:ext uri="{0D108BD9-81ED-4DB2-BD59-A6C34878D82A}">
                    <a16:rowId xmlns:a16="http://schemas.microsoft.com/office/drawing/2014/main" val="10013"/>
                  </a:ext>
                </a:extLst>
              </a:tr>
              <a:tr h="130159">
                <a:tc>
                  <a:txBody>
                    <a:bodyPr/>
                    <a:lstStyle/>
                    <a:p>
                      <a:pPr algn="l" rtl="0" fontAlgn="ctr"/>
                      <a:r>
                        <a:rPr lang="ru-RU" sz="900" b="0" i="0" u="none" strike="noStrike">
                          <a:solidFill>
                            <a:srgbClr val="000000"/>
                          </a:solidFill>
                          <a:effectLst/>
                          <a:latin typeface="Arial" panose="020B0604020202020204" pitchFamily="34" charset="0"/>
                        </a:rPr>
                        <a:t>Социальное обслуживание населения </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2 379,3</a:t>
                      </a:r>
                    </a:p>
                  </a:txBody>
                  <a:tcPr marL="9525" marR="9525" marT="9525" marB="0" anchor="ctr"/>
                </a:tc>
                <a:extLst>
                  <a:ext uri="{0D108BD9-81ED-4DB2-BD59-A6C34878D82A}">
                    <a16:rowId xmlns:a16="http://schemas.microsoft.com/office/drawing/2014/main" val="10014"/>
                  </a:ext>
                </a:extLst>
              </a:tr>
              <a:tr h="77492">
                <a:tc>
                  <a:txBody>
                    <a:bodyPr/>
                    <a:lstStyle/>
                    <a:p>
                      <a:pPr algn="l" rtl="0" fontAlgn="ctr"/>
                      <a:r>
                        <a:rPr lang="ru-RU" sz="900" b="0" i="0" u="none" strike="noStrike" dirty="0">
                          <a:solidFill>
                            <a:srgbClr val="000000"/>
                          </a:solidFill>
                          <a:effectLst/>
                          <a:latin typeface="Arial" panose="020B0604020202020204" pitchFamily="34" charset="0"/>
                        </a:rPr>
                        <a:t>Социальное обеспечение населения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10 954,3</a:t>
                      </a:r>
                    </a:p>
                  </a:txBody>
                  <a:tcPr marL="9525" marR="9525" marT="9525" marB="0" anchor="ctr"/>
                </a:tc>
                <a:extLst>
                  <a:ext uri="{0D108BD9-81ED-4DB2-BD59-A6C34878D82A}">
                    <a16:rowId xmlns:a16="http://schemas.microsoft.com/office/drawing/2014/main" val="10015"/>
                  </a:ext>
                </a:extLst>
              </a:tr>
              <a:tr h="123508">
                <a:tc>
                  <a:txBody>
                    <a:bodyPr/>
                    <a:lstStyle/>
                    <a:p>
                      <a:pPr algn="l" rtl="0" fontAlgn="ctr"/>
                      <a:r>
                        <a:rPr lang="ru-RU" sz="900" b="0" i="0" u="none" strike="noStrike">
                          <a:solidFill>
                            <a:srgbClr val="000000"/>
                          </a:solidFill>
                          <a:effectLst/>
                          <a:latin typeface="Arial" panose="020B0604020202020204" pitchFamily="34" charset="0"/>
                        </a:rPr>
                        <a:t>Охрана семьи и детства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4 659,3</a:t>
                      </a:r>
                    </a:p>
                  </a:txBody>
                  <a:tcPr marL="9525" marR="9525" marT="9525" marB="0" anchor="ctr"/>
                </a:tc>
                <a:extLst>
                  <a:ext uri="{0D108BD9-81ED-4DB2-BD59-A6C34878D82A}">
                    <a16:rowId xmlns:a16="http://schemas.microsoft.com/office/drawing/2014/main" val="10016"/>
                  </a:ext>
                </a:extLst>
              </a:tr>
              <a:tr h="170916">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социальной политики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203,8</a:t>
                      </a:r>
                    </a:p>
                  </a:txBody>
                  <a:tcPr marL="9525" marR="9525" marT="9525" marB="0" anchor="ctr"/>
                </a:tc>
                <a:extLst>
                  <a:ext uri="{0D108BD9-81ED-4DB2-BD59-A6C34878D82A}">
                    <a16:rowId xmlns:a16="http://schemas.microsoft.com/office/drawing/2014/main" val="10017"/>
                  </a:ext>
                </a:extLst>
              </a:tr>
              <a:tr h="151742">
                <a:tc>
                  <a:txBody>
                    <a:bodyPr/>
                    <a:lstStyle/>
                    <a:p>
                      <a:pPr algn="l" rtl="0" fontAlgn="ctr"/>
                      <a:r>
                        <a:rPr lang="ru-RU" sz="18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8"/>
                  </a:ext>
                </a:extLst>
              </a:tr>
              <a:tr h="142362">
                <a:tc>
                  <a:txBody>
                    <a:bodyPr/>
                    <a:lstStyle/>
                    <a:p>
                      <a:pPr algn="l" rtl="0" fontAlgn="ctr"/>
                      <a:r>
                        <a:rPr lang="ru-RU" sz="900" b="0" i="0" u="none" strike="noStrike">
                          <a:solidFill>
                            <a:srgbClr val="000000"/>
                          </a:solidFill>
                          <a:effectLst/>
                          <a:latin typeface="Arial" panose="020B0604020202020204" pitchFamily="34" charset="0"/>
                        </a:rPr>
                        <a:t>Физическая 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3 103,2</a:t>
                      </a:r>
                    </a:p>
                  </a:txBody>
                  <a:tcPr marL="9525" marR="9525" marT="9525" marB="0" anchor="ctr"/>
                </a:tc>
                <a:extLst>
                  <a:ext uri="{0D108BD9-81ED-4DB2-BD59-A6C34878D82A}">
                    <a16:rowId xmlns:a16="http://schemas.microsoft.com/office/drawing/2014/main" val="10019"/>
                  </a:ext>
                </a:extLst>
              </a:tr>
              <a:tr h="142911">
                <a:tc>
                  <a:txBody>
                    <a:bodyPr/>
                    <a:lstStyle/>
                    <a:p>
                      <a:pPr algn="l" rtl="0" fontAlgn="ctr"/>
                      <a:r>
                        <a:rPr lang="ru-RU" sz="900" b="0" i="0" u="none" strike="noStrike">
                          <a:solidFill>
                            <a:srgbClr val="000000"/>
                          </a:solidFill>
                          <a:effectLst/>
                          <a:latin typeface="Arial" panose="020B0604020202020204" pitchFamily="34" charset="0"/>
                        </a:rPr>
                        <a:t>Массовый 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690,0</a:t>
                      </a:r>
                    </a:p>
                  </a:txBody>
                  <a:tcPr marL="9525" marR="9525" marT="9525" marB="0" anchor="ctr"/>
                </a:tc>
                <a:extLst>
                  <a:ext uri="{0D108BD9-81ED-4DB2-BD59-A6C34878D82A}">
                    <a16:rowId xmlns:a16="http://schemas.microsoft.com/office/drawing/2014/main" val="10020"/>
                  </a:ext>
                </a:extLst>
              </a:tr>
              <a:tr h="143459">
                <a:tc>
                  <a:txBody>
                    <a:bodyPr/>
                    <a:lstStyle/>
                    <a:p>
                      <a:pPr algn="l" rtl="0" fontAlgn="ctr"/>
                      <a:r>
                        <a:rPr lang="ru-RU" sz="900" b="0" i="0" u="none" strike="noStrike">
                          <a:solidFill>
                            <a:srgbClr val="000000"/>
                          </a:solidFill>
                          <a:effectLst/>
                          <a:latin typeface="Arial" panose="020B0604020202020204" pitchFamily="34" charset="0"/>
                        </a:rPr>
                        <a:t>Спорт высших достижений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2 548,4</a:t>
                      </a:r>
                    </a:p>
                  </a:txBody>
                  <a:tcPr marL="9525" marR="9525" marT="9525" marB="0" anchor="ctr"/>
                </a:tc>
                <a:extLst>
                  <a:ext uri="{0D108BD9-81ED-4DB2-BD59-A6C34878D82A}">
                    <a16:rowId xmlns:a16="http://schemas.microsoft.com/office/drawing/2014/main" val="10021"/>
                  </a:ext>
                </a:extLst>
              </a:tr>
              <a:tr h="167256">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физической культуры и спорта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48,1</a:t>
                      </a:r>
                    </a:p>
                  </a:txBody>
                  <a:tcPr marL="9525" marR="9525" marT="9525" marB="0" anchor="ctr"/>
                </a:tc>
                <a:extLst>
                  <a:ext uri="{0D108BD9-81ED-4DB2-BD59-A6C34878D82A}">
                    <a16:rowId xmlns:a16="http://schemas.microsoft.com/office/drawing/2014/main" val="10022"/>
                  </a:ext>
                </a:extLst>
              </a:tr>
              <a:tr h="89123">
                <a:tc>
                  <a:txBody>
                    <a:bodyPr/>
                    <a:lstStyle/>
                    <a:p>
                      <a:pPr algn="l" rtl="0" fontAlgn="ctr"/>
                      <a:r>
                        <a:rPr lang="ru-RU" sz="18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23"/>
                  </a:ext>
                </a:extLst>
              </a:tr>
              <a:tr h="172935">
                <a:tc>
                  <a:txBody>
                    <a:bodyPr/>
                    <a:lstStyle/>
                    <a:p>
                      <a:pPr algn="l" rtl="0" fontAlgn="ctr"/>
                      <a:r>
                        <a:rPr lang="ru-RU" sz="900" b="0" i="0" u="none" strike="noStrike">
                          <a:solidFill>
                            <a:srgbClr val="000000"/>
                          </a:solidFill>
                          <a:effectLst/>
                          <a:latin typeface="Arial" panose="020B0604020202020204" pitchFamily="34" charset="0"/>
                        </a:rPr>
                        <a:t>Телевидение и радиовещание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331,4</a:t>
                      </a:r>
                    </a:p>
                  </a:txBody>
                  <a:tcPr marL="9525" marR="9525" marT="9525" marB="0" anchor="ctr"/>
                </a:tc>
                <a:extLst>
                  <a:ext uri="{0D108BD9-81ED-4DB2-BD59-A6C34878D82A}">
                    <a16:rowId xmlns:a16="http://schemas.microsoft.com/office/drawing/2014/main" val="10024"/>
                  </a:ext>
                </a:extLst>
              </a:tr>
              <a:tr h="139485">
                <a:tc>
                  <a:txBody>
                    <a:bodyPr/>
                    <a:lstStyle/>
                    <a:p>
                      <a:pPr algn="l" rtl="0" fontAlgn="ctr"/>
                      <a:r>
                        <a:rPr lang="ru-RU" sz="900" b="0" i="0" u="none" strike="noStrike">
                          <a:solidFill>
                            <a:srgbClr val="000000"/>
                          </a:solidFill>
                          <a:effectLst/>
                          <a:latin typeface="Arial" panose="020B0604020202020204" pitchFamily="34" charset="0"/>
                        </a:rPr>
                        <a:t>Периодическая печать и издательства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180,6</a:t>
                      </a:r>
                    </a:p>
                  </a:txBody>
                  <a:tcPr marL="9525" marR="9525" marT="9525" marB="0" anchor="ctr"/>
                </a:tc>
                <a:extLst>
                  <a:ext uri="{0D108BD9-81ED-4DB2-BD59-A6C34878D82A}">
                    <a16:rowId xmlns:a16="http://schemas.microsoft.com/office/drawing/2014/main" val="10025"/>
                  </a:ext>
                </a:extLst>
              </a:tr>
              <a:tr h="177681">
                <a:tc>
                  <a:txBody>
                    <a:bodyPr/>
                    <a:lstStyle/>
                    <a:p>
                      <a:pPr algn="l" rtl="0" fontAlgn="ctr"/>
                      <a:r>
                        <a:rPr lang="ru-RU" sz="900" b="0" i="0" u="none" strike="noStrike">
                          <a:solidFill>
                            <a:srgbClr val="000000"/>
                          </a:solidFill>
                          <a:effectLst/>
                          <a:latin typeface="Arial" panose="020B0604020202020204" pitchFamily="34" charset="0"/>
                        </a:rPr>
                        <a:t>Дугие вопросы в области средств массовой информации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12,9</a:t>
                      </a:r>
                    </a:p>
                  </a:txBody>
                  <a:tcPr marL="9525" marR="9525" marT="9525" marB="0" anchor="ct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2085645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66018956"/>
              </p:ext>
            </p:extLst>
          </p:nvPr>
        </p:nvGraphicFramePr>
        <p:xfrm>
          <a:off x="546100" y="851669"/>
          <a:ext cx="8234344" cy="4040712"/>
        </p:xfrm>
        <a:graphic>
          <a:graphicData uri="http://schemas.openxmlformats.org/drawingml/2006/table">
            <a:tbl>
              <a:tblPr>
                <a:tableStyleId>{5940675A-B579-460E-94D1-54222C63F5DA}</a:tableStyleId>
              </a:tblPr>
              <a:tblGrid>
                <a:gridCol w="3391447">
                  <a:extLst>
                    <a:ext uri="{9D8B030D-6E8A-4147-A177-3AD203B41FA5}">
                      <a16:colId xmlns:a16="http://schemas.microsoft.com/office/drawing/2014/main" val="20000"/>
                    </a:ext>
                  </a:extLst>
                </a:gridCol>
                <a:gridCol w="878897">
                  <a:extLst>
                    <a:ext uri="{9D8B030D-6E8A-4147-A177-3AD203B41FA5}">
                      <a16:colId xmlns:a16="http://schemas.microsoft.com/office/drawing/2014/main" val="1050975970"/>
                    </a:ext>
                  </a:extLst>
                </a:gridCol>
                <a:gridCol w="669956">
                  <a:extLst>
                    <a:ext uri="{9D8B030D-6E8A-4147-A177-3AD203B41FA5}">
                      <a16:colId xmlns:a16="http://schemas.microsoft.com/office/drawing/2014/main" val="3196781829"/>
                    </a:ext>
                  </a:extLst>
                </a:gridCol>
                <a:gridCol w="860079">
                  <a:extLst>
                    <a:ext uri="{9D8B030D-6E8A-4147-A177-3AD203B41FA5}">
                      <a16:colId xmlns:a16="http://schemas.microsoft.com/office/drawing/2014/main" val="1678450399"/>
                    </a:ext>
                  </a:extLst>
                </a:gridCol>
                <a:gridCol w="823866">
                  <a:extLst>
                    <a:ext uri="{9D8B030D-6E8A-4147-A177-3AD203B41FA5}">
                      <a16:colId xmlns:a16="http://schemas.microsoft.com/office/drawing/2014/main" val="564705686"/>
                    </a:ext>
                  </a:extLst>
                </a:gridCol>
                <a:gridCol w="855082">
                  <a:extLst>
                    <a:ext uri="{9D8B030D-6E8A-4147-A177-3AD203B41FA5}">
                      <a16:colId xmlns:a16="http://schemas.microsoft.com/office/drawing/2014/main" val="20003"/>
                    </a:ext>
                  </a:extLst>
                </a:gridCol>
                <a:gridCol w="755017">
                  <a:extLst>
                    <a:ext uri="{9D8B030D-6E8A-4147-A177-3AD203B41FA5}">
                      <a16:colId xmlns:a16="http://schemas.microsoft.com/office/drawing/2014/main" val="20004"/>
                    </a:ext>
                  </a:extLst>
                </a:gridCol>
              </a:tblGrid>
              <a:tr h="177497">
                <a:tc>
                  <a:txBody>
                    <a:bodyPr/>
                    <a:lstStyle/>
                    <a:p>
                      <a:pPr algn="ctr" fontAlgn="ctr"/>
                      <a:r>
                        <a:rPr lang="ru-RU" sz="1000" b="1" u="none" strike="noStrike" dirty="0">
                          <a:solidFill>
                            <a:schemeClr val="tx1"/>
                          </a:solidFill>
                          <a:effectLst/>
                          <a:latin typeface="+mn-lt"/>
                        </a:rPr>
                        <a:t>Наименование показателя</a:t>
                      </a:r>
                      <a:endParaRPr lang="ru-RU" sz="1000" b="1" i="0" u="none" strike="noStrike" dirty="0">
                        <a:solidFill>
                          <a:schemeClr val="tx1"/>
                        </a:solidFill>
                        <a:effectLst/>
                        <a:latin typeface="+mn-lt"/>
                      </a:endParaRPr>
                    </a:p>
                  </a:txBody>
                  <a:tcPr marL="5674" marR="5674" marT="567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реализации запланированных энергосберегающих мероприятий в полном объеме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kern="1200" dirty="0">
                          <a:solidFill>
                            <a:schemeClr val="tx1"/>
                          </a:solidFill>
                          <a:latin typeface="+mn-lt"/>
                          <a:ea typeface="+mn-ea"/>
                          <a:cs typeface="+mn-cs"/>
                        </a:rPr>
                        <a:t>процентов </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услуги по зубопротезированию и (или) </a:t>
                      </a:r>
                      <a:r>
                        <a:rPr lang="ru-RU" sz="800" b="0" i="0" u="none" strike="noStrike" kern="1200" baseline="0" dirty="0" err="1">
                          <a:solidFill>
                            <a:schemeClr val="tx1"/>
                          </a:solidFill>
                          <a:latin typeface="+mn-lt"/>
                          <a:ea typeface="+mn-ea"/>
                          <a:cs typeface="+mn-cs"/>
                        </a:rPr>
                        <a:t>слухопротезированию</a:t>
                      </a:r>
                      <a:endParaRPr lang="ru-RU" sz="800" b="0" i="0" u="none" strike="noStrike" kern="1200" baseline="0" dirty="0">
                        <a:solidFill>
                          <a:schemeClr val="tx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4896324"/>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лесного хозяйства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94598"/>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здравоохранения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2311666"/>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спорта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2048842"/>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цифрового развития государственного управления, информационных технологий и связи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2110783"/>
                  </a:ext>
                </a:extLst>
              </a:tr>
              <a:tr h="41327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культуры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911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образования и науки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933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по образовательным программам основного общего и среднего общего образования в муниципальных общеобразовательных организациях</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8933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благоприятных условий для устройства детей-сирот и детей, оставшихся без попечения родителей, на воспитание в семью</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Скругленный прямоугольник 4"/>
          <p:cNvSpPr/>
          <p:nvPr/>
        </p:nvSpPr>
        <p:spPr>
          <a:xfrm>
            <a:off x="567054" y="121984"/>
            <a:ext cx="7943850" cy="578882"/>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 "Развитие лесного хозяйства</a:t>
            </a:r>
          </a:p>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546100" y="5758757"/>
            <a:ext cx="8369068" cy="261610"/>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лесного хозяйства Республики Татарстан</a:t>
            </a:r>
          </a:p>
        </p:txBody>
      </p:sp>
      <p:sp>
        <p:nvSpPr>
          <p:cNvPr id="6" name="Прямоугольник 5"/>
          <p:cNvSpPr/>
          <p:nvPr/>
        </p:nvSpPr>
        <p:spPr>
          <a:xfrm>
            <a:off x="546100" y="6109973"/>
            <a:ext cx="7985758"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a:t>
            </a:r>
            <a:r>
              <a:rPr lang="ru-RU" sz="1100" b="1" i="1" dirty="0">
                <a:solidFill>
                  <a:schemeClr val="accent6"/>
                </a:solidFill>
              </a:rPr>
              <a:t>: http://minleshoz.tatarstan.ru</a:t>
            </a:r>
          </a:p>
        </p:txBody>
      </p:sp>
    </p:spTree>
    <p:extLst>
      <p:ext uri="{BB962C8B-B14F-4D97-AF65-F5344CB8AC3E}">
        <p14:creationId xmlns:p14="http://schemas.microsoft.com/office/powerpoint/2010/main" val="263870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119824" y="2098922"/>
            <a:ext cx="45847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latin typeface="Arial"/>
                <a:ea typeface="Calibri" panose="020F0502020204030204" pitchFamily="34" charset="0"/>
                <a:cs typeface="Times New Roman" panose="02020603050405020304" pitchFamily="18" charset="0"/>
              </a:rPr>
              <a:t>Цель: </a:t>
            </a:r>
            <a:r>
              <a:rPr lang="ru-RU" altLang="ru-RU" sz="1600" dirty="0">
                <a:solidFill>
                  <a:prstClr val="black"/>
                </a:solidFill>
                <a:latin typeface="Arial"/>
                <a:ea typeface="Calibri" panose="020F0502020204030204" pitchFamily="34" charset="0"/>
                <a:cs typeface="Times New Roman" panose="02020603050405020304" pitchFamily="18" charset="0"/>
              </a:rPr>
              <a:t>о</a:t>
            </a:r>
            <a:r>
              <a:rPr lang="ru-RU" sz="1600" dirty="0"/>
              <a:t>беспечение максимальной эффективности управления государственным имуществом, его доходности и сохранности</a:t>
            </a:r>
          </a:p>
        </p:txBody>
      </p:sp>
      <p:sp>
        <p:nvSpPr>
          <p:cNvPr id="8" name="Скругленный прямоугольник 7"/>
          <p:cNvSpPr/>
          <p:nvPr/>
        </p:nvSpPr>
        <p:spPr>
          <a:xfrm>
            <a:off x="600069" y="132540"/>
            <a:ext cx="7943850" cy="527804"/>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15. Государственная программа</a:t>
            </a:r>
            <a:endParaRPr lang="ru-RU" altLang="ru-RU" sz="1600" b="1" dirty="0">
              <a:solidFill>
                <a:prstClr val="black"/>
              </a:solidFill>
            </a:endParaRPr>
          </a:p>
          <a:p>
            <a:pPr algn="ctr">
              <a:lnSpc>
                <a:spcPts val="1500"/>
              </a:lnSpc>
            </a:pPr>
            <a:r>
              <a:rPr lang="ru-RU" altLang="ru-RU" sz="1600" b="1" dirty="0">
                <a:solidFill>
                  <a:prstClr val="black"/>
                </a:solidFill>
                <a:ea typeface="Calibri" panose="020F0502020204030204" pitchFamily="34" charset="0"/>
                <a:cs typeface="Times New Roman" panose="02020603050405020304" pitchFamily="18" charset="0"/>
              </a:rPr>
              <a:t>"Управление государственным имуществом Республики  Татарстан"</a:t>
            </a:r>
          </a:p>
        </p:txBody>
      </p:sp>
      <p:pic>
        <p:nvPicPr>
          <p:cNvPr id="106498" name="Picture 2" descr="http://orrla.ru/upload/iblock/1f0/1f038c1324de76e6511c7de17c95e8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69" y="1085670"/>
            <a:ext cx="2857500" cy="2857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2742883404"/>
              </p:ext>
            </p:extLst>
          </p:nvPr>
        </p:nvGraphicFramePr>
        <p:xfrm>
          <a:off x="714369" y="3949017"/>
          <a:ext cx="8058464" cy="810595"/>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1754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8709">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a:t>
                      </a:r>
                      <a:r>
                        <a:rPr lang="en-US" sz="1100" b="1"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3865">
                <a:tc>
                  <a:txBody>
                    <a:bodyPr/>
                    <a:lstStyle/>
                    <a:p>
                      <a:pPr algn="ctr" fontAlgn="ctr"/>
                      <a:r>
                        <a:rPr lang="ru-RU" sz="1100" b="0" i="0" u="none" strike="noStrike" dirty="0">
                          <a:solidFill>
                            <a:srgbClr val="000000"/>
                          </a:solidFill>
                          <a:effectLst/>
                          <a:latin typeface="Arial" panose="020B0604020202020204" pitchFamily="34" charset="0"/>
                        </a:rPr>
                        <a:t>2 049 567,5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2 729 969,6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460 566,8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494 910,3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532 322,7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7042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30445769"/>
              </p:ext>
            </p:extLst>
          </p:nvPr>
        </p:nvGraphicFramePr>
        <p:xfrm>
          <a:off x="548197" y="834525"/>
          <a:ext cx="8237373" cy="5432305"/>
        </p:xfrm>
        <a:graphic>
          <a:graphicData uri="http://schemas.openxmlformats.org/drawingml/2006/table">
            <a:tbl>
              <a:tblPr>
                <a:tableStyleId>{5940675A-B579-460E-94D1-54222C63F5DA}</a:tableStyleId>
              </a:tblPr>
              <a:tblGrid>
                <a:gridCol w="3283868">
                  <a:extLst>
                    <a:ext uri="{9D8B030D-6E8A-4147-A177-3AD203B41FA5}">
                      <a16:colId xmlns:a16="http://schemas.microsoft.com/office/drawing/2014/main" val="20000"/>
                    </a:ext>
                  </a:extLst>
                </a:gridCol>
                <a:gridCol w="841972">
                  <a:extLst>
                    <a:ext uri="{9D8B030D-6E8A-4147-A177-3AD203B41FA5}">
                      <a16:colId xmlns:a16="http://schemas.microsoft.com/office/drawing/2014/main" val="2267691200"/>
                    </a:ext>
                  </a:extLst>
                </a:gridCol>
                <a:gridCol w="778598">
                  <a:extLst>
                    <a:ext uri="{9D8B030D-6E8A-4147-A177-3AD203B41FA5}">
                      <a16:colId xmlns:a16="http://schemas.microsoft.com/office/drawing/2014/main" val="4166579621"/>
                    </a:ext>
                  </a:extLst>
                </a:gridCol>
                <a:gridCol w="760491">
                  <a:extLst>
                    <a:ext uri="{9D8B030D-6E8A-4147-A177-3AD203B41FA5}">
                      <a16:colId xmlns:a16="http://schemas.microsoft.com/office/drawing/2014/main" val="2882748816"/>
                    </a:ext>
                  </a:extLst>
                </a:gridCol>
                <a:gridCol w="823865">
                  <a:extLst>
                    <a:ext uri="{9D8B030D-6E8A-4147-A177-3AD203B41FA5}">
                      <a16:colId xmlns:a16="http://schemas.microsoft.com/office/drawing/2014/main" val="1286456916"/>
                    </a:ext>
                  </a:extLst>
                </a:gridCol>
                <a:gridCol w="832919">
                  <a:extLst>
                    <a:ext uri="{9D8B030D-6E8A-4147-A177-3AD203B41FA5}">
                      <a16:colId xmlns:a16="http://schemas.microsoft.com/office/drawing/2014/main" val="2037065335"/>
                    </a:ext>
                  </a:extLst>
                </a:gridCol>
                <a:gridCol w="915660">
                  <a:extLst>
                    <a:ext uri="{9D8B030D-6E8A-4147-A177-3AD203B41FA5}">
                      <a16:colId xmlns:a16="http://schemas.microsoft.com/office/drawing/2014/main" val="1125737872"/>
                    </a:ext>
                  </a:extLst>
                </a:gridCol>
              </a:tblGrid>
              <a:tr h="345381">
                <a:tc>
                  <a:txBody>
                    <a:bodyPr/>
                    <a:lstStyle/>
                    <a:p>
                      <a:pPr algn="ctr" fontAlgn="ctr"/>
                      <a:r>
                        <a:rPr lang="ru-RU" sz="1000" b="1" u="none" strike="noStrike" dirty="0">
                          <a:solidFill>
                            <a:schemeClr val="tx1"/>
                          </a:solidFill>
                          <a:effectLst/>
                        </a:rPr>
                        <a:t>Наименование показателя</a:t>
                      </a:r>
                      <a:endParaRPr lang="ru-RU" sz="1000" b="1" i="0" u="none" strike="noStrike" dirty="0">
                        <a:solidFill>
                          <a:schemeClr val="tx1"/>
                        </a:solidFill>
                        <a:effectLst/>
                        <a:latin typeface="+mn-lt"/>
                      </a:endParaRPr>
                    </a:p>
                  </a:txBody>
                  <a:tcPr marL="5674" marR="5674" marT="567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486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dirty="0">
                          <a:solidFill>
                            <a:schemeClr val="tx1"/>
                          </a:solidFill>
                          <a:latin typeface="+mn-lt"/>
                          <a:ea typeface="+mn-ea"/>
                          <a:cs typeface="+mn-cs"/>
                        </a:rPr>
                        <a:t>Обеспечение максимальной эффективности управления государственным имуществом, его доходности и сохранности</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a:p>
                  </a:txBody>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Выполнение бюджетного задания в части доходов от реализации и использования государственного имущества</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b="0" i="0" u="none" strike="noStrike">
                          <a:solidFill>
                            <a:schemeClr val="tx1"/>
                          </a:solidFill>
                          <a:latin typeface="Arial"/>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Доля многодетных семей Республики Татарстан, получивших бесплатно земельные участки, в общем числе многодетных семей Республики Татарстан, вставших на учет для бесплатного предоставления земельного участка на начало отчетного года</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77,52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b="0" i="0" u="none" strike="noStrike">
                          <a:solidFill>
                            <a:schemeClr val="tx1"/>
                          </a:solidFill>
                          <a:latin typeface="Arial"/>
                        </a:rPr>
                        <a:t>79,00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Доля невостребованных земельных долей, на которую признано право муниципальной собственности</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71,66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a:t>72,2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Доля убыточных государственных унитарных предприятий Республики Татарстан в общем количестве государственных унитарных предприятий Республики Татарстан, осуществляющих финансово-хозяйственную деятельность</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25,00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endParaRPr lang="ru-RU" sz="1000" b="0" i="0" u="none" strike="noStrike"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endParaRPr lang="ru-RU" sz="1000" b="0" i="0" u="none" strike="noStrike"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endParaRPr lang="ru-RU" sz="1000" dirty="0"/>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Сумма, выплаченная из бюджета Республики Татарстан на компенсацию расходов арбитражных управляющих в делах о несостоятельности (банкротстве) государственных унитарных предприятий и акционерных обществ с долей Республики Татарстан более 50 процентов</a:t>
                      </a:r>
                      <a:endParaRPr/>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тыс. рублей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4243">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Количество объектов в перечне государственного имущества, предназначенного для предоставления субъектам малого и среднего предпринимательства</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условных единиц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129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dirty="0"/>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16364">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Доля выполненных мероприятий по проведению комплексных кадастровых работ в общем объеме запланированных мероприятий по проведению комплексных кадастровых работ</a:t>
                      </a:r>
                      <a:endParaRPr/>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dirty="0"/>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8" name="Скругленный прямоугольник 7"/>
          <p:cNvSpPr/>
          <p:nvPr/>
        </p:nvSpPr>
        <p:spPr>
          <a:xfrm>
            <a:off x="694959" y="244735"/>
            <a:ext cx="7943850" cy="52780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"Управление государственным имуществом Республики  Татарстан" </a:t>
            </a:r>
          </a:p>
        </p:txBody>
      </p:sp>
      <p:sp>
        <p:nvSpPr>
          <p:cNvPr id="4" name="Прямоугольник 3"/>
          <p:cNvSpPr/>
          <p:nvPr/>
        </p:nvSpPr>
        <p:spPr>
          <a:xfrm>
            <a:off x="390991" y="6442502"/>
            <a:ext cx="7985758" cy="415498"/>
          </a:xfrm>
          <a:prstGeom prst="rect">
            <a:avLst/>
          </a:prstGeom>
        </p:spPr>
        <p:txBody>
          <a:bodyPr wrap="square">
            <a:spAutoFit/>
          </a:bodyPr>
          <a:lstStyle/>
          <a:p>
            <a:pPr fontAlgn="ct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000" b="1" i="1" dirty="0">
                <a:solidFill>
                  <a:schemeClr val="accent6"/>
                </a:solidFill>
              </a:rPr>
              <a:t> </a:t>
            </a:r>
            <a:r>
              <a:rPr lang="ru-RU" sz="1000" b="1" i="1" dirty="0">
                <a:solidFill>
                  <a:schemeClr val="accent6"/>
                </a:solidFill>
              </a:rPr>
              <a:t>http://mzio.tatarstan.ru</a:t>
            </a:r>
          </a:p>
        </p:txBody>
      </p:sp>
      <p:sp>
        <p:nvSpPr>
          <p:cNvPr id="5" name="Прямоугольник 4"/>
          <p:cNvSpPr/>
          <p:nvPr/>
        </p:nvSpPr>
        <p:spPr>
          <a:xfrm>
            <a:off x="416502" y="6251495"/>
            <a:ext cx="8369068" cy="246221"/>
          </a:xfrm>
          <a:prstGeom prst="rect">
            <a:avLst/>
          </a:prstGeom>
        </p:spPr>
        <p:txBody>
          <a:bodyPr wrap="square">
            <a:spAutoFit/>
          </a:bodyPr>
          <a:lstStyle/>
          <a:p>
            <a:pPr fontAlgn="ctr"/>
            <a:r>
              <a:rPr lang="ru-RU" sz="1000" b="1" i="1" dirty="0">
                <a:solidFill>
                  <a:schemeClr val="accent1"/>
                </a:solidFill>
              </a:rPr>
              <a:t>Ответственный исполнитель ГП: Министерство земельных и имущественных отношений Республики Татарстан </a:t>
            </a:r>
            <a:endParaRPr lang="ru-RU" sz="1000" b="1" i="1" dirty="0">
              <a:solidFill>
                <a:schemeClr val="accent1"/>
              </a:solidFill>
              <a:latin typeface="Times New Roman" panose="02020603050405020304" pitchFamily="18" charset="0"/>
            </a:endParaRPr>
          </a:p>
        </p:txBody>
      </p:sp>
    </p:spTree>
    <p:extLst>
      <p:ext uri="{BB962C8B-B14F-4D97-AF65-F5344CB8AC3E}">
        <p14:creationId xmlns:p14="http://schemas.microsoft.com/office/powerpoint/2010/main" val="848911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57200" y="0"/>
            <a:ext cx="8229600" cy="6824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400" b="1" dirty="0">
              <a:solidFill>
                <a:prstClr val="black"/>
              </a:solidFill>
            </a:endParaRPr>
          </a:p>
        </p:txBody>
      </p:sp>
      <p:sp>
        <p:nvSpPr>
          <p:cNvPr id="13" name="Скругленный прямоугольник 12"/>
          <p:cNvSpPr/>
          <p:nvPr/>
        </p:nvSpPr>
        <p:spPr>
          <a:xfrm>
            <a:off x="528980" y="357793"/>
            <a:ext cx="7943850" cy="532770"/>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ts val="1500"/>
              </a:lnSpc>
            </a:pPr>
            <a:r>
              <a:rPr lang="ru-RU" altLang="ru-RU" b="1" dirty="0">
                <a:solidFill>
                  <a:prstClr val="black"/>
                </a:solidFill>
                <a:ea typeface="Calibri" panose="020F0502020204030204" pitchFamily="34" charset="0"/>
                <a:cs typeface="Times New Roman" panose="02020603050405020304" pitchFamily="18" charset="0"/>
              </a:rPr>
              <a:t>1</a:t>
            </a:r>
            <a:r>
              <a:rPr lang="en-US" altLang="ru-RU" b="1" dirty="0">
                <a:solidFill>
                  <a:prstClr val="black"/>
                </a:solidFill>
                <a:ea typeface="Calibri" panose="020F0502020204030204" pitchFamily="34" charset="0"/>
                <a:cs typeface="Times New Roman" panose="02020603050405020304" pitchFamily="18" charset="0"/>
              </a:rPr>
              <a:t>6</a:t>
            </a:r>
            <a:r>
              <a:rPr lang="ru-RU" altLang="ru-RU" b="1" dirty="0">
                <a:solidFill>
                  <a:prstClr val="black"/>
                </a:solidFill>
                <a:ea typeface="Calibri" panose="020F0502020204030204" pitchFamily="34" charset="0"/>
                <a:cs typeface="Times New Roman" panose="02020603050405020304" pitchFamily="18" charset="0"/>
              </a:rPr>
              <a:t>. </a:t>
            </a:r>
            <a:r>
              <a:rPr lang="ru-RU" b="1" dirty="0">
                <a:solidFill>
                  <a:prstClr val="black"/>
                </a:solidFill>
              </a:rPr>
              <a:t>Государственная программа "Управление государственными финансами Республики Татарстан"</a:t>
            </a:r>
          </a:p>
        </p:txBody>
      </p:sp>
      <p:graphicFrame>
        <p:nvGraphicFramePr>
          <p:cNvPr id="14" name="Таблица 13"/>
          <p:cNvGraphicFramePr>
            <a:graphicFrameLocks noGrp="1"/>
          </p:cNvGraphicFramePr>
          <p:nvPr>
            <p:extLst>
              <p:ext uri="{D42A27DB-BD31-4B8C-83A1-F6EECF244321}">
                <p14:modId xmlns:p14="http://schemas.microsoft.com/office/powerpoint/2010/main" val="2446853688"/>
              </p:ext>
            </p:extLst>
          </p:nvPr>
        </p:nvGraphicFramePr>
        <p:xfrm>
          <a:off x="728433" y="4995372"/>
          <a:ext cx="8058464" cy="894843"/>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710680">
                  <a:extLst>
                    <a:ext uri="{9D8B030D-6E8A-4147-A177-3AD203B41FA5}">
                      <a16:colId xmlns:a16="http://schemas.microsoft.com/office/drawing/2014/main" val="20001"/>
                    </a:ext>
                  </a:extLst>
                </a:gridCol>
                <a:gridCol w="1647731">
                  <a:extLst>
                    <a:ext uri="{9D8B030D-6E8A-4147-A177-3AD203B41FA5}">
                      <a16:colId xmlns:a16="http://schemas.microsoft.com/office/drawing/2014/main" val="20002"/>
                    </a:ext>
                  </a:extLst>
                </a:gridCol>
                <a:gridCol w="1493822">
                  <a:extLst>
                    <a:ext uri="{9D8B030D-6E8A-4147-A177-3AD203B41FA5}">
                      <a16:colId xmlns:a16="http://schemas.microsoft.com/office/drawing/2014/main" val="20003"/>
                    </a:ext>
                  </a:extLst>
                </a:gridCol>
                <a:gridCol w="1634150">
                  <a:extLst>
                    <a:ext uri="{9D8B030D-6E8A-4147-A177-3AD203B41FA5}">
                      <a16:colId xmlns:a16="http://schemas.microsoft.com/office/drawing/2014/main" val="20004"/>
                    </a:ext>
                  </a:extLst>
                </a:gridCol>
              </a:tblGrid>
              <a:tr h="28924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2109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4503">
                <a:tc>
                  <a:txBody>
                    <a:bodyPr/>
                    <a:lstStyle/>
                    <a:p>
                      <a:pPr algn="ctr" fontAlgn="ctr"/>
                      <a:r>
                        <a:rPr lang="ru-RU" sz="1100" b="0" i="0" u="none" strike="noStrike" dirty="0">
                          <a:solidFill>
                            <a:srgbClr val="000000"/>
                          </a:solidFill>
                          <a:effectLst/>
                          <a:latin typeface="Arial" panose="020B0604020202020204" pitchFamily="34" charset="0"/>
                        </a:rPr>
                        <a:t>28 733 597,3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28 736 163,2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31 163 083,5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32 805 571,9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36 127 307,2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433" y="1422724"/>
            <a:ext cx="2961089" cy="2256909"/>
          </a:xfrm>
          <a:prstGeom prst="rect">
            <a:avLst/>
          </a:prstGeom>
        </p:spPr>
      </p:pic>
      <p:sp>
        <p:nvSpPr>
          <p:cNvPr id="15" name="Rectangle 1"/>
          <p:cNvSpPr>
            <a:spLocks noChangeArrowheads="1"/>
          </p:cNvSpPr>
          <p:nvPr/>
        </p:nvSpPr>
        <p:spPr bwMode="auto">
          <a:xfrm>
            <a:off x="3766855" y="967785"/>
            <a:ext cx="4919945"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200" b="1" dirty="0">
                <a:solidFill>
                  <a:prstClr val="black"/>
                </a:solidFill>
                <a:latin typeface="Arial"/>
                <a:ea typeface="Calibri" panose="020F0502020204030204" pitchFamily="34" charset="0"/>
                <a:cs typeface="Times New Roman" panose="02020603050405020304" pitchFamily="18" charset="0"/>
              </a:rPr>
              <a:t>Цели: </a:t>
            </a:r>
          </a:p>
          <a:p>
            <a:pPr indent="0" algn="just">
              <a:spcAft>
                <a:spcPts val="600"/>
              </a:spcAft>
            </a:pPr>
            <a:r>
              <a:rPr lang="ru-RU" sz="1200" dirty="0">
                <a:solidFill>
                  <a:prstClr val="black"/>
                </a:solidFill>
                <a:latin typeface="Arial"/>
                <a:cs typeface="Times New Roman" panose="02020603050405020304" pitchFamily="18" charset="0"/>
              </a:rPr>
              <a:t>е</a:t>
            </a:r>
            <a:r>
              <a:rPr lang="ru-RU" sz="1200" dirty="0"/>
              <a:t>жегодное сохранение соотношения дефицита бюджета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10 процентов (с учетом возможного превышения ограничений в соответствии с нормами бюджетного законодательства);</a:t>
            </a:r>
          </a:p>
          <a:p>
            <a:pPr indent="0" algn="just">
              <a:spcAft>
                <a:spcPts val="600"/>
              </a:spcAft>
            </a:pPr>
            <a:r>
              <a:rPr lang="ru-RU" sz="1200" dirty="0"/>
              <a:t>ежегодное сохранение соотношения государственного долга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40 процентов (с учетом возможного превышения ограничений в соответствии с нормами бюджетного законодательства);</a:t>
            </a:r>
          </a:p>
          <a:p>
            <a:pPr indent="0" algn="just">
              <a:spcAft>
                <a:spcPts val="600"/>
              </a:spcAft>
            </a:pPr>
            <a:r>
              <a:rPr lang="ru-RU" sz="1200" dirty="0"/>
              <a:t>ежегодное сохранение обеспеченности местных бюджетов доходными источниками с учетом межбюджетных трансфертов из бюджета Республики Татарстан на уровне не менее 100 процентов от необходимого объема расходов на решение вопросов местного значения (при формировании межбюджетных отношений с местными бюджетами на очередной финансовый год и на плановый период).</a:t>
            </a:r>
          </a:p>
        </p:txBody>
      </p:sp>
    </p:spTree>
    <p:extLst>
      <p:ext uri="{BB962C8B-B14F-4D97-AF65-F5344CB8AC3E}">
        <p14:creationId xmlns:p14="http://schemas.microsoft.com/office/powerpoint/2010/main" val="929891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57200" y="0"/>
            <a:ext cx="8229600" cy="6824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400" b="1" dirty="0">
              <a:solidFill>
                <a:prstClr val="black"/>
              </a:solidFill>
            </a:endParaRPr>
          </a:p>
        </p:txBody>
      </p:sp>
      <p:sp>
        <p:nvSpPr>
          <p:cNvPr id="13" name="Скругленный прямоугольник 12"/>
          <p:cNvSpPr/>
          <p:nvPr/>
        </p:nvSpPr>
        <p:spPr>
          <a:xfrm>
            <a:off x="547024" y="333574"/>
            <a:ext cx="7943850" cy="52780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500"/>
              </a:lnSpc>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r>
              <a:rPr lang="ru-RU" sz="1400" b="1" dirty="0">
                <a:solidFill>
                  <a:prstClr val="black"/>
                </a:solidFill>
              </a:rPr>
              <a:t>"Управление государственными финансами Республики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1176830495"/>
              </p:ext>
            </p:extLst>
          </p:nvPr>
        </p:nvGraphicFramePr>
        <p:xfrm>
          <a:off x="547024" y="1040269"/>
          <a:ext cx="8161699" cy="4838700"/>
        </p:xfrm>
        <a:graphic>
          <a:graphicData uri="http://schemas.openxmlformats.org/drawingml/2006/table">
            <a:tbl>
              <a:tblPr firstRow="1" bandRow="1">
                <a:tableStyleId>{5C22544A-7EE6-4342-B048-85BDC9FD1C3A}</a:tableStyleId>
              </a:tblPr>
              <a:tblGrid>
                <a:gridCol w="3250809">
                  <a:extLst>
                    <a:ext uri="{9D8B030D-6E8A-4147-A177-3AD203B41FA5}">
                      <a16:colId xmlns:a16="http://schemas.microsoft.com/office/drawing/2014/main" val="20000"/>
                    </a:ext>
                  </a:extLst>
                </a:gridCol>
                <a:gridCol w="999793">
                  <a:extLst>
                    <a:ext uri="{9D8B030D-6E8A-4147-A177-3AD203B41FA5}">
                      <a16:colId xmlns:a16="http://schemas.microsoft.com/office/drawing/2014/main" val="385696906"/>
                    </a:ext>
                  </a:extLst>
                </a:gridCol>
                <a:gridCol w="832919">
                  <a:extLst>
                    <a:ext uri="{9D8B030D-6E8A-4147-A177-3AD203B41FA5}">
                      <a16:colId xmlns:a16="http://schemas.microsoft.com/office/drawing/2014/main" val="4071683850"/>
                    </a:ext>
                  </a:extLst>
                </a:gridCol>
                <a:gridCol w="796705">
                  <a:extLst>
                    <a:ext uri="{9D8B030D-6E8A-4147-A177-3AD203B41FA5}">
                      <a16:colId xmlns:a16="http://schemas.microsoft.com/office/drawing/2014/main" val="1880816224"/>
                    </a:ext>
                  </a:extLst>
                </a:gridCol>
                <a:gridCol w="792385">
                  <a:extLst>
                    <a:ext uri="{9D8B030D-6E8A-4147-A177-3AD203B41FA5}">
                      <a16:colId xmlns:a16="http://schemas.microsoft.com/office/drawing/2014/main" val="226342497"/>
                    </a:ext>
                  </a:extLst>
                </a:gridCol>
                <a:gridCol w="743540">
                  <a:extLst>
                    <a:ext uri="{9D8B030D-6E8A-4147-A177-3AD203B41FA5}">
                      <a16:colId xmlns:a16="http://schemas.microsoft.com/office/drawing/2014/main" val="1317988860"/>
                    </a:ext>
                  </a:extLst>
                </a:gridCol>
                <a:gridCol w="745548">
                  <a:extLst>
                    <a:ext uri="{9D8B030D-6E8A-4147-A177-3AD203B41FA5}">
                      <a16:colId xmlns:a16="http://schemas.microsoft.com/office/drawing/2014/main" val="1301807705"/>
                    </a:ext>
                  </a:extLst>
                </a:gridCol>
              </a:tblGrid>
              <a:tr h="107683">
                <a:tc>
                  <a:txBody>
                    <a:bodyPr/>
                    <a:lstStyle/>
                    <a:p>
                      <a:pPr algn="ctr" fontAlgn="ctr"/>
                      <a:r>
                        <a:rPr lang="ru-RU" sz="900" b="1" u="none" strike="noStrike" dirty="0">
                          <a:solidFill>
                            <a:schemeClr val="tx1"/>
                          </a:solidFill>
                          <a:effectLst/>
                        </a:rPr>
                        <a:t>Наименование показателя</a:t>
                      </a:r>
                      <a:endParaRPr lang="ru-RU" sz="900" b="1" i="0" u="none" strike="noStrike" dirty="0">
                        <a:solidFill>
                          <a:schemeClr val="tx1"/>
                        </a:solidFill>
                        <a:effectLst/>
                        <a:latin typeface="+mn-lt"/>
                      </a:endParaRPr>
                    </a:p>
                  </a:txBody>
                  <a:tcPr marL="5674" marR="5674" marT="567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kern="1200" dirty="0">
                          <a:solidFill>
                            <a:schemeClr val="tx1"/>
                          </a:solidFill>
                          <a:latin typeface="+mn-lt"/>
                          <a:ea typeface="+mn-ea"/>
                          <a:cs typeface="+mn-cs"/>
                        </a:rPr>
                        <a:t>Единица измерения </a:t>
                      </a:r>
                      <a:endParaRPr lang="ru-RU" sz="9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i="0" u="none" strike="noStrike" dirty="0">
                          <a:solidFill>
                            <a:schemeClr val="tx1"/>
                          </a:solidFill>
                          <a:effectLst/>
                          <a:latin typeface="+mn-lt"/>
                        </a:rPr>
                        <a:t>2024 год</a:t>
                      </a:r>
                    </a:p>
                    <a:p>
                      <a:pPr algn="ctr" fontAlgn="ctr"/>
                      <a:r>
                        <a:rPr lang="ru-RU" sz="9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i="0" u="none" strike="noStrike" dirty="0">
                          <a:solidFill>
                            <a:schemeClr val="tx1"/>
                          </a:solidFill>
                          <a:effectLst/>
                          <a:latin typeface="+mn-lt"/>
                        </a:rPr>
                        <a:t>2025 год</a:t>
                      </a:r>
                    </a:p>
                    <a:p>
                      <a:pPr algn="ctr" fontAlgn="ctr"/>
                      <a:r>
                        <a:rPr lang="ru-RU" sz="9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50395">
                <a:tc gridSpan="7">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900" b="1" i="0" u="none" strike="noStrike" kern="1200" baseline="0" dirty="0">
                          <a:solidFill>
                            <a:schemeClr val="dk1"/>
                          </a:solidFill>
                          <a:latin typeface="+mn-lt"/>
                          <a:ea typeface="+mn-ea"/>
                          <a:cs typeface="+mn-cs"/>
                        </a:rPr>
                        <a:t>Ежегодное сохранение соотношения дефицита бюджета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10 процентов (с учетом возможного превышения ограничений в соответствии с нормами бюджетного законодательства)</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endParaRPr lang="ru-RU" sz="1000" b="1" i="0" u="none" strike="noStrike" kern="1200" baseline="0" dirty="0">
                        <a:solidFill>
                          <a:schemeClr val="dk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419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Отношение дефицита бюджета Республики Татарстан к общему годовому объему доходов бюджета Республики Татарстан без учета объема безвозмездных поступлений (с учетом возможного превышения ограничений в соответствии с нормами бюджетного законодательства), не более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kern="1200" dirty="0">
                          <a:solidFill>
                            <a:schemeClr val="dk1"/>
                          </a:solidFill>
                          <a:latin typeface="+mn-lt"/>
                          <a:ea typeface="+mn-ea"/>
                          <a:cs typeface="+mn-cs"/>
                        </a:rPr>
                        <a:t>процентов </a:t>
                      </a:r>
                      <a:endParaRPr lang="ru-RU" sz="900" b="0" i="0" u="none" strike="noStrike" kern="1200" baseline="0" dirty="0">
                        <a:solidFill>
                          <a:schemeClr val="dk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0,05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4349">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i="0" u="none" strike="noStrike" kern="1200" baseline="0" dirty="0">
                          <a:solidFill>
                            <a:schemeClr val="dk1"/>
                          </a:solidFill>
                          <a:latin typeface="+mn-lt"/>
                          <a:ea typeface="+mn-ea"/>
                          <a:cs typeface="+mn-cs"/>
                        </a:rPr>
                        <a:t>Ежегодное сохранение соотношения государственного долга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40 процентов (с учетом возможного превышения ограничений в соответствии с нормами бюджетного законодательства)</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dk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411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Отношение объема государственного долга Республики Татарстан по состоянию на 1 января года, следующего за отчетным, к общему годовому объему доходов бюджета Республики Татарстан в отчетном финансовом году без учета объемов безвозмездных поступлений (с учетом возможного превышения ограничений в соответствии с нормами бюджетного законодательства), не более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kern="1200" dirty="0">
                          <a:solidFill>
                            <a:schemeClr val="dk1"/>
                          </a:solidFill>
                          <a:latin typeface="+mn-lt"/>
                          <a:ea typeface="+mn-ea"/>
                          <a:cs typeface="+mn-cs"/>
                        </a:rPr>
                        <a:t>процентов</a:t>
                      </a:r>
                      <a:endParaRPr lang="ru-RU" sz="900" b="0" i="0" u="none" strike="noStrike" kern="1200" baseline="0" dirty="0">
                        <a:solidFill>
                          <a:schemeClr val="dk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22,5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19,9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40,0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40,0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40,0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112">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i="0" u="none" strike="noStrike" kern="1200" baseline="0" dirty="0">
                          <a:solidFill>
                            <a:schemeClr val="dk1"/>
                          </a:solidFill>
                          <a:latin typeface="+mn-lt"/>
                          <a:ea typeface="+mn-ea"/>
                          <a:cs typeface="+mn-cs"/>
                        </a:rPr>
                        <a:t>Ежегодное сохранение обеспеченности местных бюджетов доходными источниками с учетом межбюджетных трансфертов из бюджета Республики Татарстан на уровне не менее 100 процентов от необходимого объема расходов на решение вопросов местного значения (при формировании межбюджетных отношений с местными бюджетами на очередной финансовый год и на плановый период)</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dk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411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Отношение закрепленных доходных источников местных бюджетов и межбюджетных трансфертов из бюджета Республики Татарстан к необходимому объему расходов на решение вопросов местного значения при формировании межбюджетных отношений с местными бюджетами на очередной финансовый год и на плановый период, не менее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kern="1200" dirty="0">
                          <a:solidFill>
                            <a:schemeClr val="dk1"/>
                          </a:solidFill>
                          <a:latin typeface="+mn-lt"/>
                          <a:ea typeface="+mn-ea"/>
                          <a:cs typeface="+mn-cs"/>
                        </a:rPr>
                        <a:t>процентов </a:t>
                      </a:r>
                      <a:endParaRPr lang="ru-RU" sz="900" b="0" i="0" u="none" strike="noStrike" kern="1200" baseline="0" dirty="0">
                        <a:solidFill>
                          <a:schemeClr val="dk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Прямоугольник 4"/>
          <p:cNvSpPr/>
          <p:nvPr/>
        </p:nvSpPr>
        <p:spPr>
          <a:xfrm>
            <a:off x="488705" y="6236752"/>
            <a:ext cx="8534400" cy="246221"/>
          </a:xfrm>
          <a:prstGeom prst="rect">
            <a:avLst/>
          </a:prstGeom>
        </p:spPr>
        <p:txBody>
          <a:bodyPr wrap="square">
            <a:spAutoFit/>
          </a:bodyPr>
          <a:lstStyle/>
          <a:p>
            <a:r>
              <a:rPr lang="ru-RU" sz="1000" b="1" i="1" dirty="0">
                <a:solidFill>
                  <a:schemeClr val="accent1"/>
                </a:solidFill>
              </a:rPr>
              <a:t>Ответственный исполнитель ГП: Министерство финансов Республики Татарстан</a:t>
            </a:r>
          </a:p>
        </p:txBody>
      </p:sp>
      <p:sp>
        <p:nvSpPr>
          <p:cNvPr id="6" name="Объект 2"/>
          <p:cNvSpPr txBox="1">
            <a:spLocks/>
          </p:cNvSpPr>
          <p:nvPr/>
        </p:nvSpPr>
        <p:spPr>
          <a:xfrm>
            <a:off x="457200" y="6463816"/>
            <a:ext cx="7858125" cy="39418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000" b="1" i="1" dirty="0">
                <a:solidFill>
                  <a:schemeClr val="accent6"/>
                </a:solidFill>
              </a:rPr>
              <a:t>http://minfin.tatarstan.ru</a:t>
            </a:r>
            <a:endParaRPr lang="ru-RU" sz="1000" b="1" i="1" dirty="0">
              <a:solidFill>
                <a:schemeClr val="accent6"/>
              </a:solidFill>
            </a:endParaRPr>
          </a:p>
        </p:txBody>
      </p:sp>
    </p:spTree>
    <p:extLst>
      <p:ext uri="{BB962C8B-B14F-4D97-AF65-F5344CB8AC3E}">
        <p14:creationId xmlns:p14="http://schemas.microsoft.com/office/powerpoint/2010/main" val="807994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336052" y="1102413"/>
            <a:ext cx="53351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600" b="1" dirty="0">
                <a:solidFill>
                  <a:prstClr val="black"/>
                </a:solidFill>
                <a:ea typeface="Calibri" panose="020F0502020204030204" pitchFamily="34" charset="0"/>
                <a:cs typeface="Calibri" panose="020F0502020204030204" pitchFamily="34" charset="0"/>
              </a:rPr>
              <a:t>Цели:</a:t>
            </a:r>
          </a:p>
          <a:p>
            <a:pPr algn="just"/>
            <a:r>
              <a:rPr lang="ru-RU" sz="1600" dirty="0"/>
              <a:t>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a:t>
            </a:r>
          </a:p>
          <a:p>
            <a:pPr algn="just"/>
            <a:r>
              <a:rPr lang="ru-RU" sz="1600" dirty="0"/>
              <a:t>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a:t>
            </a:r>
          </a:p>
        </p:txBody>
      </p:sp>
      <p:sp>
        <p:nvSpPr>
          <p:cNvPr id="6" name="Скругленный прямоугольник 5"/>
          <p:cNvSpPr/>
          <p:nvPr/>
        </p:nvSpPr>
        <p:spPr>
          <a:xfrm>
            <a:off x="670082" y="262039"/>
            <a:ext cx="7943850" cy="740628"/>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1</a:t>
            </a:r>
            <a:r>
              <a:rPr lang="en-US" altLang="ru-RU" sz="1600" b="1" dirty="0">
                <a:solidFill>
                  <a:prstClr val="black"/>
                </a:solidFill>
                <a:ea typeface="Calibri" panose="020F0502020204030204" pitchFamily="34" charset="0"/>
                <a:cs typeface="Times New Roman" panose="02020603050405020304" pitchFamily="18" charset="0"/>
              </a:rPr>
              <a:t>7</a:t>
            </a:r>
            <a:r>
              <a:rPr lang="ru-RU" altLang="ru-RU" sz="1600" b="1" dirty="0">
                <a:solidFill>
                  <a:prstClr val="black"/>
                </a:solidFill>
                <a:ea typeface="Calibri" panose="020F0502020204030204" pitchFamily="34" charset="0"/>
                <a:cs typeface="Times New Roman" panose="02020603050405020304" pitchFamily="18" charset="0"/>
              </a:rPr>
              <a:t>. Государственная программа</a:t>
            </a:r>
            <a:endParaRPr lang="ru-RU" altLang="ru-RU" sz="1600" b="1" dirty="0">
              <a:solidFill>
                <a:prstClr val="black"/>
              </a:solidFill>
            </a:endParaRPr>
          </a:p>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p>
        </p:txBody>
      </p:sp>
      <p:pic>
        <p:nvPicPr>
          <p:cNvPr id="2" name="Рисунок 1"/>
          <p:cNvPicPr>
            <a:picLocks noChangeAspect="1"/>
          </p:cNvPicPr>
          <p:nvPr/>
        </p:nvPicPr>
        <p:blipFill>
          <a:blip r:embed="rId2"/>
          <a:stretch>
            <a:fillRect/>
          </a:stretch>
        </p:blipFill>
        <p:spPr>
          <a:xfrm>
            <a:off x="612775" y="1156491"/>
            <a:ext cx="2691349" cy="2377358"/>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3001156191"/>
              </p:ext>
            </p:extLst>
          </p:nvPr>
        </p:nvGraphicFramePr>
        <p:xfrm>
          <a:off x="612775" y="3841498"/>
          <a:ext cx="8058464" cy="840099"/>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8223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026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fontAlgn="ctr"/>
                      <a:r>
                        <a:rPr lang="ru-RU" sz="1100" b="0" i="0" u="none" strike="noStrike" dirty="0">
                          <a:solidFill>
                            <a:srgbClr val="000000"/>
                          </a:solidFill>
                          <a:effectLst/>
                          <a:latin typeface="Arial" panose="020B0604020202020204" pitchFamily="34" charset="0"/>
                        </a:rPr>
                        <a:t>35 131,6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36 585,0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47 226,6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40982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15571" y="143056"/>
            <a:ext cx="7943850" cy="740628"/>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br>
              <a:rPr lang="ru-RU" altLang="ru-RU" sz="1600" b="1" dirty="0">
                <a:solidFill>
                  <a:prstClr val="black"/>
                </a:solidFill>
                <a:ea typeface="Calibri" panose="020F0502020204030204" pitchFamily="34" charset="0"/>
                <a:cs typeface="Times New Roman" panose="02020603050405020304" pitchFamily="18" charset="0"/>
              </a:rPr>
            </a:b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p>
        </p:txBody>
      </p:sp>
      <p:graphicFrame>
        <p:nvGraphicFramePr>
          <p:cNvPr id="7" name="Таблица 6"/>
          <p:cNvGraphicFramePr>
            <a:graphicFrameLocks noGrp="1"/>
          </p:cNvGraphicFramePr>
          <p:nvPr>
            <p:extLst>
              <p:ext uri="{D42A27DB-BD31-4B8C-83A1-F6EECF244321}">
                <p14:modId xmlns:p14="http://schemas.microsoft.com/office/powerpoint/2010/main" val="3801231589"/>
              </p:ext>
            </p:extLst>
          </p:nvPr>
        </p:nvGraphicFramePr>
        <p:xfrm>
          <a:off x="624689" y="955213"/>
          <a:ext cx="7995385" cy="5477011"/>
        </p:xfrm>
        <a:graphic>
          <a:graphicData uri="http://schemas.openxmlformats.org/drawingml/2006/table">
            <a:tbl>
              <a:tblPr firstRow="1" firstCol="1" bandRow="1">
                <a:tableStyleId>{5940675A-B579-460E-94D1-54222C63F5DA}</a:tableStyleId>
              </a:tblPr>
              <a:tblGrid>
                <a:gridCol w="3056013">
                  <a:extLst>
                    <a:ext uri="{9D8B030D-6E8A-4147-A177-3AD203B41FA5}">
                      <a16:colId xmlns:a16="http://schemas.microsoft.com/office/drawing/2014/main" val="20000"/>
                    </a:ext>
                  </a:extLst>
                </a:gridCol>
                <a:gridCol w="176074">
                  <a:extLst>
                    <a:ext uri="{9D8B030D-6E8A-4147-A177-3AD203B41FA5}">
                      <a16:colId xmlns:a16="http://schemas.microsoft.com/office/drawing/2014/main" val="2396164193"/>
                    </a:ext>
                  </a:extLst>
                </a:gridCol>
                <a:gridCol w="760491">
                  <a:extLst>
                    <a:ext uri="{9D8B030D-6E8A-4147-A177-3AD203B41FA5}">
                      <a16:colId xmlns:a16="http://schemas.microsoft.com/office/drawing/2014/main" val="77487287"/>
                    </a:ext>
                  </a:extLst>
                </a:gridCol>
                <a:gridCol w="823866">
                  <a:extLst>
                    <a:ext uri="{9D8B030D-6E8A-4147-A177-3AD203B41FA5}">
                      <a16:colId xmlns:a16="http://schemas.microsoft.com/office/drawing/2014/main" val="433992306"/>
                    </a:ext>
                  </a:extLst>
                </a:gridCol>
                <a:gridCol w="869132">
                  <a:extLst>
                    <a:ext uri="{9D8B030D-6E8A-4147-A177-3AD203B41FA5}">
                      <a16:colId xmlns:a16="http://schemas.microsoft.com/office/drawing/2014/main" val="300347974"/>
                    </a:ext>
                  </a:extLst>
                </a:gridCol>
                <a:gridCol w="786474">
                  <a:extLst>
                    <a:ext uri="{9D8B030D-6E8A-4147-A177-3AD203B41FA5}">
                      <a16:colId xmlns:a16="http://schemas.microsoft.com/office/drawing/2014/main" val="460640841"/>
                    </a:ext>
                  </a:extLst>
                </a:gridCol>
                <a:gridCol w="758584">
                  <a:extLst>
                    <a:ext uri="{9D8B030D-6E8A-4147-A177-3AD203B41FA5}">
                      <a16:colId xmlns:a16="http://schemas.microsoft.com/office/drawing/2014/main" val="20003"/>
                    </a:ext>
                  </a:extLst>
                </a:gridCol>
                <a:gridCol w="764751">
                  <a:extLst>
                    <a:ext uri="{9D8B030D-6E8A-4147-A177-3AD203B41FA5}">
                      <a16:colId xmlns:a16="http://schemas.microsoft.com/office/drawing/2014/main" val="20005"/>
                    </a:ext>
                  </a:extLst>
                </a:gridCol>
              </a:tblGrid>
              <a:tr h="364748">
                <a:tc>
                  <a:txBody>
                    <a:bodyPr/>
                    <a:lstStyle/>
                    <a:p>
                      <a:pPr algn="ctr" rtl="0" fontAlgn="ctr"/>
                      <a:r>
                        <a:rPr lang="ru-RU" sz="900" b="1" kern="1200" dirty="0">
                          <a:solidFill>
                            <a:schemeClr val="tx1"/>
                          </a:solidFill>
                          <a:effectLst/>
                          <a:latin typeface="+mn-lt"/>
                          <a:ea typeface="+mn-ea"/>
                          <a:cs typeface="+mn-cs"/>
                        </a:rPr>
                        <a:t>Наименование показателя</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rtl="0" fontAlgn="ct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rtl="0" fontAlgn="ct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900" b="1" kern="1200" dirty="0">
                          <a:solidFill>
                            <a:schemeClr val="tx1"/>
                          </a:solidFill>
                          <a:effectLst/>
                          <a:latin typeface="+mn-lt"/>
                          <a:ea typeface="+mn-ea"/>
                          <a:cs typeface="+mn-cs"/>
                        </a:rPr>
                        <a:t>2024 год</a:t>
                      </a:r>
                    </a:p>
                    <a:p>
                      <a:pPr algn="ctr" rtl="0" fontAlgn="ctr"/>
                      <a:r>
                        <a:rPr lang="ru-RU" sz="900" b="1" kern="1200" dirty="0">
                          <a:solidFill>
                            <a:schemeClr val="tx1"/>
                          </a:solidFill>
                          <a:effectLst/>
                          <a:latin typeface="+mn-lt"/>
                          <a:ea typeface="+mn-ea"/>
                          <a:cs typeface="+mn-cs"/>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900" b="1" kern="1200" dirty="0">
                          <a:solidFill>
                            <a:schemeClr val="tx1"/>
                          </a:solidFill>
                          <a:effectLst/>
                          <a:latin typeface="+mn-lt"/>
                          <a:ea typeface="+mn-ea"/>
                          <a:cs typeface="+mn-cs"/>
                        </a:rPr>
                        <a:t>2025 год</a:t>
                      </a:r>
                    </a:p>
                    <a:p>
                      <a:pPr algn="ctr" rtl="0" fontAlgn="ctr"/>
                      <a:r>
                        <a:rPr lang="ru-RU" sz="900" b="1" kern="1200" dirty="0">
                          <a:solidFill>
                            <a:schemeClr val="tx1"/>
                          </a:solidFill>
                          <a:effectLst/>
                          <a:latin typeface="+mn-lt"/>
                          <a:ea typeface="+mn-ea"/>
                          <a:cs typeface="+mn-cs"/>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2027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2184">
                <a:tc gridSpan="8">
                  <a:txBody>
                    <a:bodyPr/>
                    <a:lstStyle/>
                    <a:p>
                      <a:pPr algn="just" rtl="0" fontAlgn="ctr"/>
                      <a:r>
                        <a:rPr lang="ru-RU" sz="900" b="1" kern="1200" dirty="0">
                          <a:solidFill>
                            <a:schemeClr val="tx1"/>
                          </a:solidFill>
                          <a:latin typeface="+mn-lt"/>
                          <a:ea typeface="+mn-ea"/>
                          <a:cs typeface="+mn-cs"/>
                        </a:rPr>
                        <a:t>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 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 </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rtl="0"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rtl="0"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2385">
                <a:tc gridSpan="2">
                  <a:txBody>
                    <a:bodyPr/>
                    <a:lstStyle/>
                    <a:p>
                      <a:pPr algn="just"/>
                      <a:r>
                        <a:rPr lang="ru-RU" sz="900" b="0" i="0" u="none" strike="noStrike" kern="1200" baseline="0" dirty="0">
                          <a:solidFill>
                            <a:schemeClr val="tx1"/>
                          </a:solidFill>
                          <a:latin typeface="+mn-lt"/>
                          <a:ea typeface="+mn-ea"/>
                          <a:cs typeface="+mn-cs"/>
                        </a:rPr>
                        <a:t>Государственные гражданские служащие, муниципальные служащие, лица, замещающие муниципальные должности, работники, замещающие должности в государственных органах и органах местного самоуправления, не являющиеся соответственно должностями государственной гражданской службы и муниципальной службы, участвовали в мероприятиях по повышению квалификации по вопросам мобилизационной подготовки и защиты государственной тайны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100</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0051">
                <a:tc gridSpan="2">
                  <a:txBody>
                    <a:bodyPr/>
                    <a:lstStyle/>
                    <a:p>
                      <a:pPr algn="just"/>
                      <a:r>
                        <a:rPr lang="ru-RU" sz="900" b="0" i="0" u="none" strike="noStrike" kern="1200" baseline="0" dirty="0">
                          <a:solidFill>
                            <a:schemeClr val="tx1"/>
                          </a:solidFill>
                          <a:latin typeface="+mn-lt"/>
                          <a:ea typeface="+mn-ea"/>
                          <a:cs typeface="+mn-cs"/>
                        </a:rPr>
                        <a:t>Сформированный рейтинг государственных органов и органов местного самоуправления на основе ежеквартального мониторинга эффективности кадровой работы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100</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9987">
                <a:tc gridSpan="2">
                  <a:txBody>
                    <a:bodyPr/>
                    <a:lstStyle/>
                    <a:p>
                      <a:pPr algn="just"/>
                      <a:r>
                        <a:rPr lang="ru-RU" sz="900" b="0" i="0" u="none" strike="noStrike" kern="1200" baseline="0" dirty="0">
                          <a:solidFill>
                            <a:schemeClr val="tx1"/>
                          </a:solidFill>
                          <a:latin typeface="+mn-lt"/>
                          <a:ea typeface="+mn-ea"/>
                          <a:cs typeface="+mn-cs"/>
                        </a:rPr>
                        <a:t>Доля должностей руководителей структурных подразделений в государственных органах, на которые сформирован (актуализирован) кадровый резерв, в общем количестве должностей руководителей структурных подразделений в государственных органах</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95/100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95/100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95</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95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95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6463">
                <a:tc gridSpan="2">
                  <a:txBody>
                    <a:bodyPr/>
                    <a:lstStyle/>
                    <a:p>
                      <a:pPr algn="just"/>
                      <a:r>
                        <a:rPr lang="ru-RU" sz="900" b="0" i="0" u="none" strike="noStrike" kern="1200" baseline="0" dirty="0">
                          <a:solidFill>
                            <a:schemeClr val="tx1"/>
                          </a:solidFill>
                          <a:latin typeface="+mn-lt"/>
                          <a:ea typeface="+mn-ea"/>
                          <a:cs typeface="+mn-cs"/>
                        </a:rPr>
                        <a:t>Количество лиц, включенных в резерв управленческих кадров</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человек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человек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15/26</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15/23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15</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9987">
                <a:tc gridSpan="2">
                  <a:txBody>
                    <a:bodyPr/>
                    <a:lstStyle/>
                    <a:p>
                      <a:pPr algn="just"/>
                      <a:r>
                        <a:rPr lang="ru-RU" sz="900" b="0" i="0" u="none" strike="noStrike" kern="1200" baseline="0" dirty="0">
                          <a:solidFill>
                            <a:schemeClr val="tx1"/>
                          </a:solidFill>
                          <a:latin typeface="+mn-lt"/>
                          <a:ea typeface="+mn-ea"/>
                          <a:cs typeface="+mn-cs"/>
                        </a:rPr>
                        <a:t>Доля государственных гражданских служащих, работников, замещающих должности, не являющиеся должностями государственной гражданской службы, работников государственных учреждений, работников аппаратов мировых судов, участвующих в мероприятиях по профессиональному развитию, включая дополнительное профессиональное образование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33/41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a:solidFill>
                            <a:schemeClr val="tx1"/>
                          </a:solidFill>
                          <a:effectLst/>
                          <a:latin typeface="Arial" panose="020B0604020202020204" pitchFamily="34" charset="0"/>
                          <a:cs typeface="Arial" panose="020B0604020202020204" pitchFamily="34" charset="0"/>
                        </a:rPr>
                        <a:t>33</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9987">
                <a:tc gridSpan="2">
                  <a:txBody>
                    <a:bodyPr/>
                    <a:lstStyle/>
                    <a:p>
                      <a:pPr algn="just"/>
                      <a:r>
                        <a:rPr lang="ru-RU" sz="900" b="0" i="0" u="none" strike="noStrike" kern="1200" baseline="0" dirty="0">
                          <a:solidFill>
                            <a:schemeClr val="tx1"/>
                          </a:solidFill>
                          <a:latin typeface="+mn-lt"/>
                          <a:ea typeface="+mn-ea"/>
                          <a:cs typeface="+mn-cs"/>
                        </a:rPr>
                        <a:t>Доля муниципальных служащих, работников, замещающих должности, не являющиеся должностями муниципальной службы, работников муниципальных учреждений, участвующих в мероприятиях по профессиональному развитию, включая дополнительное профессиональное образование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33/37</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33/37</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a:solidFill>
                            <a:schemeClr val="tx1"/>
                          </a:solidFill>
                          <a:effectLst/>
                          <a:latin typeface="Arial" panose="020B0604020202020204" pitchFamily="34" charset="0"/>
                          <a:cs typeface="Arial" panose="020B0604020202020204" pitchFamily="34" charset="0"/>
                        </a:rPr>
                        <a:t>33</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03995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716642" y="82994"/>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br>
              <a:rPr lang="ru-RU" altLang="ru-RU" sz="1600" b="1" dirty="0">
                <a:solidFill>
                  <a:prstClr val="black"/>
                </a:solidFill>
                <a:ea typeface="Calibri" panose="020F0502020204030204" pitchFamily="34" charset="0"/>
                <a:cs typeface="Times New Roman" panose="02020603050405020304" pitchFamily="18" charset="0"/>
              </a:rPr>
            </a:b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r>
              <a:rPr lang="ru-RU" altLang="ru-RU" sz="1600" b="1" dirty="0">
                <a:solidFill>
                  <a:prstClr val="black"/>
                </a:solidFill>
                <a:ea typeface="Times New Roman" panose="02020603050405020304" pitchFamily="18" charset="0"/>
              </a:rPr>
              <a:t>" (продолжение)</a:t>
            </a:r>
          </a:p>
        </p:txBody>
      </p:sp>
      <p:graphicFrame>
        <p:nvGraphicFramePr>
          <p:cNvPr id="7" name="Таблица 6"/>
          <p:cNvGraphicFramePr>
            <a:graphicFrameLocks noGrp="1"/>
          </p:cNvGraphicFramePr>
          <p:nvPr>
            <p:extLst>
              <p:ext uri="{D42A27DB-BD31-4B8C-83A1-F6EECF244321}">
                <p14:modId xmlns:p14="http://schemas.microsoft.com/office/powerpoint/2010/main" val="2352440877"/>
              </p:ext>
            </p:extLst>
          </p:nvPr>
        </p:nvGraphicFramePr>
        <p:xfrm>
          <a:off x="637783" y="1096350"/>
          <a:ext cx="8101567" cy="5469068"/>
        </p:xfrm>
        <a:graphic>
          <a:graphicData uri="http://schemas.openxmlformats.org/drawingml/2006/table">
            <a:tbl>
              <a:tblPr firstRow="1" firstCol="1" bandRow="1">
                <a:tableStyleId>{5940675A-B579-460E-94D1-54222C63F5DA}</a:tableStyleId>
              </a:tblPr>
              <a:tblGrid>
                <a:gridCol w="3273313">
                  <a:extLst>
                    <a:ext uri="{9D8B030D-6E8A-4147-A177-3AD203B41FA5}">
                      <a16:colId xmlns:a16="http://schemas.microsoft.com/office/drawing/2014/main" val="20000"/>
                    </a:ext>
                  </a:extLst>
                </a:gridCol>
                <a:gridCol w="1023751">
                  <a:extLst>
                    <a:ext uri="{9D8B030D-6E8A-4147-A177-3AD203B41FA5}">
                      <a16:colId xmlns:a16="http://schemas.microsoft.com/office/drawing/2014/main" val="20001"/>
                    </a:ext>
                  </a:extLst>
                </a:gridCol>
                <a:gridCol w="832210">
                  <a:extLst>
                    <a:ext uri="{9D8B030D-6E8A-4147-A177-3AD203B41FA5}">
                      <a16:colId xmlns:a16="http://schemas.microsoft.com/office/drawing/2014/main" val="3313098221"/>
                    </a:ext>
                  </a:extLst>
                </a:gridCol>
                <a:gridCol w="805759">
                  <a:extLst>
                    <a:ext uri="{9D8B030D-6E8A-4147-A177-3AD203B41FA5}">
                      <a16:colId xmlns:a16="http://schemas.microsoft.com/office/drawing/2014/main" val="2929028992"/>
                    </a:ext>
                  </a:extLst>
                </a:gridCol>
                <a:gridCol w="700298">
                  <a:extLst>
                    <a:ext uri="{9D8B030D-6E8A-4147-A177-3AD203B41FA5}">
                      <a16:colId xmlns:a16="http://schemas.microsoft.com/office/drawing/2014/main" val="20002"/>
                    </a:ext>
                  </a:extLst>
                </a:gridCol>
                <a:gridCol w="728728">
                  <a:extLst>
                    <a:ext uri="{9D8B030D-6E8A-4147-A177-3AD203B41FA5}">
                      <a16:colId xmlns:a16="http://schemas.microsoft.com/office/drawing/2014/main" val="20003"/>
                    </a:ext>
                  </a:extLst>
                </a:gridCol>
                <a:gridCol w="737508">
                  <a:extLst>
                    <a:ext uri="{9D8B030D-6E8A-4147-A177-3AD203B41FA5}">
                      <a16:colId xmlns:a16="http://schemas.microsoft.com/office/drawing/2014/main" val="20004"/>
                    </a:ext>
                  </a:extLst>
                </a:gridCol>
              </a:tblGrid>
              <a:tr h="364748">
                <a:tc>
                  <a:txBody>
                    <a:bodyPr/>
                    <a:lstStyle/>
                    <a:p>
                      <a:pPr algn="ctr" rtl="0" fontAlgn="ctr"/>
                      <a:r>
                        <a:rPr lang="ru-RU" sz="900" b="1" kern="1200" dirty="0">
                          <a:solidFill>
                            <a:schemeClr val="tx1"/>
                          </a:solidFill>
                          <a:effectLst/>
                          <a:latin typeface="+mn-lt"/>
                          <a:ea typeface="+mn-ea"/>
                          <a:cs typeface="+mn-cs"/>
                        </a:rPr>
                        <a:t>Наименование показателя</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2027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62385">
                <a:tc>
                  <a:txBody>
                    <a:bodyPr/>
                    <a:lstStyle/>
                    <a:p>
                      <a:pPr algn="just"/>
                      <a:r>
                        <a:rPr lang="ru-RU" sz="900" b="0" i="0" u="none" strike="noStrike" kern="1200" baseline="0" dirty="0">
                          <a:solidFill>
                            <a:schemeClr val="tx1"/>
                          </a:solidFill>
                          <a:latin typeface="+mn-lt"/>
                          <a:ea typeface="+mn-ea"/>
                          <a:cs typeface="+mn-cs"/>
                        </a:rPr>
                        <a:t>Доля реализованных образовательных программ, включающих блоки по развитию компетенций, направленных на </a:t>
                      </a:r>
                      <a:r>
                        <a:rPr lang="ru-RU" sz="900" b="0" i="0" u="none" strike="noStrike" kern="1200" baseline="0" dirty="0" err="1">
                          <a:solidFill>
                            <a:schemeClr val="tx1"/>
                          </a:solidFill>
                          <a:latin typeface="+mn-lt"/>
                          <a:ea typeface="+mn-ea"/>
                          <a:cs typeface="+mn-cs"/>
                        </a:rPr>
                        <a:t>клиентоцентричность</a:t>
                      </a:r>
                      <a:r>
                        <a:rPr lang="ru-RU" sz="900" b="0" i="0" u="none" strike="noStrike" kern="1200" baseline="0" dirty="0">
                          <a:solidFill>
                            <a:schemeClr val="tx1"/>
                          </a:solidFill>
                          <a:latin typeface="+mn-lt"/>
                          <a:ea typeface="+mn-ea"/>
                          <a:cs typeface="+mn-cs"/>
                        </a:rPr>
                        <a:t> органов публичной власти, повышение уровня цифровых, информационно-аналитических и коммуникативных навыков государственных гражданских служащих и муниципальных служащих</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65/65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70/70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75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80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85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0051">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Проведение Республиканского конкурса "Лучший государственный гражданский служащий Республики Татарстан"</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ru-RU" sz="900" kern="1200" dirty="0">
                          <a:solidFill>
                            <a:schemeClr val="tx1"/>
                          </a:solidFill>
                          <a:latin typeface="+mn-lt"/>
                          <a:ea typeface="+mn-ea"/>
                          <a:cs typeface="+mn-cs"/>
                        </a:rPr>
                        <a:t>единиц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9987">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Сформированная Электронная доска почета государственных гражданских служащих Республики Татарстан</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ru-RU" sz="900" kern="1200" dirty="0">
                          <a:solidFill>
                            <a:schemeClr val="tx1"/>
                          </a:solidFill>
                          <a:latin typeface="+mn-lt"/>
                          <a:ea typeface="+mn-ea"/>
                          <a:cs typeface="+mn-cs"/>
                        </a:rPr>
                        <a:t>единиц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6463">
                <a:tc>
                  <a:txBody>
                    <a:bodyPr/>
                    <a:lstStyle/>
                    <a:p>
                      <a:pPr algn="just"/>
                      <a:r>
                        <a:rPr lang="ru-RU" sz="900" b="0" i="0" u="none" strike="noStrike" kern="1200" baseline="0" dirty="0">
                          <a:solidFill>
                            <a:schemeClr val="tx1"/>
                          </a:solidFill>
                          <a:latin typeface="+mn-lt"/>
                          <a:ea typeface="+mn-ea"/>
                          <a:cs typeface="+mn-cs"/>
                        </a:rPr>
                        <a:t>Доля государственных органов, принявших на практику (стажировку) студентов в соответствии с заключаемыми договорами с профессиональными образовательными организациями и образовательными организациями высшего образования в общем количестве государственных органов</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kern="1200" dirty="0">
                          <a:solidFill>
                            <a:schemeClr val="tx1"/>
                          </a:solidFill>
                          <a:latin typeface="+mn-lt"/>
                          <a:ea typeface="+mn-ea"/>
                          <a:cs typeface="+mn-cs"/>
                        </a:rPr>
                        <a:t>процентов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9987">
                <a:tc>
                  <a:txBody>
                    <a:bodyPr/>
                    <a:lstStyle/>
                    <a:p>
                      <a:pPr algn="just"/>
                      <a:r>
                        <a:rPr lang="ru-RU" sz="900" b="0" i="0" u="none" strike="noStrike" kern="1200" baseline="0" dirty="0">
                          <a:solidFill>
                            <a:schemeClr val="tx1"/>
                          </a:solidFill>
                          <a:latin typeface="+mn-lt"/>
                          <a:ea typeface="+mn-ea"/>
                          <a:cs typeface="+mn-cs"/>
                        </a:rPr>
                        <a:t>Количество статистических сборников, содержащих материалы о степени привлекательности государственной гражданской службы и муниципальной службы для молодежи, удовлетворенности населения деятельностью государственных органов и органов местного самоуправления, а также эффективности и престижа государственной гражданской службы и муниципальной службы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kern="1200" dirty="0">
                          <a:solidFill>
                            <a:schemeClr val="tx1"/>
                          </a:solidFill>
                          <a:latin typeface="+mn-lt"/>
                          <a:ea typeface="+mn-ea"/>
                          <a:cs typeface="+mn-cs"/>
                        </a:rPr>
                        <a:t>единиц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9987">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Количество материалов, направленных на популяризацию и повышение престижа государственной гражданской службы Республики Татарстан, муниципальной службы в Республике Татарстан, размещенных в социальных сетях и на других современных информационно-коммуникационных платформах</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единиц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20/20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20/20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9987">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Ежегодный отчет об изменениях законодательства в сфере государственной гражданской службы и муниципальной службы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kern="1200" dirty="0">
                          <a:solidFill>
                            <a:schemeClr val="tx1"/>
                          </a:solidFill>
                          <a:latin typeface="+mn-lt"/>
                          <a:ea typeface="+mn-ea"/>
                          <a:cs typeface="+mn-cs"/>
                        </a:rPr>
                        <a:t>единиц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3230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728016" y="291764"/>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br>
              <a:rPr lang="ru-RU" altLang="ru-RU" sz="1600" b="1" dirty="0">
                <a:solidFill>
                  <a:prstClr val="black"/>
                </a:solidFill>
                <a:ea typeface="Calibri" panose="020F0502020204030204" pitchFamily="34" charset="0"/>
                <a:cs typeface="Times New Roman" panose="02020603050405020304" pitchFamily="18" charset="0"/>
              </a:rPr>
            </a:b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r>
              <a:rPr lang="ru-RU" altLang="ru-RU" sz="1600" b="1" dirty="0">
                <a:solidFill>
                  <a:prstClr val="black"/>
                </a:solidFill>
                <a:ea typeface="Times New Roman" panose="02020603050405020304" pitchFamily="18" charset="0"/>
              </a:rPr>
              <a:t>" (окончание)</a:t>
            </a:r>
          </a:p>
        </p:txBody>
      </p:sp>
      <p:graphicFrame>
        <p:nvGraphicFramePr>
          <p:cNvPr id="7" name="Таблица 6"/>
          <p:cNvGraphicFramePr>
            <a:graphicFrameLocks noGrp="1"/>
          </p:cNvGraphicFramePr>
          <p:nvPr>
            <p:extLst>
              <p:ext uri="{D42A27DB-BD31-4B8C-83A1-F6EECF244321}">
                <p14:modId xmlns:p14="http://schemas.microsoft.com/office/powerpoint/2010/main" val="4085365409"/>
              </p:ext>
            </p:extLst>
          </p:nvPr>
        </p:nvGraphicFramePr>
        <p:xfrm>
          <a:off x="688063" y="1380442"/>
          <a:ext cx="8023757" cy="2663348"/>
        </p:xfrm>
        <a:graphic>
          <a:graphicData uri="http://schemas.openxmlformats.org/drawingml/2006/table">
            <a:tbl>
              <a:tblPr firstRow="1" firstCol="1" bandRow="1">
                <a:tableStyleId>{5940675A-B579-460E-94D1-54222C63F5DA}</a:tableStyleId>
              </a:tblPr>
              <a:tblGrid>
                <a:gridCol w="2899987">
                  <a:extLst>
                    <a:ext uri="{9D8B030D-6E8A-4147-A177-3AD203B41FA5}">
                      <a16:colId xmlns:a16="http://schemas.microsoft.com/office/drawing/2014/main" val="20000"/>
                    </a:ext>
                  </a:extLst>
                </a:gridCol>
                <a:gridCol w="902469">
                  <a:extLst>
                    <a:ext uri="{9D8B030D-6E8A-4147-A177-3AD203B41FA5}">
                      <a16:colId xmlns:a16="http://schemas.microsoft.com/office/drawing/2014/main" val="20001"/>
                    </a:ext>
                  </a:extLst>
                </a:gridCol>
                <a:gridCol w="869132">
                  <a:extLst>
                    <a:ext uri="{9D8B030D-6E8A-4147-A177-3AD203B41FA5}">
                      <a16:colId xmlns:a16="http://schemas.microsoft.com/office/drawing/2014/main" val="1048489128"/>
                    </a:ext>
                  </a:extLst>
                </a:gridCol>
                <a:gridCol w="959668">
                  <a:extLst>
                    <a:ext uri="{9D8B030D-6E8A-4147-A177-3AD203B41FA5}">
                      <a16:colId xmlns:a16="http://schemas.microsoft.com/office/drawing/2014/main" val="1380712390"/>
                    </a:ext>
                  </a:extLst>
                </a:gridCol>
                <a:gridCol w="787651">
                  <a:extLst>
                    <a:ext uri="{9D8B030D-6E8A-4147-A177-3AD203B41FA5}">
                      <a16:colId xmlns:a16="http://schemas.microsoft.com/office/drawing/2014/main" val="20002"/>
                    </a:ext>
                  </a:extLst>
                </a:gridCol>
                <a:gridCol w="778598">
                  <a:extLst>
                    <a:ext uri="{9D8B030D-6E8A-4147-A177-3AD203B41FA5}">
                      <a16:colId xmlns:a16="http://schemas.microsoft.com/office/drawing/2014/main" val="20003"/>
                    </a:ext>
                  </a:extLst>
                </a:gridCol>
                <a:gridCol w="826252">
                  <a:extLst>
                    <a:ext uri="{9D8B030D-6E8A-4147-A177-3AD203B41FA5}">
                      <a16:colId xmlns:a16="http://schemas.microsoft.com/office/drawing/2014/main" val="20004"/>
                    </a:ext>
                  </a:extLst>
                </a:gridCol>
              </a:tblGrid>
              <a:tr h="364748">
                <a:tc>
                  <a:txBody>
                    <a:bodyPr/>
                    <a:lstStyle/>
                    <a:p>
                      <a:pPr algn="ctr" rtl="0" fontAlgn="ctr"/>
                      <a:r>
                        <a:rPr lang="ru-RU" sz="1000" b="1" kern="1200" dirty="0">
                          <a:solidFill>
                            <a:schemeClr val="tx1"/>
                          </a:solidFill>
                          <a:effectLst/>
                          <a:latin typeface="+mn-lt"/>
                          <a:ea typeface="+mn-ea"/>
                          <a:cs typeface="+mn-cs"/>
                        </a:rPr>
                        <a:t>Наименование показателя</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10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2027 год </a:t>
                      </a:r>
                      <a:endParaRPr lang="ru-RU" sz="10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62385">
                <a:tc>
                  <a:txBody>
                    <a:bodyPr/>
                    <a:lstStyle/>
                    <a:p>
                      <a:pPr marL="0" algn="just" defTabSz="685800" rtl="0" eaLnBrk="1" latinLnBrk="0" hangingPunct="1"/>
                      <a:r>
                        <a:rPr lang="ru-RU" sz="1000" b="0" i="0" u="none" strike="noStrike" kern="1200" baseline="0" dirty="0">
                          <a:solidFill>
                            <a:schemeClr val="tx1"/>
                          </a:solidFill>
                          <a:latin typeface="+mn-lt"/>
                          <a:ea typeface="+mn-ea"/>
                          <a:cs typeface="+mn-cs"/>
                        </a:rPr>
                        <a:t>Доля муниципальных образований, в которых утверждены муниципальные программы развития муниципальной службы на определенный государственной программой период, в общем их количестве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2385">
                <a:tc>
                  <a:txBody>
                    <a:bodyPr/>
                    <a:lstStyle/>
                    <a:p>
                      <a:pPr marL="0" algn="just" defTabSz="685800" rtl="0" eaLnBrk="1" latinLnBrk="0" hangingPunct="1"/>
                      <a:r>
                        <a:rPr lang="ru-RU" sz="1000" b="0" i="0" u="none" strike="noStrike" kern="1200" baseline="0" dirty="0">
                          <a:solidFill>
                            <a:schemeClr val="tx1"/>
                          </a:solidFill>
                          <a:latin typeface="+mn-lt"/>
                          <a:ea typeface="+mn-ea"/>
                          <a:cs typeface="+mn-cs"/>
                        </a:rPr>
                        <a:t>Наличие актуальных сведений, характеризующих кадровый состав государственных органов и органов местного самоуправления, в Единой информационной кадровой системе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kern="1200" baseline="0" dirty="0">
                          <a:solidFill>
                            <a:schemeClr val="tx1"/>
                          </a:solidFill>
                          <a:latin typeface="+mn-lt"/>
                          <a:ea typeface="+mn-ea"/>
                          <a:cs typeface="+mn-cs"/>
                        </a:rPr>
                        <a:t>процентов </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9498173"/>
                  </a:ext>
                </a:extLst>
              </a:tr>
              <a:tr h="462385">
                <a:tc>
                  <a:txBody>
                    <a:bodyPr/>
                    <a:lstStyle/>
                    <a:p>
                      <a:pPr marL="0" algn="just" defTabSz="685800" rtl="0" eaLnBrk="1" latinLnBrk="0" hangingPunct="1"/>
                      <a:r>
                        <a:rPr lang="ru-RU" sz="1000" b="0" i="0" u="none" strike="noStrike" kern="1200" baseline="0" dirty="0">
                          <a:solidFill>
                            <a:schemeClr val="tx1"/>
                          </a:solidFill>
                          <a:latin typeface="+mn-lt"/>
                          <a:ea typeface="+mn-ea"/>
                          <a:cs typeface="+mn-cs"/>
                        </a:rPr>
                        <a:t>Наличие в Единой информационной кадровой системе изменений, внесенных в связи с расширением функционала, с учетом требований, указанных в техническом задании</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kern="1200" baseline="0" dirty="0">
                          <a:solidFill>
                            <a:schemeClr val="tx1"/>
                          </a:solidFill>
                          <a:latin typeface="+mn-lt"/>
                          <a:ea typeface="+mn-ea"/>
                          <a:cs typeface="+mn-cs"/>
                        </a:rPr>
                        <a:t>процентов </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560286"/>
                  </a:ext>
                </a:extLst>
              </a:tr>
            </a:tbl>
          </a:graphicData>
        </a:graphic>
      </p:graphicFrame>
      <p:sp>
        <p:nvSpPr>
          <p:cNvPr id="4" name="Прямоугольник 3"/>
          <p:cNvSpPr/>
          <p:nvPr/>
        </p:nvSpPr>
        <p:spPr>
          <a:xfrm>
            <a:off x="533618" y="5894210"/>
            <a:ext cx="7448550" cy="261610"/>
          </a:xfrm>
          <a:prstGeom prst="rect">
            <a:avLst/>
          </a:prstGeom>
        </p:spPr>
        <p:txBody>
          <a:bodyPr wrap="square">
            <a:spAutoFit/>
          </a:bodyPr>
          <a:lstStyle/>
          <a:p>
            <a:pPr lvl="0" algn="just" eaLnBrk="0" fontAlgn="base" hangingPunct="0">
              <a:spcBef>
                <a:spcPct val="0"/>
              </a:spcBef>
              <a:spcAft>
                <a:spcPct val="0"/>
              </a:spcAft>
            </a:pPr>
            <a:r>
              <a:rPr lang="ru-RU" altLang="ru-RU" sz="1100" b="1" i="1" dirty="0">
                <a:solidFill>
                  <a:schemeClr val="accent1"/>
                </a:solidFill>
                <a:ea typeface="Calibri" panose="020F0502020204030204" pitchFamily="34" charset="0"/>
                <a:cs typeface="Calibri" panose="020F0502020204030204" pitchFamily="34" charset="0"/>
              </a:rPr>
              <a:t>Ответственный исполнитель ГП: Министерство юстиции Республики Татарстан</a:t>
            </a:r>
            <a:endParaRPr lang="ru-RU" altLang="ru-RU" sz="1100" b="1" i="1" dirty="0">
              <a:solidFill>
                <a:schemeClr val="accent1"/>
              </a:solidFill>
            </a:endParaRPr>
          </a:p>
        </p:txBody>
      </p:sp>
      <p:sp>
        <p:nvSpPr>
          <p:cNvPr id="5" name="Объект 2"/>
          <p:cNvSpPr txBox="1">
            <a:spLocks/>
          </p:cNvSpPr>
          <p:nvPr/>
        </p:nvSpPr>
        <p:spPr>
          <a:xfrm>
            <a:off x="533618" y="6325097"/>
            <a:ext cx="7858125" cy="39418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000" b="1" i="1" dirty="0">
                <a:solidFill>
                  <a:schemeClr val="accent6"/>
                </a:solidFill>
              </a:rPr>
              <a:t>https://minjust.tatarstan.ru/</a:t>
            </a:r>
            <a:endParaRPr lang="ru-RU" sz="1000" b="1" i="1" dirty="0">
              <a:solidFill>
                <a:schemeClr val="accent6"/>
              </a:solidFill>
            </a:endParaRPr>
          </a:p>
        </p:txBody>
      </p:sp>
    </p:spTree>
    <p:extLst>
      <p:ext uri="{BB962C8B-B14F-4D97-AF65-F5344CB8AC3E}">
        <p14:creationId xmlns:p14="http://schemas.microsoft.com/office/powerpoint/2010/main" val="834564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792318" y="1340617"/>
            <a:ext cx="485430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solidFill>
                  <a:prstClr val="black"/>
                </a:solidFill>
                <a:ea typeface="Times New Roman" panose="02020603050405020304" pitchFamily="18" charset="0"/>
              </a:rPr>
              <a:t>Цель:</a:t>
            </a:r>
            <a:r>
              <a:rPr lang="en-US" altLang="ru-RU" sz="1400" b="1" dirty="0">
                <a:solidFill>
                  <a:prstClr val="black"/>
                </a:solidFill>
                <a:ea typeface="Times New Roman" panose="02020603050405020304" pitchFamily="18" charset="0"/>
              </a:rPr>
              <a:t> </a:t>
            </a:r>
            <a:r>
              <a:rPr lang="ru-RU" sz="1400" i="0" dirty="0">
                <a:effectLst/>
                <a:latin typeface="Golos"/>
              </a:rPr>
              <a:t>реализация государственной национальной политики в Республике Татарстан, укрепление межэтнического и межконфессионального мира и согласия, гармонизация межнациональных и межконфессиональных отношений, сохранение и поддержка этнокультурного и языкового многообразия народов, проживающих в Республике Татарстан, традиционных российских духовно-нравственных ценностей, успешная социокультурная адаптация и интеграция иностранных граждан в российское сообщество, укрепление общероссийской гражданской идентичности и единства многонационального народа Российской Федерации.</a:t>
            </a:r>
            <a:endParaRPr lang="ru-RU" sz="1400" dirty="0"/>
          </a:p>
        </p:txBody>
      </p:sp>
      <p:sp>
        <p:nvSpPr>
          <p:cNvPr id="2" name="Скругленный прямоугольник 1"/>
          <p:cNvSpPr/>
          <p:nvPr/>
        </p:nvSpPr>
        <p:spPr>
          <a:xfrm>
            <a:off x="542925" y="220925"/>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1</a:t>
            </a:r>
            <a:r>
              <a:rPr lang="en-US" sz="1600" b="1" dirty="0">
                <a:solidFill>
                  <a:prstClr val="black"/>
                </a:solidFill>
              </a:rPr>
              <a:t>8</a:t>
            </a:r>
            <a:r>
              <a:rPr lang="ru-RU" sz="1600" b="1" dirty="0">
                <a:solidFill>
                  <a:prstClr val="black"/>
                </a:solidFill>
              </a:rPr>
              <a:t>.Государственная программа "Реализация государственной национальной политики в Республике Татарстан "</a:t>
            </a:r>
            <a:endParaRPr lang="ru-RU" sz="1600" b="1" dirty="0">
              <a:solidFill>
                <a:srgbClr val="000000"/>
              </a:solidFill>
            </a:endParaRPr>
          </a:p>
        </p:txBody>
      </p:sp>
      <p:pic>
        <p:nvPicPr>
          <p:cNvPr id="110594" name="Picture 2" descr="http://zgv119.net/wp-content/uploads/2013/03/druzh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004742"/>
            <a:ext cx="3228975" cy="3228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Таблица 7"/>
          <p:cNvGraphicFramePr>
            <a:graphicFrameLocks noGrp="1"/>
          </p:cNvGraphicFramePr>
          <p:nvPr>
            <p:extLst>
              <p:ext uri="{D42A27DB-BD31-4B8C-83A1-F6EECF244321}">
                <p14:modId xmlns:p14="http://schemas.microsoft.com/office/powerpoint/2010/main" val="2234917547"/>
              </p:ext>
            </p:extLst>
          </p:nvPr>
        </p:nvGraphicFramePr>
        <p:xfrm>
          <a:off x="713258" y="4467582"/>
          <a:ext cx="8058464" cy="795254"/>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14184">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68798">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1881">
                <a:tc>
                  <a:txBody>
                    <a:bodyPr/>
                    <a:lstStyle/>
                    <a:p>
                      <a:pPr algn="ctr" fontAlgn="ctr"/>
                      <a:r>
                        <a:rPr lang="ru-RU" sz="1100" b="0" i="0" u="none" strike="noStrike" dirty="0">
                          <a:solidFill>
                            <a:srgbClr val="000000"/>
                          </a:solidFill>
                          <a:effectLst/>
                          <a:latin typeface="Arial" panose="020B0604020202020204" pitchFamily="34" charset="0"/>
                        </a:rPr>
                        <a:t>55 544,9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73 057,2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91 080,3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981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424131" y="155275"/>
            <a:ext cx="8391525" cy="600075"/>
          </a:xfrm>
        </p:spPr>
        <p:txBody>
          <a:bodyPr>
            <a:normAutofit fontScale="55000" lnSpcReduction="20000"/>
          </a:bodyPr>
          <a:lstStyle/>
          <a:p>
            <a:r>
              <a:rPr lang="ru-RU" dirty="0"/>
              <a:t>Прогнозные показатели по расходам консолидированного бюджета Республики Татарстан в отдельных секторах экономики и социальной сферы в расчете на душу населения (рублей) в 2026 году </a:t>
            </a:r>
          </a:p>
        </p:txBody>
      </p:sp>
      <p:graphicFrame>
        <p:nvGraphicFramePr>
          <p:cNvPr id="2" name="Таблица 1"/>
          <p:cNvGraphicFramePr>
            <a:graphicFrameLocks noGrp="1"/>
          </p:cNvGraphicFramePr>
          <p:nvPr>
            <p:extLst>
              <p:ext uri="{D42A27DB-BD31-4B8C-83A1-F6EECF244321}">
                <p14:modId xmlns:p14="http://schemas.microsoft.com/office/powerpoint/2010/main" val="2947133968"/>
              </p:ext>
            </p:extLst>
          </p:nvPr>
        </p:nvGraphicFramePr>
        <p:xfrm>
          <a:off x="664773" y="926845"/>
          <a:ext cx="3990975" cy="4707725"/>
        </p:xfrm>
        <a:graphic>
          <a:graphicData uri="http://schemas.openxmlformats.org/drawingml/2006/table">
            <a:tbl>
              <a:tblPr>
                <a:tableStyleId>{BC89EF96-8CEA-46FF-86C4-4CE0E7609802}</a:tableStyleId>
              </a:tblPr>
              <a:tblGrid>
                <a:gridCol w="3149243">
                  <a:extLst>
                    <a:ext uri="{9D8B030D-6E8A-4147-A177-3AD203B41FA5}">
                      <a16:colId xmlns:a16="http://schemas.microsoft.com/office/drawing/2014/main" val="20000"/>
                    </a:ext>
                  </a:extLst>
                </a:gridCol>
                <a:gridCol w="841732">
                  <a:extLst>
                    <a:ext uri="{9D8B030D-6E8A-4147-A177-3AD203B41FA5}">
                      <a16:colId xmlns:a16="http://schemas.microsoft.com/office/drawing/2014/main" val="20001"/>
                    </a:ext>
                  </a:extLst>
                </a:gridCol>
              </a:tblGrid>
              <a:tr h="128760">
                <a:tc>
                  <a:txBody>
                    <a:bodyPr/>
                    <a:lstStyle/>
                    <a:p>
                      <a:pPr algn="l" rtl="0" fontAlgn="ctr"/>
                      <a:r>
                        <a:rPr lang="ru-RU" sz="900" b="0" i="0" u="none" strike="noStrike" dirty="0">
                          <a:solidFill>
                            <a:srgbClr val="000000"/>
                          </a:solidFill>
                          <a:effectLst/>
                          <a:latin typeface="Arial" panose="020B0604020202020204" pitchFamily="34" charset="0"/>
                        </a:rPr>
                        <a:t>Общеэкономические вопросы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229,0</a:t>
                      </a:r>
                    </a:p>
                  </a:txBody>
                  <a:tcPr marL="9525" marR="9525" marT="9525" marB="0" anchor="ctr"/>
                </a:tc>
                <a:extLst>
                  <a:ext uri="{0D108BD9-81ED-4DB2-BD59-A6C34878D82A}">
                    <a16:rowId xmlns:a16="http://schemas.microsoft.com/office/drawing/2014/main" val="10000"/>
                  </a:ext>
                </a:extLst>
              </a:tr>
              <a:tr h="168960">
                <a:tc>
                  <a:txBody>
                    <a:bodyPr/>
                    <a:lstStyle/>
                    <a:p>
                      <a:pPr algn="l" rtl="0" fontAlgn="ctr"/>
                      <a:r>
                        <a:rPr lang="ru-RU" sz="900" b="0" i="0" u="none" strike="noStrike" dirty="0">
                          <a:solidFill>
                            <a:srgbClr val="000000"/>
                          </a:solidFill>
                          <a:effectLst/>
                          <a:latin typeface="Arial" panose="020B0604020202020204" pitchFamily="34" charset="0"/>
                        </a:rPr>
                        <a:t>Воспроизводство минерально-сырьевой базы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40,8</a:t>
                      </a:r>
                    </a:p>
                  </a:txBody>
                  <a:tcPr marL="9525" marR="9525" marT="9525" marB="0" anchor="ctr"/>
                </a:tc>
                <a:extLst>
                  <a:ext uri="{0D108BD9-81ED-4DB2-BD59-A6C34878D82A}">
                    <a16:rowId xmlns:a16="http://schemas.microsoft.com/office/drawing/2014/main" val="10001"/>
                  </a:ext>
                </a:extLst>
              </a:tr>
              <a:tr h="138579">
                <a:tc>
                  <a:txBody>
                    <a:bodyPr/>
                    <a:lstStyle/>
                    <a:p>
                      <a:pPr algn="l" rtl="0" fontAlgn="ctr"/>
                      <a:r>
                        <a:rPr lang="ru-RU" sz="900" b="0" i="0" u="none" strike="noStrike">
                          <a:solidFill>
                            <a:srgbClr val="000000"/>
                          </a:solidFill>
                          <a:effectLst/>
                          <a:latin typeface="Arial" panose="020B0604020202020204" pitchFamily="34" charset="0"/>
                        </a:rPr>
                        <a:t>Сельское хозяйство и рыболовство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4 667,4</a:t>
                      </a:r>
                    </a:p>
                  </a:txBody>
                  <a:tcPr marL="9525" marR="9525" marT="9525" marB="0" anchor="ctr"/>
                </a:tc>
                <a:extLst>
                  <a:ext uri="{0D108BD9-81ED-4DB2-BD59-A6C34878D82A}">
                    <a16:rowId xmlns:a16="http://schemas.microsoft.com/office/drawing/2014/main" val="10002"/>
                  </a:ext>
                </a:extLst>
              </a:tr>
              <a:tr h="149752">
                <a:tc>
                  <a:txBody>
                    <a:bodyPr/>
                    <a:lstStyle/>
                    <a:p>
                      <a:pPr algn="l" rtl="0" fontAlgn="ctr"/>
                      <a:r>
                        <a:rPr lang="ru-RU" sz="900" b="0" i="0" u="none" strike="noStrike">
                          <a:solidFill>
                            <a:srgbClr val="000000"/>
                          </a:solidFill>
                          <a:effectLst/>
                          <a:latin typeface="Arial" panose="020B0604020202020204" pitchFamily="34" charset="0"/>
                        </a:rPr>
                        <a:t>Водное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141,2</a:t>
                      </a:r>
                    </a:p>
                  </a:txBody>
                  <a:tcPr marL="9525" marR="9525" marT="9525" marB="0" anchor="ctr"/>
                </a:tc>
                <a:extLst>
                  <a:ext uri="{0D108BD9-81ED-4DB2-BD59-A6C34878D82A}">
                    <a16:rowId xmlns:a16="http://schemas.microsoft.com/office/drawing/2014/main" val="10003"/>
                  </a:ext>
                </a:extLst>
              </a:tr>
              <a:tr h="163495">
                <a:tc>
                  <a:txBody>
                    <a:bodyPr/>
                    <a:lstStyle/>
                    <a:p>
                      <a:pPr algn="l" rtl="0" fontAlgn="ctr"/>
                      <a:r>
                        <a:rPr lang="ru-RU" sz="900" b="0" i="0" u="none" strike="noStrike">
                          <a:solidFill>
                            <a:srgbClr val="000000"/>
                          </a:solidFill>
                          <a:effectLst/>
                          <a:latin typeface="Arial" panose="020B0604020202020204" pitchFamily="34" charset="0"/>
                        </a:rPr>
                        <a:t>Лесное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409,0</a:t>
                      </a:r>
                    </a:p>
                  </a:txBody>
                  <a:tcPr marL="9525" marR="9525" marT="9525" marB="0" anchor="ctr"/>
                </a:tc>
                <a:extLst>
                  <a:ext uri="{0D108BD9-81ED-4DB2-BD59-A6C34878D82A}">
                    <a16:rowId xmlns:a16="http://schemas.microsoft.com/office/drawing/2014/main" val="10004"/>
                  </a:ext>
                </a:extLst>
              </a:tr>
              <a:tr h="136306">
                <a:tc>
                  <a:txBody>
                    <a:bodyPr/>
                    <a:lstStyle/>
                    <a:p>
                      <a:pPr algn="l" rtl="0" fontAlgn="ctr"/>
                      <a:r>
                        <a:rPr lang="ru-RU" sz="900" b="0" i="0" u="none" strike="noStrike" dirty="0">
                          <a:solidFill>
                            <a:srgbClr val="000000"/>
                          </a:solidFill>
                          <a:effectLst/>
                          <a:latin typeface="Arial" panose="020B0604020202020204" pitchFamily="34" charset="0"/>
                        </a:rPr>
                        <a:t>Транспорт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881,2</a:t>
                      </a:r>
                    </a:p>
                  </a:txBody>
                  <a:tcPr marL="9525" marR="9525" marT="9525" marB="0" anchor="ctr"/>
                </a:tc>
                <a:extLst>
                  <a:ext uri="{0D108BD9-81ED-4DB2-BD59-A6C34878D82A}">
                    <a16:rowId xmlns:a16="http://schemas.microsoft.com/office/drawing/2014/main" val="10005"/>
                  </a:ext>
                </a:extLst>
              </a:tr>
              <a:tr h="167393">
                <a:tc>
                  <a:txBody>
                    <a:bodyPr/>
                    <a:lstStyle/>
                    <a:p>
                      <a:pPr algn="l" rtl="0" fontAlgn="ctr"/>
                      <a:r>
                        <a:rPr lang="ru-RU" sz="900" b="0" i="0" u="none" strike="noStrike">
                          <a:solidFill>
                            <a:srgbClr val="000000"/>
                          </a:solidFill>
                          <a:effectLst/>
                          <a:latin typeface="Arial" panose="020B0604020202020204" pitchFamily="34" charset="0"/>
                        </a:rPr>
                        <a:t>Дорожное хозяйство (дорожные фонды)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14 824,4</a:t>
                      </a:r>
                    </a:p>
                  </a:txBody>
                  <a:tcPr marL="9525" marR="9525" marT="9525" marB="0" anchor="ctr"/>
                </a:tc>
                <a:extLst>
                  <a:ext uri="{0D108BD9-81ED-4DB2-BD59-A6C34878D82A}">
                    <a16:rowId xmlns:a16="http://schemas.microsoft.com/office/drawing/2014/main" val="10006"/>
                  </a:ext>
                </a:extLst>
              </a:tr>
              <a:tr h="161562">
                <a:tc>
                  <a:txBody>
                    <a:bodyPr/>
                    <a:lstStyle/>
                    <a:p>
                      <a:pPr algn="l" rtl="0" fontAlgn="b"/>
                      <a:r>
                        <a:rPr lang="ru-RU" sz="900" b="0" i="0" u="none" strike="noStrike" dirty="0">
                          <a:solidFill>
                            <a:srgbClr val="000000"/>
                          </a:solidFill>
                          <a:effectLst/>
                          <a:latin typeface="Arial" panose="020B0604020202020204" pitchFamily="34" charset="0"/>
                        </a:rPr>
                        <a:t>Связь и информатика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946,8</a:t>
                      </a:r>
                    </a:p>
                  </a:txBody>
                  <a:tcPr marL="9525" marR="9525" marT="9525" marB="0" anchor="ctr"/>
                </a:tc>
                <a:extLst>
                  <a:ext uri="{0D108BD9-81ED-4DB2-BD59-A6C34878D82A}">
                    <a16:rowId xmlns:a16="http://schemas.microsoft.com/office/drawing/2014/main" val="10007"/>
                  </a:ext>
                </a:extLst>
              </a:tr>
              <a:tr h="179462">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национальной экономики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20 881,4</a:t>
                      </a:r>
                    </a:p>
                  </a:txBody>
                  <a:tcPr marL="9525" marR="9525" marT="9525" marB="0" anchor="ctr"/>
                </a:tc>
                <a:extLst>
                  <a:ext uri="{0D108BD9-81ED-4DB2-BD59-A6C34878D82A}">
                    <a16:rowId xmlns:a16="http://schemas.microsoft.com/office/drawing/2014/main" val="10008"/>
                  </a:ext>
                </a:extLst>
              </a:tr>
              <a:tr h="83489">
                <a:tc>
                  <a:txBody>
                    <a:bodyPr/>
                    <a:lstStyle/>
                    <a:p>
                      <a:pPr algn="l" rtl="0" fontAlgn="ctr"/>
                      <a:r>
                        <a:rPr lang="ru-RU" sz="9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9"/>
                  </a:ext>
                </a:extLst>
              </a:tr>
              <a:tr h="144851">
                <a:tc>
                  <a:txBody>
                    <a:bodyPr/>
                    <a:lstStyle/>
                    <a:p>
                      <a:pPr algn="l" rtl="0" fontAlgn="ctr"/>
                      <a:r>
                        <a:rPr lang="ru-RU" sz="900" b="0" i="0" u="none" strike="noStrike">
                          <a:solidFill>
                            <a:srgbClr val="000000"/>
                          </a:solidFill>
                          <a:effectLst/>
                          <a:latin typeface="Arial" panose="020B0604020202020204" pitchFamily="34" charset="0"/>
                        </a:rPr>
                        <a:t>Жилищное хозяйство</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848,6</a:t>
                      </a:r>
                    </a:p>
                  </a:txBody>
                  <a:tcPr marL="9525" marR="9525" marT="9525" marB="0" anchor="ctr"/>
                </a:tc>
                <a:extLst>
                  <a:ext uri="{0D108BD9-81ED-4DB2-BD59-A6C34878D82A}">
                    <a16:rowId xmlns:a16="http://schemas.microsoft.com/office/drawing/2014/main" val="10010"/>
                  </a:ext>
                </a:extLst>
              </a:tr>
              <a:tr h="156625">
                <a:tc>
                  <a:txBody>
                    <a:bodyPr/>
                    <a:lstStyle/>
                    <a:p>
                      <a:pPr algn="l" rtl="0" fontAlgn="ctr"/>
                      <a:r>
                        <a:rPr lang="ru-RU" sz="900" b="0" i="0" u="none" strike="noStrike" dirty="0">
                          <a:solidFill>
                            <a:srgbClr val="000000"/>
                          </a:solidFill>
                          <a:effectLst/>
                          <a:latin typeface="Arial" panose="020B0604020202020204" pitchFamily="34" charset="0"/>
                        </a:rPr>
                        <a:t>Коммунальное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7 626,4</a:t>
                      </a:r>
                    </a:p>
                  </a:txBody>
                  <a:tcPr marL="9525" marR="9525" marT="9525" marB="0" anchor="ctr"/>
                </a:tc>
                <a:extLst>
                  <a:ext uri="{0D108BD9-81ED-4DB2-BD59-A6C34878D82A}">
                    <a16:rowId xmlns:a16="http://schemas.microsoft.com/office/drawing/2014/main" val="10011"/>
                  </a:ext>
                </a:extLst>
              </a:tr>
              <a:tr h="170915">
                <a:tc>
                  <a:txBody>
                    <a:bodyPr/>
                    <a:lstStyle/>
                    <a:p>
                      <a:pPr algn="l" rtl="0" fontAlgn="ctr"/>
                      <a:r>
                        <a:rPr lang="ru-RU" sz="900" b="0" i="0" u="none" strike="noStrike" dirty="0">
                          <a:solidFill>
                            <a:srgbClr val="000000"/>
                          </a:solidFill>
                          <a:effectLst/>
                          <a:latin typeface="Arial" panose="020B0604020202020204" pitchFamily="34" charset="0"/>
                        </a:rPr>
                        <a:t>Благоустройство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2 255,9</a:t>
                      </a:r>
                    </a:p>
                  </a:txBody>
                  <a:tcPr marL="9525" marR="9525" marT="9525" marB="0" anchor="ctr"/>
                </a:tc>
                <a:extLst>
                  <a:ext uri="{0D108BD9-81ED-4DB2-BD59-A6C34878D82A}">
                    <a16:rowId xmlns:a16="http://schemas.microsoft.com/office/drawing/2014/main" val="10012"/>
                  </a:ext>
                </a:extLst>
              </a:tr>
              <a:tr h="231721">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жилищно-коммунального хозяйства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60,3</a:t>
                      </a:r>
                    </a:p>
                  </a:txBody>
                  <a:tcPr marL="9525" marR="9525" marT="9525" marB="0" anchor="ctr"/>
                </a:tc>
                <a:extLst>
                  <a:ext uri="{0D108BD9-81ED-4DB2-BD59-A6C34878D82A}">
                    <a16:rowId xmlns:a16="http://schemas.microsoft.com/office/drawing/2014/main" val="10013"/>
                  </a:ext>
                </a:extLst>
              </a:tr>
              <a:tr h="129008">
                <a:tc>
                  <a:txBody>
                    <a:bodyPr/>
                    <a:lstStyle/>
                    <a:p>
                      <a:pPr algn="l" rtl="0" fontAlgn="ctr"/>
                      <a:r>
                        <a:rPr lang="ru-RU" sz="9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4"/>
                  </a:ext>
                </a:extLst>
              </a:tr>
              <a:tr h="167005">
                <a:tc>
                  <a:txBody>
                    <a:bodyPr/>
                    <a:lstStyle/>
                    <a:p>
                      <a:pPr algn="l" rtl="0" fontAlgn="ctr"/>
                      <a:r>
                        <a:rPr lang="ru-RU" sz="900" b="0" i="0" u="none" strike="noStrike" dirty="0">
                          <a:solidFill>
                            <a:srgbClr val="000000"/>
                          </a:solidFill>
                          <a:effectLst/>
                          <a:latin typeface="Arial" panose="020B0604020202020204" pitchFamily="34" charset="0"/>
                        </a:rPr>
                        <a:t>Сбор, удаление отходов и очистка сточных вод</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48,6</a:t>
                      </a:r>
                    </a:p>
                  </a:txBody>
                  <a:tcPr marL="9525" marR="9525" marT="9525" marB="0" anchor="ctr"/>
                </a:tc>
                <a:extLst>
                  <a:ext uri="{0D108BD9-81ED-4DB2-BD59-A6C34878D82A}">
                    <a16:rowId xmlns:a16="http://schemas.microsoft.com/office/drawing/2014/main" val="10015"/>
                  </a:ext>
                </a:extLst>
              </a:tr>
              <a:tr h="255722">
                <a:tc>
                  <a:txBody>
                    <a:bodyPr/>
                    <a:lstStyle/>
                    <a:p>
                      <a:pPr algn="l" rtl="0" fontAlgn="ctr"/>
                      <a:r>
                        <a:rPr lang="ru-RU" sz="900" b="0" i="0" u="none" strike="noStrike" dirty="0">
                          <a:solidFill>
                            <a:srgbClr val="000000"/>
                          </a:solidFill>
                          <a:effectLst/>
                          <a:latin typeface="Arial" panose="020B0604020202020204" pitchFamily="34" charset="0"/>
                        </a:rPr>
                        <a:t>Охрана объектов растительного и животного мира и среды их обитания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172,6</a:t>
                      </a:r>
                    </a:p>
                  </a:txBody>
                  <a:tcPr marL="9525" marR="9525" marT="9525" marB="0" anchor="ctr"/>
                </a:tc>
                <a:extLst>
                  <a:ext uri="{0D108BD9-81ED-4DB2-BD59-A6C34878D82A}">
                    <a16:rowId xmlns:a16="http://schemas.microsoft.com/office/drawing/2014/main" val="10016"/>
                  </a:ext>
                </a:extLst>
              </a:tr>
              <a:tr h="151883">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охраны окружающей среды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261,5</a:t>
                      </a:r>
                    </a:p>
                  </a:txBody>
                  <a:tcPr marL="9525" marR="9525" marT="9525" marB="0" anchor="ctr"/>
                </a:tc>
                <a:extLst>
                  <a:ext uri="{0D108BD9-81ED-4DB2-BD59-A6C34878D82A}">
                    <a16:rowId xmlns:a16="http://schemas.microsoft.com/office/drawing/2014/main" val="10017"/>
                  </a:ext>
                </a:extLst>
              </a:tr>
              <a:tr h="86892">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8"/>
                  </a:ext>
                </a:extLst>
              </a:tr>
              <a:tr h="172806">
                <a:tc>
                  <a:txBody>
                    <a:bodyPr/>
                    <a:lstStyle/>
                    <a:p>
                      <a:pPr algn="l" rtl="0" fontAlgn="b"/>
                      <a:r>
                        <a:rPr lang="ru-RU" sz="900" b="0" i="0" u="none" strike="noStrike">
                          <a:solidFill>
                            <a:srgbClr val="000000"/>
                          </a:solidFill>
                          <a:effectLst/>
                          <a:latin typeface="Arial" panose="020B0604020202020204" pitchFamily="34" charset="0"/>
                        </a:rPr>
                        <a:t>Дошкольное образование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13 253,0</a:t>
                      </a:r>
                    </a:p>
                  </a:txBody>
                  <a:tcPr marL="9525" marR="9525" marT="9525" marB="0" anchor="ctr"/>
                </a:tc>
                <a:extLst>
                  <a:ext uri="{0D108BD9-81ED-4DB2-BD59-A6C34878D82A}">
                    <a16:rowId xmlns:a16="http://schemas.microsoft.com/office/drawing/2014/main" val="10019"/>
                  </a:ext>
                </a:extLst>
              </a:tr>
              <a:tr h="157857">
                <a:tc>
                  <a:txBody>
                    <a:bodyPr/>
                    <a:lstStyle/>
                    <a:p>
                      <a:pPr algn="l" rtl="0" fontAlgn="ctr"/>
                      <a:r>
                        <a:rPr lang="ru-RU" sz="900" b="0" i="0" u="none" strike="noStrike">
                          <a:solidFill>
                            <a:srgbClr val="000000"/>
                          </a:solidFill>
                          <a:effectLst/>
                          <a:latin typeface="Arial" panose="020B0604020202020204" pitchFamily="34" charset="0"/>
                        </a:rPr>
                        <a:t>Общее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24 576,8</a:t>
                      </a:r>
                    </a:p>
                  </a:txBody>
                  <a:tcPr marL="9525" marR="9525" marT="9525" marB="0" anchor="ctr"/>
                </a:tc>
                <a:extLst>
                  <a:ext uri="{0D108BD9-81ED-4DB2-BD59-A6C34878D82A}">
                    <a16:rowId xmlns:a16="http://schemas.microsoft.com/office/drawing/2014/main" val="10020"/>
                  </a:ext>
                </a:extLst>
              </a:tr>
              <a:tr h="178230">
                <a:tc>
                  <a:txBody>
                    <a:bodyPr/>
                    <a:lstStyle/>
                    <a:p>
                      <a:pPr algn="l" rtl="0" fontAlgn="ctr"/>
                      <a:r>
                        <a:rPr lang="ru-RU" sz="900" b="0" i="0" u="none" strike="noStrike">
                          <a:solidFill>
                            <a:srgbClr val="000000"/>
                          </a:solidFill>
                          <a:effectLst/>
                          <a:latin typeface="Arial" panose="020B0604020202020204" pitchFamily="34" charset="0"/>
                        </a:rPr>
                        <a:t>Дополнительное образование детей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3 324,6</a:t>
                      </a:r>
                    </a:p>
                  </a:txBody>
                  <a:tcPr marL="9525" marR="9525" marT="9525" marB="0" anchor="ctr"/>
                </a:tc>
                <a:extLst>
                  <a:ext uri="{0D108BD9-81ED-4DB2-BD59-A6C34878D82A}">
                    <a16:rowId xmlns:a16="http://schemas.microsoft.com/office/drawing/2014/main" val="10021"/>
                  </a:ext>
                </a:extLst>
              </a:tr>
              <a:tr h="162732">
                <a:tc>
                  <a:txBody>
                    <a:bodyPr/>
                    <a:lstStyle/>
                    <a:p>
                      <a:pPr algn="l" rtl="0" fontAlgn="ctr"/>
                      <a:r>
                        <a:rPr lang="ru-RU" sz="900" b="0" i="0" u="none" strike="noStrike">
                          <a:solidFill>
                            <a:srgbClr val="000000"/>
                          </a:solidFill>
                          <a:effectLst/>
                          <a:latin typeface="Arial" panose="020B0604020202020204" pitchFamily="34" charset="0"/>
                        </a:rPr>
                        <a:t>Среднее профессиональное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3 433,9</a:t>
                      </a:r>
                    </a:p>
                  </a:txBody>
                  <a:tcPr marL="9525" marR="9525" marT="9525" marB="0" anchor="ctr"/>
                </a:tc>
                <a:extLst>
                  <a:ext uri="{0D108BD9-81ED-4DB2-BD59-A6C34878D82A}">
                    <a16:rowId xmlns:a16="http://schemas.microsoft.com/office/drawing/2014/main" val="10022"/>
                  </a:ext>
                </a:extLst>
              </a:tr>
              <a:tr h="263472">
                <a:tc>
                  <a:txBody>
                    <a:bodyPr/>
                    <a:lstStyle/>
                    <a:p>
                      <a:pPr algn="l" rtl="0" fontAlgn="ctr"/>
                      <a:r>
                        <a:rPr lang="ru-RU" sz="900" b="0" i="0" u="none" strike="noStrike">
                          <a:solidFill>
                            <a:srgbClr val="000000"/>
                          </a:solidFill>
                          <a:effectLst/>
                          <a:latin typeface="Arial" panose="020B0604020202020204" pitchFamily="34" charset="0"/>
                        </a:rPr>
                        <a:t>Профессиональная подготовка, переподготовка и повышение квалификации</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131,6</a:t>
                      </a:r>
                    </a:p>
                  </a:txBody>
                  <a:tcPr marL="9525" marR="9525" marT="9525" marB="0" anchor="ctr"/>
                </a:tc>
                <a:extLst>
                  <a:ext uri="{0D108BD9-81ED-4DB2-BD59-A6C34878D82A}">
                    <a16:rowId xmlns:a16="http://schemas.microsoft.com/office/drawing/2014/main" val="10023"/>
                  </a:ext>
                </a:extLst>
              </a:tr>
              <a:tr h="151884">
                <a:tc>
                  <a:txBody>
                    <a:bodyPr/>
                    <a:lstStyle/>
                    <a:p>
                      <a:pPr algn="l" rtl="0" fontAlgn="ctr"/>
                      <a:r>
                        <a:rPr lang="ru-RU" sz="900" b="0" i="0" u="none" strike="noStrike">
                          <a:solidFill>
                            <a:srgbClr val="000000"/>
                          </a:solidFill>
                          <a:effectLst/>
                          <a:latin typeface="Arial" panose="020B0604020202020204" pitchFamily="34" charset="0"/>
                        </a:rPr>
                        <a:t>Высшее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67,2</a:t>
                      </a:r>
                    </a:p>
                  </a:txBody>
                  <a:tcPr marL="9525" marR="9525" marT="9525" marB="0" anchor="ctr"/>
                </a:tc>
                <a:extLst>
                  <a:ext uri="{0D108BD9-81ED-4DB2-BD59-A6C34878D82A}">
                    <a16:rowId xmlns:a16="http://schemas.microsoft.com/office/drawing/2014/main" val="10024"/>
                  </a:ext>
                </a:extLst>
              </a:tr>
              <a:tr h="197804">
                <a:tc>
                  <a:txBody>
                    <a:bodyPr/>
                    <a:lstStyle/>
                    <a:p>
                      <a:pPr algn="l" rtl="0" fontAlgn="ctr"/>
                      <a:r>
                        <a:rPr lang="ru-RU" sz="900" b="0" i="0" u="none" strike="noStrike">
                          <a:solidFill>
                            <a:srgbClr val="000000"/>
                          </a:solidFill>
                          <a:effectLst/>
                          <a:latin typeface="Arial" panose="020B0604020202020204" pitchFamily="34" charset="0"/>
                        </a:rPr>
                        <a:t>Молодежная политика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2 344,3</a:t>
                      </a:r>
                    </a:p>
                  </a:txBody>
                  <a:tcPr marL="9525" marR="9525" marT="9525" marB="0" anchor="ctr"/>
                </a:tc>
                <a:extLst>
                  <a:ext uri="{0D108BD9-81ED-4DB2-BD59-A6C34878D82A}">
                    <a16:rowId xmlns:a16="http://schemas.microsoft.com/office/drawing/2014/main" val="10025"/>
                  </a:ext>
                </a:extLst>
              </a:tr>
              <a:tr h="171030">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образования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6 135,4</a:t>
                      </a:r>
                    </a:p>
                  </a:txBody>
                  <a:tcPr marL="9525" marR="9525" marT="9525" marB="0" anchor="ctr"/>
                </a:tc>
                <a:extLst>
                  <a:ext uri="{0D108BD9-81ED-4DB2-BD59-A6C34878D82A}">
                    <a16:rowId xmlns:a16="http://schemas.microsoft.com/office/drawing/2014/main" val="10026"/>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757960541"/>
              </p:ext>
            </p:extLst>
          </p:nvPr>
        </p:nvGraphicFramePr>
        <p:xfrm>
          <a:off x="4919250" y="926845"/>
          <a:ext cx="4038599" cy="4524660"/>
        </p:xfrm>
        <a:graphic>
          <a:graphicData uri="http://schemas.openxmlformats.org/drawingml/2006/table">
            <a:tbl>
              <a:tblPr>
                <a:tableStyleId>{BC89EF96-8CEA-46FF-86C4-4CE0E7609802}</a:tableStyleId>
              </a:tblPr>
              <a:tblGrid>
                <a:gridCol w="3186822">
                  <a:extLst>
                    <a:ext uri="{9D8B030D-6E8A-4147-A177-3AD203B41FA5}">
                      <a16:colId xmlns:a16="http://schemas.microsoft.com/office/drawing/2014/main" val="20000"/>
                    </a:ext>
                  </a:extLst>
                </a:gridCol>
                <a:gridCol w="851777">
                  <a:extLst>
                    <a:ext uri="{9D8B030D-6E8A-4147-A177-3AD203B41FA5}">
                      <a16:colId xmlns:a16="http://schemas.microsoft.com/office/drawing/2014/main" val="20001"/>
                    </a:ext>
                  </a:extLst>
                </a:gridCol>
              </a:tblGrid>
              <a:tr h="153389">
                <a:tc>
                  <a:txBody>
                    <a:bodyPr/>
                    <a:lstStyle/>
                    <a:p>
                      <a:pPr algn="l" rtl="0" fontAlgn="ctr"/>
                      <a:r>
                        <a:rPr lang="ru-RU" sz="900" b="0" i="0" u="none" strike="noStrike" dirty="0">
                          <a:solidFill>
                            <a:srgbClr val="000000"/>
                          </a:solidFill>
                          <a:effectLst/>
                          <a:latin typeface="Arial" panose="020B0604020202020204" pitchFamily="34" charset="0"/>
                        </a:rPr>
                        <a:t>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8 185,8</a:t>
                      </a:r>
                    </a:p>
                  </a:txBody>
                  <a:tcPr marL="9525" marR="9525" marT="9525" marB="0" anchor="ctr"/>
                </a:tc>
                <a:extLst>
                  <a:ext uri="{0D108BD9-81ED-4DB2-BD59-A6C34878D82A}">
                    <a16:rowId xmlns:a16="http://schemas.microsoft.com/office/drawing/2014/main" val="10000"/>
                  </a:ext>
                </a:extLst>
              </a:tr>
              <a:tr h="155055">
                <a:tc>
                  <a:txBody>
                    <a:bodyPr/>
                    <a:lstStyle/>
                    <a:p>
                      <a:pPr algn="l" rtl="0" fontAlgn="ctr"/>
                      <a:r>
                        <a:rPr lang="ru-RU" sz="900" b="0" i="0" u="none" strike="noStrike" dirty="0">
                          <a:solidFill>
                            <a:srgbClr val="000000"/>
                          </a:solidFill>
                          <a:effectLst/>
                          <a:latin typeface="Arial" panose="020B0604020202020204" pitchFamily="34" charset="0"/>
                        </a:rPr>
                        <a:t>Кинематография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55,6</a:t>
                      </a:r>
                    </a:p>
                  </a:txBody>
                  <a:tcPr marL="9525" marR="9525" marT="9525" marB="0" anchor="ctr"/>
                </a:tc>
                <a:extLst>
                  <a:ext uri="{0D108BD9-81ED-4DB2-BD59-A6C34878D82A}">
                    <a16:rowId xmlns:a16="http://schemas.microsoft.com/office/drawing/2014/main" val="10001"/>
                  </a:ext>
                </a:extLst>
              </a:tr>
              <a:tr h="135430">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культуры, кинематографии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147,6</a:t>
                      </a:r>
                    </a:p>
                  </a:txBody>
                  <a:tcPr marL="9525" marR="9525" marT="9525" marB="0" anchor="ctr"/>
                </a:tc>
                <a:extLst>
                  <a:ext uri="{0D108BD9-81ED-4DB2-BD59-A6C34878D82A}">
                    <a16:rowId xmlns:a16="http://schemas.microsoft.com/office/drawing/2014/main" val="10002"/>
                  </a:ext>
                </a:extLst>
              </a:tr>
              <a:tr h="101234">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3"/>
                  </a:ext>
                </a:extLst>
              </a:tr>
              <a:tr h="119240">
                <a:tc>
                  <a:txBody>
                    <a:bodyPr/>
                    <a:lstStyle/>
                    <a:p>
                      <a:pPr algn="l" rtl="0" fontAlgn="ctr"/>
                      <a:r>
                        <a:rPr lang="ru-RU" sz="900" b="0" i="0" u="none" strike="noStrike">
                          <a:solidFill>
                            <a:srgbClr val="000000"/>
                          </a:solidFill>
                          <a:effectLst/>
                          <a:latin typeface="Arial" panose="020B0604020202020204" pitchFamily="34" charset="0"/>
                        </a:rPr>
                        <a:t>Стационарная медицинская помощь</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6 416,1</a:t>
                      </a:r>
                    </a:p>
                  </a:txBody>
                  <a:tcPr marL="9525" marR="9525" marT="9525" marB="0" anchor="ctr"/>
                </a:tc>
                <a:extLst>
                  <a:ext uri="{0D108BD9-81ED-4DB2-BD59-A6C34878D82A}">
                    <a16:rowId xmlns:a16="http://schemas.microsoft.com/office/drawing/2014/main" val="10004"/>
                  </a:ext>
                </a:extLst>
              </a:tr>
              <a:tr h="181782">
                <a:tc>
                  <a:txBody>
                    <a:bodyPr/>
                    <a:lstStyle/>
                    <a:p>
                      <a:pPr algn="l" rtl="0" fontAlgn="ctr"/>
                      <a:r>
                        <a:rPr lang="ru-RU" sz="900" b="0" i="0" u="none" strike="noStrike">
                          <a:solidFill>
                            <a:srgbClr val="000000"/>
                          </a:solidFill>
                          <a:effectLst/>
                          <a:latin typeface="Arial" panose="020B0604020202020204" pitchFamily="34" charset="0"/>
                        </a:rPr>
                        <a:t>Амбулаторная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1 168,9</a:t>
                      </a:r>
                    </a:p>
                  </a:txBody>
                  <a:tcPr marL="9525" marR="9525" marT="9525" marB="0" anchor="ctr"/>
                </a:tc>
                <a:extLst>
                  <a:ext uri="{0D108BD9-81ED-4DB2-BD59-A6C34878D82A}">
                    <a16:rowId xmlns:a16="http://schemas.microsoft.com/office/drawing/2014/main" val="10005"/>
                  </a:ext>
                </a:extLst>
              </a:tr>
              <a:tr h="162732">
                <a:tc>
                  <a:txBody>
                    <a:bodyPr/>
                    <a:lstStyle/>
                    <a:p>
                      <a:pPr algn="l" rtl="0" fontAlgn="ctr"/>
                      <a:r>
                        <a:rPr lang="ru-RU" sz="900" b="0" i="0" u="none" strike="noStrike" dirty="0">
                          <a:solidFill>
                            <a:srgbClr val="000000"/>
                          </a:solidFill>
                          <a:effectLst/>
                          <a:latin typeface="Arial" panose="020B0604020202020204" pitchFamily="34" charset="0"/>
                        </a:rPr>
                        <a:t>Скорая медицинская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156,2</a:t>
                      </a:r>
                    </a:p>
                  </a:txBody>
                  <a:tcPr marL="9525" marR="9525" marT="9525" marB="0" anchor="ctr"/>
                </a:tc>
                <a:extLst>
                  <a:ext uri="{0D108BD9-81ED-4DB2-BD59-A6C34878D82A}">
                    <a16:rowId xmlns:a16="http://schemas.microsoft.com/office/drawing/2014/main" val="10006"/>
                  </a:ext>
                </a:extLst>
              </a:tr>
              <a:tr h="170481">
                <a:tc>
                  <a:txBody>
                    <a:bodyPr/>
                    <a:lstStyle/>
                    <a:p>
                      <a:pPr algn="l" rtl="0" fontAlgn="ctr"/>
                      <a:r>
                        <a:rPr lang="ru-RU" sz="900" b="0" i="0" u="none" strike="noStrike" dirty="0">
                          <a:solidFill>
                            <a:srgbClr val="000000"/>
                          </a:solidFill>
                          <a:effectLst/>
                          <a:latin typeface="Arial" panose="020B0604020202020204" pitchFamily="34" charset="0"/>
                        </a:rPr>
                        <a:t>Санаторно-оздоровительная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12,9</a:t>
                      </a:r>
                    </a:p>
                  </a:txBody>
                  <a:tcPr marL="9525" marR="9525" marT="9525" marB="0" anchor="ctr"/>
                </a:tc>
                <a:extLst>
                  <a:ext uri="{0D108BD9-81ED-4DB2-BD59-A6C34878D82A}">
                    <a16:rowId xmlns:a16="http://schemas.microsoft.com/office/drawing/2014/main" val="10007"/>
                  </a:ext>
                </a:extLst>
              </a:tr>
              <a:tr h="271221">
                <a:tc>
                  <a:txBody>
                    <a:bodyPr/>
                    <a:lstStyle/>
                    <a:p>
                      <a:pPr algn="l" rtl="0" fontAlgn="ctr"/>
                      <a:r>
                        <a:rPr lang="ru-RU" sz="900" b="0" i="0" u="none" strike="noStrike" dirty="0">
                          <a:solidFill>
                            <a:srgbClr val="000000"/>
                          </a:solidFill>
                          <a:effectLst/>
                          <a:latin typeface="Arial" panose="020B0604020202020204" pitchFamily="34" charset="0"/>
                        </a:rPr>
                        <a:t>Заготовка, переработка, хранение и обеспечение безопасности донорской крови и ее компонентов</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227,1</a:t>
                      </a:r>
                    </a:p>
                  </a:txBody>
                  <a:tcPr marL="9525" marR="9525" marT="9525" marB="0" anchor="ctr"/>
                </a:tc>
                <a:extLst>
                  <a:ext uri="{0D108BD9-81ED-4DB2-BD59-A6C34878D82A}">
                    <a16:rowId xmlns:a16="http://schemas.microsoft.com/office/drawing/2014/main" val="10008"/>
                  </a:ext>
                </a:extLst>
              </a:tr>
              <a:tr h="167511">
                <a:tc>
                  <a:txBody>
                    <a:bodyPr/>
                    <a:lstStyle/>
                    <a:p>
                      <a:pPr algn="l" rtl="0" fontAlgn="ctr"/>
                      <a:r>
                        <a:rPr lang="ru-RU" sz="900" b="0" i="0" u="none" strike="noStrike" dirty="0">
                          <a:solidFill>
                            <a:srgbClr val="000000"/>
                          </a:solidFill>
                          <a:effectLst/>
                          <a:latin typeface="Arial" panose="020B0604020202020204" pitchFamily="34" charset="0"/>
                        </a:rPr>
                        <a:t>Санитарно-эпидемиологическое благополучие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62,5</a:t>
                      </a:r>
                    </a:p>
                  </a:txBody>
                  <a:tcPr marL="9525" marR="9525" marT="9525" marB="0" anchor="ctr"/>
                </a:tc>
                <a:extLst>
                  <a:ext uri="{0D108BD9-81ED-4DB2-BD59-A6C34878D82A}">
                    <a16:rowId xmlns:a16="http://schemas.microsoft.com/office/drawing/2014/main" val="10009"/>
                  </a:ext>
                </a:extLst>
              </a:tr>
              <a:tr h="271221">
                <a:tc>
                  <a:txBody>
                    <a:bodyPr/>
                    <a:lstStyle/>
                    <a:p>
                      <a:pPr algn="l" rtl="0" fontAlgn="ctr"/>
                      <a:r>
                        <a:rPr lang="ru-RU" sz="900" b="0" i="0" u="none" strike="noStrike" dirty="0">
                          <a:solidFill>
                            <a:srgbClr val="000000"/>
                          </a:solidFill>
                          <a:effectLst/>
                          <a:latin typeface="Arial" panose="020B0604020202020204" pitchFamily="34" charset="0"/>
                        </a:rPr>
                        <a:t>Прикладные научные исследования в области здравоохранения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10,8</a:t>
                      </a:r>
                    </a:p>
                  </a:txBody>
                  <a:tcPr marL="9525" marR="9525" marT="9525" marB="0" anchor="ctr"/>
                </a:tc>
                <a:extLst>
                  <a:ext uri="{0D108BD9-81ED-4DB2-BD59-A6C34878D82A}">
                    <a16:rowId xmlns:a16="http://schemas.microsoft.com/office/drawing/2014/main" val="10010"/>
                  </a:ext>
                </a:extLst>
              </a:tr>
              <a:tr h="183009">
                <a:tc>
                  <a:txBody>
                    <a:bodyPr/>
                    <a:lstStyle/>
                    <a:p>
                      <a:pPr algn="l" rtl="0" fontAlgn="b"/>
                      <a:r>
                        <a:rPr lang="ru-RU" sz="900" b="0" i="0" u="none" strike="noStrike" dirty="0">
                          <a:solidFill>
                            <a:srgbClr val="000000"/>
                          </a:solidFill>
                          <a:effectLst/>
                          <a:latin typeface="Arial" panose="020B0604020202020204" pitchFamily="34" charset="0"/>
                        </a:rPr>
                        <a:t>Другие вопросы в области здравоохранения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7 518,8</a:t>
                      </a:r>
                    </a:p>
                  </a:txBody>
                  <a:tcPr marL="9525" marR="9525" marT="9525" marB="0" anchor="ctr"/>
                </a:tc>
                <a:extLst>
                  <a:ext uri="{0D108BD9-81ED-4DB2-BD59-A6C34878D82A}">
                    <a16:rowId xmlns:a16="http://schemas.microsoft.com/office/drawing/2014/main" val="10011"/>
                  </a:ext>
                </a:extLst>
              </a:tr>
              <a:tr h="140839">
                <a:tc>
                  <a:txBody>
                    <a:bodyPr/>
                    <a:lstStyle/>
                    <a:p>
                      <a:pPr algn="l" rtl="0" fontAlgn="ctr"/>
                      <a:r>
                        <a:rPr lang="ru-RU" sz="9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2"/>
                  </a:ext>
                </a:extLst>
              </a:tr>
              <a:tr h="182261">
                <a:tc>
                  <a:txBody>
                    <a:bodyPr/>
                    <a:lstStyle/>
                    <a:p>
                      <a:pPr algn="l" rtl="0" fontAlgn="ctr"/>
                      <a:r>
                        <a:rPr lang="ru-RU" sz="900" b="0" i="0" u="none" strike="noStrike">
                          <a:solidFill>
                            <a:srgbClr val="000000"/>
                          </a:solidFill>
                          <a:effectLst/>
                          <a:latin typeface="Arial" panose="020B0604020202020204" pitchFamily="34" charset="0"/>
                        </a:rPr>
                        <a:t>Пенсионное обеспечение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479,5</a:t>
                      </a:r>
                    </a:p>
                  </a:txBody>
                  <a:tcPr marL="9525" marR="9525" marT="9525" marB="0" anchor="ctr"/>
                </a:tc>
                <a:extLst>
                  <a:ext uri="{0D108BD9-81ED-4DB2-BD59-A6C34878D82A}">
                    <a16:rowId xmlns:a16="http://schemas.microsoft.com/office/drawing/2014/main" val="10013"/>
                  </a:ext>
                </a:extLst>
              </a:tr>
              <a:tr h="130159">
                <a:tc>
                  <a:txBody>
                    <a:bodyPr/>
                    <a:lstStyle/>
                    <a:p>
                      <a:pPr algn="l" rtl="0" fontAlgn="ctr"/>
                      <a:r>
                        <a:rPr lang="ru-RU" sz="900" b="0" i="0" u="none" strike="noStrike" dirty="0">
                          <a:solidFill>
                            <a:srgbClr val="000000"/>
                          </a:solidFill>
                          <a:effectLst/>
                          <a:latin typeface="Arial" panose="020B0604020202020204" pitchFamily="34" charset="0"/>
                        </a:rPr>
                        <a:t>Социальное обслуживание населения </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2 921,8</a:t>
                      </a:r>
                    </a:p>
                  </a:txBody>
                  <a:tcPr marL="9525" marR="9525" marT="9525" marB="0" anchor="ctr"/>
                </a:tc>
                <a:extLst>
                  <a:ext uri="{0D108BD9-81ED-4DB2-BD59-A6C34878D82A}">
                    <a16:rowId xmlns:a16="http://schemas.microsoft.com/office/drawing/2014/main" val="10014"/>
                  </a:ext>
                </a:extLst>
              </a:tr>
              <a:tr h="77492">
                <a:tc>
                  <a:txBody>
                    <a:bodyPr/>
                    <a:lstStyle/>
                    <a:p>
                      <a:pPr algn="l" rtl="0" fontAlgn="ctr"/>
                      <a:r>
                        <a:rPr lang="ru-RU" sz="900" b="0" i="0" u="none" strike="noStrike">
                          <a:solidFill>
                            <a:srgbClr val="000000"/>
                          </a:solidFill>
                          <a:effectLst/>
                          <a:latin typeface="Arial" panose="020B0604020202020204" pitchFamily="34" charset="0"/>
                        </a:rPr>
                        <a:t>Социальное обеспечение населения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13 448,6</a:t>
                      </a:r>
                    </a:p>
                  </a:txBody>
                  <a:tcPr marL="9525" marR="9525" marT="9525" marB="0" anchor="ctr"/>
                </a:tc>
                <a:extLst>
                  <a:ext uri="{0D108BD9-81ED-4DB2-BD59-A6C34878D82A}">
                    <a16:rowId xmlns:a16="http://schemas.microsoft.com/office/drawing/2014/main" val="10015"/>
                  </a:ext>
                </a:extLst>
              </a:tr>
              <a:tr h="123508">
                <a:tc>
                  <a:txBody>
                    <a:bodyPr/>
                    <a:lstStyle/>
                    <a:p>
                      <a:pPr algn="l" rtl="0" fontAlgn="ctr"/>
                      <a:r>
                        <a:rPr lang="ru-RU" sz="900" b="0" i="0" u="none" strike="noStrike" dirty="0">
                          <a:solidFill>
                            <a:srgbClr val="000000"/>
                          </a:solidFill>
                          <a:effectLst/>
                          <a:latin typeface="Arial" panose="020B0604020202020204" pitchFamily="34" charset="0"/>
                        </a:rPr>
                        <a:t>Охрана семьи и детства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6 015,4</a:t>
                      </a:r>
                    </a:p>
                  </a:txBody>
                  <a:tcPr marL="9525" marR="9525" marT="9525" marB="0" anchor="ctr"/>
                </a:tc>
                <a:extLst>
                  <a:ext uri="{0D108BD9-81ED-4DB2-BD59-A6C34878D82A}">
                    <a16:rowId xmlns:a16="http://schemas.microsoft.com/office/drawing/2014/main" val="10016"/>
                  </a:ext>
                </a:extLst>
              </a:tr>
              <a:tr h="170916">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социальной политики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205,4</a:t>
                      </a:r>
                    </a:p>
                  </a:txBody>
                  <a:tcPr marL="9525" marR="9525" marT="9525" marB="0" anchor="ctr"/>
                </a:tc>
                <a:extLst>
                  <a:ext uri="{0D108BD9-81ED-4DB2-BD59-A6C34878D82A}">
                    <a16:rowId xmlns:a16="http://schemas.microsoft.com/office/drawing/2014/main" val="10017"/>
                  </a:ext>
                </a:extLst>
              </a:tr>
              <a:tr h="151742">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8"/>
                  </a:ext>
                </a:extLst>
              </a:tr>
              <a:tr h="142362">
                <a:tc>
                  <a:txBody>
                    <a:bodyPr/>
                    <a:lstStyle/>
                    <a:p>
                      <a:pPr algn="l" rtl="0" fontAlgn="ctr"/>
                      <a:r>
                        <a:rPr lang="ru-RU" sz="900" b="0" i="0" u="none" strike="noStrike" dirty="0">
                          <a:solidFill>
                            <a:srgbClr val="000000"/>
                          </a:solidFill>
                          <a:effectLst/>
                          <a:latin typeface="Arial" panose="020B0604020202020204" pitchFamily="34" charset="0"/>
                        </a:rPr>
                        <a:t>Физическая 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1 873,6</a:t>
                      </a:r>
                    </a:p>
                  </a:txBody>
                  <a:tcPr marL="9525" marR="9525" marT="9525" marB="0" anchor="ctr"/>
                </a:tc>
                <a:extLst>
                  <a:ext uri="{0D108BD9-81ED-4DB2-BD59-A6C34878D82A}">
                    <a16:rowId xmlns:a16="http://schemas.microsoft.com/office/drawing/2014/main" val="10019"/>
                  </a:ext>
                </a:extLst>
              </a:tr>
              <a:tr h="142911">
                <a:tc>
                  <a:txBody>
                    <a:bodyPr/>
                    <a:lstStyle/>
                    <a:p>
                      <a:pPr algn="l" rtl="0" fontAlgn="ctr"/>
                      <a:r>
                        <a:rPr lang="ru-RU" sz="900" b="0" i="0" u="none" strike="noStrike" dirty="0">
                          <a:solidFill>
                            <a:srgbClr val="000000"/>
                          </a:solidFill>
                          <a:effectLst/>
                          <a:latin typeface="Arial" panose="020B0604020202020204" pitchFamily="34" charset="0"/>
                        </a:rPr>
                        <a:t>Массовый 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200,4</a:t>
                      </a:r>
                    </a:p>
                  </a:txBody>
                  <a:tcPr marL="9525" marR="9525" marT="9525" marB="0" anchor="ctr"/>
                </a:tc>
                <a:extLst>
                  <a:ext uri="{0D108BD9-81ED-4DB2-BD59-A6C34878D82A}">
                    <a16:rowId xmlns:a16="http://schemas.microsoft.com/office/drawing/2014/main" val="10020"/>
                  </a:ext>
                </a:extLst>
              </a:tr>
              <a:tr h="143459">
                <a:tc>
                  <a:txBody>
                    <a:bodyPr/>
                    <a:lstStyle/>
                    <a:p>
                      <a:pPr algn="l" rtl="0" fontAlgn="ctr"/>
                      <a:r>
                        <a:rPr lang="ru-RU" sz="900" b="0" i="0" u="none" strike="noStrike" dirty="0">
                          <a:solidFill>
                            <a:srgbClr val="000000"/>
                          </a:solidFill>
                          <a:effectLst/>
                          <a:latin typeface="Arial" panose="020B0604020202020204" pitchFamily="34" charset="0"/>
                        </a:rPr>
                        <a:t>Спорт высших достижений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2 697,7</a:t>
                      </a:r>
                    </a:p>
                  </a:txBody>
                  <a:tcPr marL="9525" marR="9525" marT="9525" marB="0" anchor="ctr"/>
                </a:tc>
                <a:extLst>
                  <a:ext uri="{0D108BD9-81ED-4DB2-BD59-A6C34878D82A}">
                    <a16:rowId xmlns:a16="http://schemas.microsoft.com/office/drawing/2014/main" val="10021"/>
                  </a:ext>
                </a:extLst>
              </a:tr>
              <a:tr h="167256">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физической культуры и спорта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45,3</a:t>
                      </a:r>
                    </a:p>
                  </a:txBody>
                  <a:tcPr marL="9525" marR="9525" marT="9525" marB="0" anchor="ctr"/>
                </a:tc>
                <a:extLst>
                  <a:ext uri="{0D108BD9-81ED-4DB2-BD59-A6C34878D82A}">
                    <a16:rowId xmlns:a16="http://schemas.microsoft.com/office/drawing/2014/main" val="10022"/>
                  </a:ext>
                </a:extLst>
              </a:tr>
              <a:tr h="89123">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23"/>
                  </a:ext>
                </a:extLst>
              </a:tr>
              <a:tr h="172935">
                <a:tc>
                  <a:txBody>
                    <a:bodyPr/>
                    <a:lstStyle/>
                    <a:p>
                      <a:pPr algn="l" rtl="0" fontAlgn="ctr"/>
                      <a:r>
                        <a:rPr lang="ru-RU" sz="900" b="0" i="0" u="none" strike="noStrike">
                          <a:solidFill>
                            <a:srgbClr val="000000"/>
                          </a:solidFill>
                          <a:effectLst/>
                          <a:latin typeface="Arial" panose="020B0604020202020204" pitchFamily="34" charset="0"/>
                        </a:rPr>
                        <a:t>Телевидение и радиовещание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324,9</a:t>
                      </a:r>
                    </a:p>
                  </a:txBody>
                  <a:tcPr marL="9525" marR="9525" marT="9525" marB="0" anchor="ctr"/>
                </a:tc>
                <a:extLst>
                  <a:ext uri="{0D108BD9-81ED-4DB2-BD59-A6C34878D82A}">
                    <a16:rowId xmlns:a16="http://schemas.microsoft.com/office/drawing/2014/main" val="10024"/>
                  </a:ext>
                </a:extLst>
              </a:tr>
              <a:tr h="139485">
                <a:tc>
                  <a:txBody>
                    <a:bodyPr/>
                    <a:lstStyle/>
                    <a:p>
                      <a:pPr algn="l" rtl="0" fontAlgn="ctr"/>
                      <a:r>
                        <a:rPr lang="ru-RU" sz="900" b="0" i="0" u="none" strike="noStrike">
                          <a:solidFill>
                            <a:srgbClr val="000000"/>
                          </a:solidFill>
                          <a:effectLst/>
                          <a:latin typeface="Arial" panose="020B0604020202020204" pitchFamily="34" charset="0"/>
                        </a:rPr>
                        <a:t>Периодическая печать и издательства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174,0</a:t>
                      </a:r>
                    </a:p>
                  </a:txBody>
                  <a:tcPr marL="9525" marR="9525" marT="9525" marB="0" anchor="ctr"/>
                </a:tc>
                <a:extLst>
                  <a:ext uri="{0D108BD9-81ED-4DB2-BD59-A6C34878D82A}">
                    <a16:rowId xmlns:a16="http://schemas.microsoft.com/office/drawing/2014/main" val="10025"/>
                  </a:ext>
                </a:extLst>
              </a:tr>
              <a:tr h="177681">
                <a:tc>
                  <a:txBody>
                    <a:bodyPr/>
                    <a:lstStyle/>
                    <a:p>
                      <a:pPr algn="l" rtl="0" fontAlgn="ctr"/>
                      <a:r>
                        <a:rPr lang="ru-RU" sz="900" b="0" i="0" u="none" strike="noStrike">
                          <a:solidFill>
                            <a:srgbClr val="000000"/>
                          </a:solidFill>
                          <a:effectLst/>
                          <a:latin typeface="Arial" panose="020B0604020202020204" pitchFamily="34" charset="0"/>
                        </a:rPr>
                        <a:t>Дугие вопросы в области средств массовой информации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14,2</a:t>
                      </a:r>
                    </a:p>
                  </a:txBody>
                  <a:tcPr marL="9525" marR="9525" marT="9525" marB="0" anchor="ct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26887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95242"/>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r>
              <a:rPr lang="ru-RU" sz="1600" b="1" dirty="0">
                <a:solidFill>
                  <a:prstClr val="black"/>
                </a:solidFill>
              </a:rPr>
              <a:t>"Реализация государственной национальной политики в Республике Татарстан"</a:t>
            </a:r>
            <a:endParaRPr lang="ru-RU" sz="1600"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02824715"/>
              </p:ext>
            </p:extLst>
          </p:nvPr>
        </p:nvGraphicFramePr>
        <p:xfrm>
          <a:off x="542925" y="1023952"/>
          <a:ext cx="8215485" cy="4228221"/>
        </p:xfrm>
        <a:graphic>
          <a:graphicData uri="http://schemas.openxmlformats.org/drawingml/2006/table">
            <a:tbl>
              <a:tblPr>
                <a:tableStyleId>{616DA210-FB5B-4158-B5E0-FEB733F419BA}</a:tableStyleId>
              </a:tblPr>
              <a:tblGrid>
                <a:gridCol w="3233419">
                  <a:extLst>
                    <a:ext uri="{9D8B030D-6E8A-4147-A177-3AD203B41FA5}">
                      <a16:colId xmlns:a16="http://schemas.microsoft.com/office/drawing/2014/main" val="20000"/>
                    </a:ext>
                  </a:extLst>
                </a:gridCol>
                <a:gridCol w="847816">
                  <a:extLst>
                    <a:ext uri="{9D8B030D-6E8A-4147-A177-3AD203B41FA5}">
                      <a16:colId xmlns:a16="http://schemas.microsoft.com/office/drawing/2014/main" val="3526335497"/>
                    </a:ext>
                  </a:extLst>
                </a:gridCol>
                <a:gridCol w="847816">
                  <a:extLst>
                    <a:ext uri="{9D8B030D-6E8A-4147-A177-3AD203B41FA5}">
                      <a16:colId xmlns:a16="http://schemas.microsoft.com/office/drawing/2014/main" val="552874918"/>
                    </a:ext>
                  </a:extLst>
                </a:gridCol>
                <a:gridCol w="847816">
                  <a:extLst>
                    <a:ext uri="{9D8B030D-6E8A-4147-A177-3AD203B41FA5}">
                      <a16:colId xmlns:a16="http://schemas.microsoft.com/office/drawing/2014/main" val="3544172337"/>
                    </a:ext>
                  </a:extLst>
                </a:gridCol>
                <a:gridCol w="769071">
                  <a:extLst>
                    <a:ext uri="{9D8B030D-6E8A-4147-A177-3AD203B41FA5}">
                      <a16:colId xmlns:a16="http://schemas.microsoft.com/office/drawing/2014/main" val="3725738176"/>
                    </a:ext>
                  </a:extLst>
                </a:gridCol>
                <a:gridCol w="279403">
                  <a:extLst>
                    <a:ext uri="{9D8B030D-6E8A-4147-A177-3AD203B41FA5}">
                      <a16:colId xmlns:a16="http://schemas.microsoft.com/office/drawing/2014/main" val="302510804"/>
                    </a:ext>
                  </a:extLst>
                </a:gridCol>
                <a:gridCol w="544463">
                  <a:extLst>
                    <a:ext uri="{9D8B030D-6E8A-4147-A177-3AD203B41FA5}">
                      <a16:colId xmlns:a16="http://schemas.microsoft.com/office/drawing/2014/main" val="20003"/>
                    </a:ext>
                  </a:extLst>
                </a:gridCol>
                <a:gridCol w="128752">
                  <a:extLst>
                    <a:ext uri="{9D8B030D-6E8A-4147-A177-3AD203B41FA5}">
                      <a16:colId xmlns:a16="http://schemas.microsoft.com/office/drawing/2014/main" val="3914135631"/>
                    </a:ext>
                  </a:extLst>
                </a:gridCol>
                <a:gridCol w="716929">
                  <a:extLst>
                    <a:ext uri="{9D8B030D-6E8A-4147-A177-3AD203B41FA5}">
                      <a16:colId xmlns:a16="http://schemas.microsoft.com/office/drawing/2014/main" val="20004"/>
                    </a:ext>
                  </a:extLst>
                </a:gridCol>
              </a:tblGrid>
              <a:tr h="375993">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18686">
                <a:tc gridSpan="9">
                  <a:txBody>
                    <a:bodyPr/>
                    <a:lstStyle/>
                    <a:p>
                      <a:pPr algn="just"/>
                      <a:r>
                        <a:rPr lang="ru-RU" sz="1000" b="1" i="0" u="none" strike="noStrike" kern="1200" baseline="0" dirty="0">
                          <a:solidFill>
                            <a:schemeClr val="tx1"/>
                          </a:solidFill>
                          <a:latin typeface="+mn-lt"/>
                          <a:ea typeface="+mn-ea"/>
                          <a:cs typeface="+mn-cs"/>
                        </a:rPr>
                        <a:t>Реализация государственной национальной политики в Республике Татарстан, укрепление межэтнического и межконфессионального мира и согласия, гармонизация межнациональных и межконфессиональных отношений, сохранение и поддержка этнокультурного и языкового многообразия народов, проживающих в Республике Татарстан, традиционных российских духовно-нравственных ценностей, успешная социокультурная адаптация и интеграция иностранных граждан в российское сообщество, укрепление общероссийской гражданской идентичности и единства многонационального народа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1000" dirty="0">
                        <a:solidFill>
                          <a:schemeClr val="tx1"/>
                        </a:solidFill>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Уровень общероссийской гражданской идентичности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жителей республики, положительно оценивающих состояние межнациональных отношений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83</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7667">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жителей республики, положительно оценивающих состояние межконфессиональных отношений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7236">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граждан, отмечающих отсутствие в отношении себя дискриминации по признаку национальной, языковой или религиозной принадлежности, в общем количестве опрошенных граждан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8983">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граждан, не испытывающих негативного отношения к иностранным гражданам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721">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некоммерческих организаций, реализующих проекты в сфере реализации государственной национальной политики, получивших государственную поддержку за счет средств бюджета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Прямоугольник 3"/>
          <p:cNvSpPr/>
          <p:nvPr/>
        </p:nvSpPr>
        <p:spPr>
          <a:xfrm>
            <a:off x="542386" y="6040842"/>
            <a:ext cx="8705851" cy="276999"/>
          </a:xfrm>
          <a:prstGeom prst="rect">
            <a:avLst/>
          </a:prstGeom>
        </p:spPr>
        <p:txBody>
          <a:bodyPr wrap="square">
            <a:spAutoFit/>
          </a:bodyPr>
          <a:lstStyle/>
          <a:p>
            <a:r>
              <a:rPr lang="ru-RU" sz="1200" b="1" i="1" dirty="0">
                <a:solidFill>
                  <a:schemeClr val="accent1"/>
                </a:solidFill>
              </a:rPr>
              <a:t>Ответственный исполнитель ГП:</a:t>
            </a:r>
            <a:r>
              <a:rPr lang="en-US" sz="1200" b="1" i="1" dirty="0">
                <a:solidFill>
                  <a:schemeClr val="accent1"/>
                </a:solidFill>
              </a:rPr>
              <a:t> </a:t>
            </a:r>
            <a:r>
              <a:rPr lang="ru-RU" sz="1200" b="1" i="1" dirty="0">
                <a:solidFill>
                  <a:schemeClr val="accent1"/>
                </a:solidFill>
              </a:rPr>
              <a:t>Министерство культуры Республики Татарстан</a:t>
            </a:r>
          </a:p>
        </p:txBody>
      </p:sp>
      <p:sp>
        <p:nvSpPr>
          <p:cNvPr id="5" name="Объект 2"/>
          <p:cNvSpPr txBox="1">
            <a:spLocks/>
          </p:cNvSpPr>
          <p:nvPr/>
        </p:nvSpPr>
        <p:spPr>
          <a:xfrm>
            <a:off x="542925" y="6327504"/>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200" b="1" i="1" dirty="0">
                <a:solidFill>
                  <a:schemeClr val="accent6"/>
                </a:solidFill>
              </a:rPr>
              <a:t>http://mincult.tatarstan.ru</a:t>
            </a:r>
            <a:endParaRPr lang="ru-RU" sz="1200" b="1" i="1" dirty="0">
              <a:solidFill>
                <a:schemeClr val="accent6"/>
              </a:solidFill>
            </a:endParaRPr>
          </a:p>
        </p:txBody>
      </p:sp>
    </p:spTree>
    <p:extLst>
      <p:ext uri="{BB962C8B-B14F-4D97-AF65-F5344CB8AC3E}">
        <p14:creationId xmlns:p14="http://schemas.microsoft.com/office/powerpoint/2010/main" val="1662885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126210" y="1925061"/>
            <a:ext cx="44743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600" b="1" dirty="0">
                <a:solidFill>
                  <a:prstClr val="black"/>
                </a:solidFill>
                <a:ea typeface="Times New Roman" panose="02020603050405020304" pitchFamily="18" charset="0"/>
              </a:rPr>
              <a:t>Цель</a:t>
            </a:r>
            <a:r>
              <a:rPr lang="ru-RU" altLang="ru-RU" sz="1600" dirty="0">
                <a:solidFill>
                  <a:prstClr val="black"/>
                </a:solidFill>
                <a:ea typeface="Times New Roman" panose="02020603050405020304" pitchFamily="18" charset="0"/>
              </a:rPr>
              <a:t>:</a:t>
            </a:r>
            <a:r>
              <a:rPr lang="en-US" altLang="ru-RU" sz="1600" dirty="0">
                <a:solidFill>
                  <a:prstClr val="black"/>
                </a:solidFill>
                <a:ea typeface="Times New Roman" panose="02020603050405020304" pitchFamily="18" charset="0"/>
              </a:rPr>
              <a:t> </a:t>
            </a:r>
            <a:r>
              <a:rPr lang="ru-RU" sz="1600" dirty="0"/>
              <a:t>сохранение и укрепление национальной идентичности татарского народа в Республике Татарстан и за ее пределами</a:t>
            </a:r>
          </a:p>
        </p:txBody>
      </p:sp>
      <p:sp>
        <p:nvSpPr>
          <p:cNvPr id="2" name="Скругленный прямоугольник 1"/>
          <p:cNvSpPr/>
          <p:nvPr/>
        </p:nvSpPr>
        <p:spPr>
          <a:xfrm>
            <a:off x="563022" y="195242"/>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en-US" sz="1600" b="1" dirty="0">
                <a:solidFill>
                  <a:prstClr val="black"/>
                </a:solidFill>
              </a:rPr>
              <a:t>19</a:t>
            </a:r>
            <a:r>
              <a:rPr lang="ru-RU" sz="1600" b="1" dirty="0">
                <a:solidFill>
                  <a:prstClr val="black"/>
                </a:solidFill>
              </a:rPr>
              <a:t>. Государственная программа "Сохранение национальной идентичности татарского народа"</a:t>
            </a:r>
            <a:endParaRPr lang="ru-RU" sz="1600" b="1" dirty="0">
              <a:solidFill>
                <a:srgbClr val="000000"/>
              </a:solidFill>
            </a:endParaRPr>
          </a:p>
        </p:txBody>
      </p:sp>
      <p:pic>
        <p:nvPicPr>
          <p:cNvPr id="5" name="Рисунок 4"/>
          <p:cNvPicPr>
            <a:picLocks noChangeAspect="1"/>
          </p:cNvPicPr>
          <p:nvPr/>
        </p:nvPicPr>
        <p:blipFill>
          <a:blip r:embed="rId2"/>
          <a:stretch>
            <a:fillRect/>
          </a:stretch>
        </p:blipFill>
        <p:spPr>
          <a:xfrm>
            <a:off x="733354" y="1239707"/>
            <a:ext cx="3257550" cy="2447925"/>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4038001780"/>
              </p:ext>
            </p:extLst>
          </p:nvPr>
        </p:nvGraphicFramePr>
        <p:xfrm>
          <a:off x="733354" y="4085111"/>
          <a:ext cx="7948919" cy="788573"/>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660595">
                  <a:extLst>
                    <a:ext uri="{9D8B030D-6E8A-4147-A177-3AD203B41FA5}">
                      <a16:colId xmlns:a16="http://schemas.microsoft.com/office/drawing/2014/main" val="20004"/>
                    </a:ext>
                  </a:extLst>
                </a:gridCol>
              </a:tblGrid>
              <a:tr h="21947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16026">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9914">
                <a:tc>
                  <a:txBody>
                    <a:bodyPr/>
                    <a:lstStyle/>
                    <a:p>
                      <a:pPr algn="ctr" fontAlgn="ctr"/>
                      <a:r>
                        <a:rPr lang="ru-RU" sz="1100" b="0" i="0" u="none" strike="noStrike" dirty="0">
                          <a:solidFill>
                            <a:srgbClr val="000000"/>
                          </a:solidFill>
                          <a:effectLst/>
                          <a:latin typeface="Arial" panose="020B0604020202020204" pitchFamily="34" charset="0"/>
                        </a:rPr>
                        <a:t>98 457,8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110 514,3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48439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78742" y="258616"/>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"Сохранение национальной идентичности татарского народа"</a:t>
            </a:r>
            <a:endParaRPr lang="ru-RU" sz="1600" b="1" dirty="0">
              <a:solidFill>
                <a:srgbClr val="000000"/>
              </a:solidFill>
            </a:endParaRPr>
          </a:p>
        </p:txBody>
      </p:sp>
      <p:sp>
        <p:nvSpPr>
          <p:cNvPr id="4" name="Объект 2"/>
          <p:cNvSpPr txBox="1">
            <a:spLocks/>
          </p:cNvSpPr>
          <p:nvPr/>
        </p:nvSpPr>
        <p:spPr>
          <a:xfrm>
            <a:off x="506428" y="6260051"/>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http://mincult.tatarstan.ru</a:t>
            </a:r>
            <a:endParaRPr lang="ru-RU" sz="1100" b="1" i="1" dirty="0">
              <a:solidFill>
                <a:schemeClr val="accent6"/>
              </a:solidFill>
            </a:endParaRPr>
          </a:p>
        </p:txBody>
      </p:sp>
      <p:sp>
        <p:nvSpPr>
          <p:cNvPr id="5" name="Прямоугольник 4"/>
          <p:cNvSpPr/>
          <p:nvPr/>
        </p:nvSpPr>
        <p:spPr>
          <a:xfrm>
            <a:off x="542925" y="5998441"/>
            <a:ext cx="8705851"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культуры Республики Татарстан</a:t>
            </a:r>
          </a:p>
        </p:txBody>
      </p:sp>
      <p:graphicFrame>
        <p:nvGraphicFramePr>
          <p:cNvPr id="6" name="Таблица 5"/>
          <p:cNvGraphicFramePr>
            <a:graphicFrameLocks noGrp="1"/>
          </p:cNvGraphicFramePr>
          <p:nvPr>
            <p:extLst>
              <p:ext uri="{D42A27DB-BD31-4B8C-83A1-F6EECF244321}">
                <p14:modId xmlns:p14="http://schemas.microsoft.com/office/powerpoint/2010/main" val="720748977"/>
              </p:ext>
            </p:extLst>
          </p:nvPr>
        </p:nvGraphicFramePr>
        <p:xfrm>
          <a:off x="534154" y="1023952"/>
          <a:ext cx="8224255" cy="4724903"/>
        </p:xfrm>
        <a:graphic>
          <a:graphicData uri="http://schemas.openxmlformats.org/drawingml/2006/table">
            <a:tbl>
              <a:tblPr>
                <a:tableStyleId>{616DA210-FB5B-4158-B5E0-FEB733F419BA}</a:tableStyleId>
              </a:tblPr>
              <a:tblGrid>
                <a:gridCol w="3323104">
                  <a:extLst>
                    <a:ext uri="{9D8B030D-6E8A-4147-A177-3AD203B41FA5}">
                      <a16:colId xmlns:a16="http://schemas.microsoft.com/office/drawing/2014/main" val="20000"/>
                    </a:ext>
                  </a:extLst>
                </a:gridCol>
                <a:gridCol w="922972">
                  <a:extLst>
                    <a:ext uri="{9D8B030D-6E8A-4147-A177-3AD203B41FA5}">
                      <a16:colId xmlns:a16="http://schemas.microsoft.com/office/drawing/2014/main" val="3361456277"/>
                    </a:ext>
                  </a:extLst>
                </a:gridCol>
                <a:gridCol w="668382">
                  <a:extLst>
                    <a:ext uri="{9D8B030D-6E8A-4147-A177-3AD203B41FA5}">
                      <a16:colId xmlns:a16="http://schemas.microsoft.com/office/drawing/2014/main" val="3403465087"/>
                    </a:ext>
                  </a:extLst>
                </a:gridCol>
                <a:gridCol w="795677">
                  <a:extLst>
                    <a:ext uri="{9D8B030D-6E8A-4147-A177-3AD203B41FA5}">
                      <a16:colId xmlns:a16="http://schemas.microsoft.com/office/drawing/2014/main" val="844541195"/>
                    </a:ext>
                  </a:extLst>
                </a:gridCol>
                <a:gridCol w="953212">
                  <a:extLst>
                    <a:ext uri="{9D8B030D-6E8A-4147-A177-3AD203B41FA5}">
                      <a16:colId xmlns:a16="http://schemas.microsoft.com/office/drawing/2014/main" val="2043309601"/>
                    </a:ext>
                  </a:extLst>
                </a:gridCol>
                <a:gridCol w="832512">
                  <a:extLst>
                    <a:ext uri="{9D8B030D-6E8A-4147-A177-3AD203B41FA5}">
                      <a16:colId xmlns:a16="http://schemas.microsoft.com/office/drawing/2014/main" val="253268784"/>
                    </a:ext>
                  </a:extLst>
                </a:gridCol>
                <a:gridCol w="728396">
                  <a:extLst>
                    <a:ext uri="{9D8B030D-6E8A-4147-A177-3AD203B41FA5}">
                      <a16:colId xmlns:a16="http://schemas.microsoft.com/office/drawing/2014/main" val="20004"/>
                    </a:ext>
                  </a:extLst>
                </a:gridCol>
              </a:tblGrid>
              <a:tr h="375993">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18686">
                <a:tc gridSpan="7">
                  <a:txBody>
                    <a:bodyPr/>
                    <a:lstStyle/>
                    <a:p>
                      <a:pPr algn="just"/>
                      <a:r>
                        <a:rPr lang="ru-RU" sz="1000" b="1" i="0" u="none" strike="noStrike" kern="1200" baseline="0" dirty="0">
                          <a:solidFill>
                            <a:schemeClr val="tx1"/>
                          </a:solidFill>
                          <a:latin typeface="+mn-lt"/>
                          <a:ea typeface="+mn-ea"/>
                          <a:cs typeface="+mn-cs"/>
                        </a:rPr>
                        <a:t>Сохранение и укрепление национальной идентичности татарского народа в Республике Татарстан и за ее пределами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1000" dirty="0">
                        <a:solidFill>
                          <a:schemeClr val="tx1"/>
                        </a:solidFill>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8641">
                <a:tc>
                  <a:txBody>
                    <a:bodyPr/>
                    <a:lstStyle/>
                    <a:p>
                      <a:pPr algn="just" rtl="0" fontAlgn="ctr"/>
                      <a:r>
                        <a:rPr lang="ru-RU" sz="1000" b="0" i="0" u="none" strike="noStrike" dirty="0">
                          <a:solidFill>
                            <a:srgbClr val="000000"/>
                          </a:solidFill>
                          <a:effectLst/>
                          <a:latin typeface="+mn-lt"/>
                        </a:rPr>
                        <a:t>Доля регионов, принявших участие в мероприятиях программы, от общего количества регионов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60</a:t>
                      </a:r>
                      <a:endParaRPr lang="ru-RU" sz="1000" b="0" i="0" u="none" strike="noStrike" dirty="0">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60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60</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60</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0844">
                <a:tc>
                  <a:txBody>
                    <a:bodyPr/>
                    <a:lstStyle/>
                    <a:p>
                      <a:pPr algn="just" rtl="0" fontAlgn="ctr"/>
                      <a:r>
                        <a:rPr lang="ru-RU" sz="1000" b="0" i="0" u="none" strike="noStrike" dirty="0">
                          <a:solidFill>
                            <a:srgbClr val="000000"/>
                          </a:solidFill>
                          <a:effectLst/>
                          <a:latin typeface="+mn-lt"/>
                        </a:rPr>
                        <a:t>Охват исследованных регионов с сохраненными населенными пунктами компактного проживания татар в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51</a:t>
                      </a:r>
                      <a:endParaRPr lang="ru-RU" sz="1000" b="0" i="0" u="none" strike="noStrike" dirty="0">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53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chemeClr val="tx1"/>
                          </a:solidFill>
                          <a:effectLst/>
                          <a:uLnTx/>
                          <a:uFillTx/>
                          <a:latin typeface="+mn-lt"/>
                          <a:ea typeface="Times New Roman"/>
                          <a:cs typeface="Times New Roman"/>
                        </a:rPr>
                        <a:t>55</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a:ln>
                            <a:noFill/>
                          </a:ln>
                          <a:solidFill>
                            <a:schemeClr val="tx1"/>
                          </a:solidFill>
                          <a:effectLst/>
                          <a:uLnTx/>
                          <a:uFillTx/>
                          <a:latin typeface="+mn-lt"/>
                          <a:ea typeface="Times New Roman"/>
                          <a:cs typeface="Times New Roman"/>
                        </a:rPr>
                        <a:t>55</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50844">
                <a:tc>
                  <a:txBody>
                    <a:bodyPr/>
                    <a:lstStyle/>
                    <a:p>
                      <a:pPr algn="just" rtl="0" fontAlgn="ctr"/>
                      <a:r>
                        <a:rPr lang="ru-RU" sz="1000" b="0" i="0" u="none" strike="noStrike">
                          <a:solidFill>
                            <a:srgbClr val="000000"/>
                          </a:solidFill>
                          <a:effectLst/>
                          <a:latin typeface="+mn-lt"/>
                        </a:rPr>
                        <a:t>Доля мероприятий, направленных на повышение интеллектуального потенциала, от общего количества мероприятий программы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30</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30</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30</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7035657"/>
                  </a:ext>
                </a:extLst>
              </a:tr>
              <a:tr h="225975">
                <a:tc>
                  <a:txBody>
                    <a:bodyPr/>
                    <a:lstStyle/>
                    <a:p>
                      <a:pPr algn="just" rtl="0" fontAlgn="ctr"/>
                      <a:r>
                        <a:rPr lang="ru-RU" sz="1000" b="0" i="0" u="none" strike="noStrike" dirty="0">
                          <a:solidFill>
                            <a:srgbClr val="000000"/>
                          </a:solidFill>
                          <a:effectLst/>
                          <a:latin typeface="+mn-lt"/>
                        </a:rPr>
                        <a:t>Доля мероприятий в формате медиапроектов от общего количества мероприятий программы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52</a:t>
                      </a:r>
                      <a:endParaRPr lang="ru-RU" sz="1000" b="0" i="0" u="none" strike="noStrike" dirty="0">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54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56</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chemeClr val="tx1"/>
                          </a:solidFill>
                          <a:effectLst/>
                          <a:uLnTx/>
                          <a:uFillTx/>
                          <a:latin typeface="+mn-lt"/>
                          <a:ea typeface="Times New Roman"/>
                          <a:cs typeface="Times New Roman"/>
                        </a:rPr>
                        <a:t>56</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a:ln>
                            <a:noFill/>
                          </a:ln>
                          <a:solidFill>
                            <a:schemeClr val="tx1"/>
                          </a:solidFill>
                          <a:effectLst/>
                          <a:uLnTx/>
                          <a:uFillTx/>
                          <a:latin typeface="+mn-lt"/>
                          <a:ea typeface="Times New Roman"/>
                          <a:cs typeface="Times New Roman"/>
                        </a:rPr>
                        <a:t>56</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94911">
                <a:tc>
                  <a:txBody>
                    <a:bodyPr/>
                    <a:lstStyle/>
                    <a:p>
                      <a:pPr algn="just" rtl="0" fontAlgn="ctr"/>
                      <a:r>
                        <a:rPr lang="ru-RU" sz="1000" b="0" i="0" u="none" strike="noStrike">
                          <a:solidFill>
                            <a:srgbClr val="000000"/>
                          </a:solidFill>
                          <a:effectLst/>
                          <a:latin typeface="+mn-lt"/>
                        </a:rPr>
                        <a:t>Количество участников курсов повышения квалификации татарских религиозных деятелей из регионов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chemeClr val="tx1"/>
                          </a:solidFill>
                          <a:effectLst/>
                          <a:uLnTx/>
                          <a:uFillTx/>
                          <a:latin typeface="+mn-lt"/>
                          <a:ea typeface="Times New Roman"/>
                          <a:cs typeface="Times New Roman"/>
                        </a:rPr>
                        <a:t>85</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a:ln>
                            <a:noFill/>
                          </a:ln>
                          <a:solidFill>
                            <a:schemeClr val="tx1"/>
                          </a:solidFill>
                          <a:effectLst/>
                          <a:uLnTx/>
                          <a:uFillTx/>
                          <a:latin typeface="+mn-lt"/>
                          <a:ea typeface="Times New Roman"/>
                          <a:cs typeface="Times New Roman"/>
                        </a:rPr>
                        <a:t>85</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0674">
                <a:tc>
                  <a:txBody>
                    <a:bodyPr/>
                    <a:lstStyle/>
                    <a:p>
                      <a:pPr algn="just" rtl="0" fontAlgn="ctr"/>
                      <a:r>
                        <a:rPr lang="ru-RU" sz="1000" b="0" i="0" u="none" strike="noStrike">
                          <a:solidFill>
                            <a:srgbClr val="000000"/>
                          </a:solidFill>
                          <a:effectLst/>
                          <a:latin typeface="+mn-lt"/>
                        </a:rPr>
                        <a:t>Количество изученных и популяризированных объектов материального культурного наследия и объектов нематериального этнокультурного достояния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752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752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752</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752</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752</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721">
                <a:tc>
                  <a:txBody>
                    <a:bodyPr/>
                    <a:lstStyle/>
                    <a:p>
                      <a:pPr algn="just" rtl="0" fontAlgn="ctr"/>
                      <a:r>
                        <a:rPr lang="ru-RU" sz="1000" b="0" i="0" u="none" strike="noStrike">
                          <a:solidFill>
                            <a:srgbClr val="000000"/>
                          </a:solidFill>
                          <a:effectLst/>
                          <a:latin typeface="+mn-lt"/>
                        </a:rPr>
                        <a:t>Количество разработанных учебно-методических комплексов, учебных программ и пособий по изучению родного (татарского) языка и культуры татар</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18</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18</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18</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46110">
                <a:tc>
                  <a:txBody>
                    <a:bodyPr/>
                    <a:lstStyle/>
                    <a:p>
                      <a:pPr algn="just" rtl="0" fontAlgn="ctr"/>
                      <a:r>
                        <a:rPr lang="ru-RU" sz="1000" b="0" i="0" u="none" strike="noStrike" dirty="0">
                          <a:solidFill>
                            <a:srgbClr val="000000"/>
                          </a:solidFill>
                          <a:effectLst/>
                          <a:latin typeface="+mn-lt"/>
                        </a:rPr>
                        <a:t>Количество обработанных и сданных в музейные фонды археологических артефактов (по истории и культуре татар, проживающих за пределами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1 000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1 000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1 000</a:t>
                      </a:r>
                      <a:endParaRPr kumimoji="0" lang="ru-RU" sz="1000" b="0" i="0" u="none" strike="noStrike" kern="1200" cap="none" spc="0" normalizeH="0" baseline="0" noProof="0" dirty="0">
                        <a:ln>
                          <a:noFill/>
                        </a:ln>
                        <a:solidFill>
                          <a:srgbClr val="000000"/>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1 000</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1 000</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4547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984485" y="1332283"/>
            <a:ext cx="467609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solidFill>
                  <a:prstClr val="black"/>
                </a:solidFill>
                <a:ea typeface="Times New Roman" panose="02020603050405020304" pitchFamily="18" charset="0"/>
              </a:rPr>
              <a:t>Цели</a:t>
            </a:r>
            <a:r>
              <a:rPr lang="ru-RU" altLang="ru-RU" sz="1400" dirty="0">
                <a:solidFill>
                  <a:prstClr val="black"/>
                </a:solidFill>
                <a:ea typeface="Times New Roman" panose="02020603050405020304" pitchFamily="18" charset="0"/>
              </a:rPr>
              <a:t>:</a:t>
            </a:r>
            <a:r>
              <a:rPr lang="en-US" altLang="ru-RU" sz="1400" dirty="0">
                <a:solidFill>
                  <a:prstClr val="black"/>
                </a:solidFill>
                <a:ea typeface="Times New Roman" panose="02020603050405020304" pitchFamily="18" charset="0"/>
              </a:rPr>
              <a:t> </a:t>
            </a:r>
            <a:endParaRPr lang="ru-RU" altLang="ru-RU" sz="1400" dirty="0">
              <a:solidFill>
                <a:prstClr val="black"/>
              </a:solidFill>
              <a:ea typeface="Times New Roman" panose="02020603050405020304" pitchFamily="18" charset="0"/>
            </a:endParaRPr>
          </a:p>
          <a:p>
            <a:pPr algn="just"/>
            <a:r>
              <a:rPr lang="ru-RU" sz="1000" b="0" i="0" dirty="0">
                <a:effectLst/>
                <a:latin typeface="Golos"/>
              </a:rPr>
              <a:t>научное и научно-методическое сопровождение деятельности по сохранению и развитию татарского и русского языков, других языков народов, проживающих в Республике Татарстан;</a:t>
            </a:r>
          </a:p>
          <a:p>
            <a:pPr algn="just"/>
            <a:r>
              <a:rPr lang="ru-RU" sz="1000" b="0" i="0" dirty="0">
                <a:effectLst/>
                <a:latin typeface="Golos"/>
              </a:rPr>
              <a:t>организационно-правовое и аналитическое обеспечение функционирования и изучения государственных языков Республики Татарстан и других языков народов, проживающих в Республике Татарстан</a:t>
            </a:r>
            <a:r>
              <a:rPr lang="ru-RU" sz="1000" dirty="0">
                <a:latin typeface="Golos"/>
              </a:rPr>
              <a:t>;</a:t>
            </a:r>
          </a:p>
          <a:p>
            <a:pPr algn="just"/>
            <a:r>
              <a:rPr lang="ru-RU" sz="1000" b="0" i="0" dirty="0">
                <a:effectLst/>
                <a:latin typeface="Golos"/>
              </a:rPr>
              <a:t>Поддержка паритетного функционирования русского и татарского языков как государственных языков Республики Татарстан;</a:t>
            </a:r>
          </a:p>
          <a:p>
            <a:pPr algn="just"/>
            <a:r>
              <a:rPr lang="ru-RU" sz="1000" b="0" i="0" dirty="0">
                <a:effectLst/>
                <a:latin typeface="Golos"/>
              </a:rPr>
              <a:t>проведение крупных социально значимых мероприятий, направленных на популяризацию государственных языков Республики Татарстан и других языков в Республике Татарстан и за пределами Республики Татарстан</a:t>
            </a:r>
            <a:r>
              <a:rPr lang="ru-RU" sz="1000" dirty="0">
                <a:latin typeface="Golos"/>
              </a:rPr>
              <a:t>;</a:t>
            </a:r>
          </a:p>
          <a:p>
            <a:pPr algn="just"/>
            <a:r>
              <a:rPr lang="ru-RU" sz="1000" b="0" i="0" dirty="0">
                <a:effectLst/>
                <a:latin typeface="Golos"/>
              </a:rPr>
              <a:t>проведение крупных социально значимых мероприятий, направленных на популяризацию государственных языков Республики Татарстан и других языков в Республике Татарстан и за пределами Республики Татарстан;</a:t>
            </a:r>
          </a:p>
          <a:p>
            <a:pPr algn="just"/>
            <a:r>
              <a:rPr lang="ru-RU" sz="1000" b="0" i="0" dirty="0">
                <a:effectLst/>
                <a:latin typeface="Golos"/>
              </a:rPr>
              <a:t>развитие целостной системы изучения татарского и русского языков, других языков народов, проживающих в Республике Татарстан; организационное и учебно-методическое сопровождение систем би- и </a:t>
            </a:r>
            <a:r>
              <a:rPr lang="ru-RU" sz="1000" b="0" i="0" dirty="0" err="1">
                <a:effectLst/>
                <a:latin typeface="Golos"/>
              </a:rPr>
              <a:t>полилингвального</a:t>
            </a:r>
            <a:r>
              <a:rPr lang="ru-RU" sz="1000" b="0" i="0" dirty="0">
                <a:effectLst/>
                <a:latin typeface="Golos"/>
              </a:rPr>
              <a:t> образования в Республике Татарстан, поддержка изучения татарского языка и обучения на татарском языке за пределами Республики Татарстан</a:t>
            </a:r>
            <a:r>
              <a:rPr lang="ru-RU" sz="1000" dirty="0">
                <a:latin typeface="Golos"/>
              </a:rPr>
              <a:t>;</a:t>
            </a:r>
          </a:p>
          <a:p>
            <a:pPr algn="just"/>
            <a:r>
              <a:rPr lang="ru-RU" sz="1000" dirty="0">
                <a:latin typeface="Golos"/>
              </a:rPr>
              <a:t>создание благоприятной языковой среды в интернет-пространстве и популяризация родных языков в средствах массовой информации</a:t>
            </a:r>
          </a:p>
        </p:txBody>
      </p:sp>
      <p:sp>
        <p:nvSpPr>
          <p:cNvPr id="2" name="Скругленный прямоугольник 1"/>
          <p:cNvSpPr/>
          <p:nvPr/>
        </p:nvSpPr>
        <p:spPr>
          <a:xfrm>
            <a:off x="533870" y="148307"/>
            <a:ext cx="7924801" cy="102155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b="1" dirty="0">
                <a:solidFill>
                  <a:prstClr val="black"/>
                </a:solidFill>
              </a:rPr>
              <a:t>2</a:t>
            </a:r>
            <a:r>
              <a:rPr lang="en-US" b="1" dirty="0">
                <a:solidFill>
                  <a:prstClr val="black"/>
                </a:solidFill>
              </a:rPr>
              <a:t>0</a:t>
            </a:r>
            <a:r>
              <a:rPr lang="ru-RU" b="1" dirty="0">
                <a:solidFill>
                  <a:prstClr val="black"/>
                </a:solidFill>
              </a:rPr>
              <a:t>. Государственная программа "Сохранение, изучение и развитие государственных языков Республики Татарстан и других языков в Республике Татарстан"</a:t>
            </a:r>
          </a:p>
        </p:txBody>
      </p:sp>
      <p:pic>
        <p:nvPicPr>
          <p:cNvPr id="3" name="Рисунок 2"/>
          <p:cNvPicPr>
            <a:picLocks noChangeAspect="1"/>
          </p:cNvPicPr>
          <p:nvPr/>
        </p:nvPicPr>
        <p:blipFill>
          <a:blip r:embed="rId2"/>
          <a:stretch>
            <a:fillRect/>
          </a:stretch>
        </p:blipFill>
        <p:spPr>
          <a:xfrm>
            <a:off x="796645" y="2090458"/>
            <a:ext cx="3187840" cy="2125227"/>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4178164108"/>
              </p:ext>
            </p:extLst>
          </p:nvPr>
        </p:nvGraphicFramePr>
        <p:xfrm>
          <a:off x="701708" y="4973860"/>
          <a:ext cx="8058464" cy="913319"/>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15663">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178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8467">
                <a:tc>
                  <a:txBody>
                    <a:bodyPr/>
                    <a:lstStyle/>
                    <a:p>
                      <a:pPr algn="ctr" fontAlgn="ctr"/>
                      <a:r>
                        <a:rPr lang="ru-RU" sz="1100" b="0" i="0" u="none" strike="noStrike" dirty="0">
                          <a:solidFill>
                            <a:srgbClr val="000000"/>
                          </a:solidFill>
                          <a:effectLst/>
                          <a:latin typeface="Arial" panose="020B0604020202020204" pitchFamily="34" charset="0"/>
                        </a:rPr>
                        <a:t>179 983,1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121 707,9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31431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4" y="41785"/>
            <a:ext cx="7943851" cy="510778"/>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200" b="1" dirty="0">
                <a:solidFill>
                  <a:prstClr val="black"/>
                </a:solidFill>
              </a:rPr>
              <a:t>Показатели государственной программы  "Сохранение, изучение и развитие государственных языков Республики Татарстан и других языков в Республике Татарстан"</a:t>
            </a:r>
          </a:p>
        </p:txBody>
      </p:sp>
      <p:graphicFrame>
        <p:nvGraphicFramePr>
          <p:cNvPr id="5" name="Таблица 4"/>
          <p:cNvGraphicFramePr>
            <a:graphicFrameLocks noGrp="1"/>
          </p:cNvGraphicFramePr>
          <p:nvPr>
            <p:extLst>
              <p:ext uri="{D42A27DB-BD31-4B8C-83A1-F6EECF244321}">
                <p14:modId xmlns:p14="http://schemas.microsoft.com/office/powerpoint/2010/main" val="3116820616"/>
              </p:ext>
            </p:extLst>
          </p:nvPr>
        </p:nvGraphicFramePr>
        <p:xfrm>
          <a:off x="535005" y="651185"/>
          <a:ext cx="8292602" cy="4975552"/>
        </p:xfrm>
        <a:graphic>
          <a:graphicData uri="http://schemas.openxmlformats.org/drawingml/2006/table">
            <a:tbl>
              <a:tblPr>
                <a:tableStyleId>{616DA210-FB5B-4158-B5E0-FEB733F419BA}</a:tableStyleId>
              </a:tblPr>
              <a:tblGrid>
                <a:gridCol w="3357985">
                  <a:extLst>
                    <a:ext uri="{9D8B030D-6E8A-4147-A177-3AD203B41FA5}">
                      <a16:colId xmlns:a16="http://schemas.microsoft.com/office/drawing/2014/main" val="20000"/>
                    </a:ext>
                  </a:extLst>
                </a:gridCol>
                <a:gridCol w="932507">
                  <a:extLst>
                    <a:ext uri="{9D8B030D-6E8A-4147-A177-3AD203B41FA5}">
                      <a16:colId xmlns:a16="http://schemas.microsoft.com/office/drawing/2014/main" val="383640910"/>
                    </a:ext>
                  </a:extLst>
                </a:gridCol>
                <a:gridCol w="896293">
                  <a:extLst>
                    <a:ext uri="{9D8B030D-6E8A-4147-A177-3AD203B41FA5}">
                      <a16:colId xmlns:a16="http://schemas.microsoft.com/office/drawing/2014/main" val="1847450372"/>
                    </a:ext>
                  </a:extLst>
                </a:gridCol>
                <a:gridCol w="737861">
                  <a:extLst>
                    <a:ext uri="{9D8B030D-6E8A-4147-A177-3AD203B41FA5}">
                      <a16:colId xmlns:a16="http://schemas.microsoft.com/office/drawing/2014/main" val="1020502456"/>
                    </a:ext>
                  </a:extLst>
                </a:gridCol>
                <a:gridCol w="765014">
                  <a:extLst>
                    <a:ext uri="{9D8B030D-6E8A-4147-A177-3AD203B41FA5}">
                      <a16:colId xmlns:a16="http://schemas.microsoft.com/office/drawing/2014/main" val="2783442527"/>
                    </a:ext>
                  </a:extLst>
                </a:gridCol>
                <a:gridCol w="805759">
                  <a:extLst>
                    <a:ext uri="{9D8B030D-6E8A-4147-A177-3AD203B41FA5}">
                      <a16:colId xmlns:a16="http://schemas.microsoft.com/office/drawing/2014/main" val="1149910227"/>
                    </a:ext>
                  </a:extLst>
                </a:gridCol>
                <a:gridCol w="797183">
                  <a:extLst>
                    <a:ext uri="{9D8B030D-6E8A-4147-A177-3AD203B41FA5}">
                      <a16:colId xmlns:a16="http://schemas.microsoft.com/office/drawing/2014/main" val="3849595022"/>
                    </a:ext>
                  </a:extLst>
                </a:gridCol>
              </a:tblGrid>
              <a:tr h="417312">
                <a:tc>
                  <a:txBody>
                    <a:bodyPr/>
                    <a:lstStyle/>
                    <a:p>
                      <a:pPr algn="ctr" fontAlgn="ctr"/>
                      <a:r>
                        <a:rPr lang="ru-RU" sz="900" b="1" kern="1200" dirty="0">
                          <a:solidFill>
                            <a:schemeClr val="tx1"/>
                          </a:solidFill>
                          <a:effectLst/>
                          <a:latin typeface="+mn-lt"/>
                          <a:ea typeface="+mn-ea"/>
                          <a:cs typeface="+mn-cs"/>
                        </a:rPr>
                        <a:t>Наименование показателя</a:t>
                      </a:r>
                    </a:p>
                  </a:txBody>
                  <a:tcPr marL="36000" marR="36000" marT="443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2024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2025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6578">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i="0" u="none" strike="noStrike" kern="1200" baseline="0" dirty="0">
                          <a:solidFill>
                            <a:schemeClr val="tx1"/>
                          </a:solidFill>
                          <a:latin typeface="+mn-lt"/>
                          <a:ea typeface="+mn-ea"/>
                          <a:cs typeface="+mn-cs"/>
                        </a:rPr>
                        <a:t>Создание условий для сохранения, изучения и развития татарского, русского и других языков в Республике Татарстан, а также татарского языка за пределами Республики Татарстан</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900" b="1"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Доля нормативных правовых актов, опубликованных в установленном порядке на государственных языках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процентов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Доля средств внешней и внутренней визуальной информации, оформленной на государственных языках Республики Татарстан, в общем количестве информации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процентов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разработанных нормативных словарей, нормативных правовых актов, методических рекомендаций, стандартов транслитерации татарских текстов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Доля продукции, имеющей этикетки, ярлыки, инструкции на государственных языках Республики Татарстан, в общем объеме продукции, выпускаемой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процентов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74</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77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78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проведенных мероприятий в рамках Международного дня родного языка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a:solidFill>
                            <a:schemeClr val="tx1"/>
                          </a:solidFill>
                          <a:latin typeface="+mn-lt"/>
                          <a:ea typeface="+mn-ea"/>
                          <a:cs typeface="+mn-cs"/>
                        </a:rPr>
                        <a:t>человек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учителей русского и татарского языков, прошедших курсы повышения квалификации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человек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вновь открываемых образовательно-культурных татарских центров - филиалов Института </a:t>
                      </a:r>
                      <a:r>
                        <a:rPr lang="ru-RU" sz="900" b="0" i="0" u="none" strike="noStrike" kern="1200" dirty="0" err="1">
                          <a:solidFill>
                            <a:srgbClr val="000000"/>
                          </a:solidFill>
                          <a:effectLst/>
                          <a:latin typeface="+mn-lt"/>
                          <a:ea typeface="+mn-ea"/>
                          <a:cs typeface="+mn-cs"/>
                        </a:rPr>
                        <a:t>Каюма</a:t>
                      </a:r>
                      <a:r>
                        <a:rPr lang="ru-RU" sz="900" b="0" i="0" u="none" strike="noStrike" kern="1200" dirty="0">
                          <a:solidFill>
                            <a:srgbClr val="000000"/>
                          </a:solidFill>
                          <a:effectLst/>
                          <a:latin typeface="+mn-lt"/>
                          <a:ea typeface="+mn-ea"/>
                          <a:cs typeface="+mn-cs"/>
                        </a:rPr>
                        <a:t> </a:t>
                      </a:r>
                      <a:r>
                        <a:rPr lang="ru-RU" sz="900" b="0" i="0" u="none" strike="noStrike" kern="1200" dirty="0" err="1">
                          <a:solidFill>
                            <a:srgbClr val="000000"/>
                          </a:solidFill>
                          <a:effectLst/>
                          <a:latin typeface="+mn-lt"/>
                          <a:ea typeface="+mn-ea"/>
                          <a:cs typeface="+mn-cs"/>
                        </a:rPr>
                        <a:t>Насыри</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публикаций в средствах массовой информации о ходе реализации и выполнения государственной программы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500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500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оцифрованных листов памятников письменного наследия,  татарской периодической печати начала ХХ века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20000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библиотек за пределами Республики Татарстан и Российской Федерации, обеспеченных национальной и краеведческой литературой, журналами и газетами, аудио- и видеоматериалами на татарском и русском языках</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4" name="Прямоугольник 3"/>
          <p:cNvSpPr/>
          <p:nvPr/>
        </p:nvSpPr>
        <p:spPr>
          <a:xfrm>
            <a:off x="526657" y="6004397"/>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образования и науки Республики Татарстан</a:t>
            </a:r>
          </a:p>
        </p:txBody>
      </p:sp>
      <p:sp>
        <p:nvSpPr>
          <p:cNvPr id="6" name="Объект 2"/>
          <p:cNvSpPr txBox="1">
            <a:spLocks/>
          </p:cNvSpPr>
          <p:nvPr/>
        </p:nvSpPr>
        <p:spPr>
          <a:xfrm>
            <a:off x="542924" y="6304148"/>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http://mon.tatarstan.ru</a:t>
            </a:r>
            <a:endParaRPr lang="ru-RU" sz="1100" b="1" i="1" dirty="0">
              <a:solidFill>
                <a:schemeClr val="accent6"/>
              </a:solidFill>
            </a:endParaRPr>
          </a:p>
        </p:txBody>
      </p:sp>
    </p:spTree>
    <p:extLst>
      <p:ext uri="{BB962C8B-B14F-4D97-AF65-F5344CB8AC3E}">
        <p14:creationId xmlns:p14="http://schemas.microsoft.com/office/powerpoint/2010/main" val="28398113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935200" y="1540816"/>
            <a:ext cx="4707780"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050" b="1" dirty="0">
                <a:solidFill>
                  <a:prstClr val="black"/>
                </a:solidFill>
                <a:ea typeface="Times New Roman" panose="02020603050405020304" pitchFamily="18" charset="0"/>
              </a:rPr>
              <a:t>Цели:</a:t>
            </a:r>
          </a:p>
          <a:p>
            <a:pPr algn="just" eaLnBrk="0" fontAlgn="base" hangingPunct="0">
              <a:spcBef>
                <a:spcPct val="0"/>
              </a:spcBef>
              <a:spcAft>
                <a:spcPct val="0"/>
              </a:spcAft>
            </a:pPr>
            <a:r>
              <a:rPr lang="ru-RU" sz="1050" b="0" i="0" dirty="0">
                <a:effectLst/>
                <a:latin typeface="Golos"/>
              </a:rPr>
              <a:t>популяризация и пропаганда использования в Республике Татарстан газомоторного транспорта;</a:t>
            </a:r>
          </a:p>
          <a:p>
            <a:pPr algn="just" eaLnBrk="0" fontAlgn="base" hangingPunct="0">
              <a:spcBef>
                <a:spcPct val="0"/>
              </a:spcBef>
              <a:spcAft>
                <a:spcPct val="0"/>
              </a:spcAft>
            </a:pPr>
            <a:r>
              <a:rPr lang="ru-RU" sz="1050" dirty="0">
                <a:latin typeface="Golos"/>
              </a:rPr>
              <a:t>создание производственной и сбытовой инфраструктуры компримированного природного газа и сжиженного природного газа;</a:t>
            </a:r>
          </a:p>
          <a:p>
            <a:pPr algn="just" eaLnBrk="0" fontAlgn="base" hangingPunct="0">
              <a:spcBef>
                <a:spcPct val="0"/>
              </a:spcBef>
              <a:spcAft>
                <a:spcPct val="0"/>
              </a:spcAft>
            </a:pPr>
            <a:r>
              <a:rPr lang="ru-RU" sz="1050" dirty="0">
                <a:latin typeface="Golos"/>
              </a:rPr>
              <a:t>создание условий для приоритетного использования автотранспортными средствами компримированного природного газа в качестве газомоторного топлива;</a:t>
            </a:r>
          </a:p>
          <a:p>
            <a:pPr algn="just" eaLnBrk="0" fontAlgn="base" hangingPunct="0">
              <a:spcBef>
                <a:spcPct val="0"/>
              </a:spcBef>
              <a:spcAft>
                <a:spcPct val="0"/>
              </a:spcAft>
            </a:pPr>
            <a:r>
              <a:rPr lang="ru-RU" sz="1050" dirty="0">
                <a:latin typeface="Golos"/>
              </a:rPr>
              <a:t>создание условий для приоритетного использования техникой сжиженного природного газа в качестве газомоторного топлива.</a:t>
            </a:r>
          </a:p>
          <a:p>
            <a:pPr algn="just" eaLnBrk="0" fontAlgn="base" hangingPunct="0">
              <a:spcBef>
                <a:spcPct val="0"/>
              </a:spcBef>
              <a:spcAft>
                <a:spcPct val="0"/>
              </a:spcAft>
            </a:pPr>
            <a:endParaRPr lang="ru-RU" sz="1050" dirty="0"/>
          </a:p>
        </p:txBody>
      </p:sp>
      <p:sp>
        <p:nvSpPr>
          <p:cNvPr id="2" name="Скругленный прямоугольник 1"/>
          <p:cNvSpPr/>
          <p:nvPr/>
        </p:nvSpPr>
        <p:spPr>
          <a:xfrm>
            <a:off x="637850" y="322328"/>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b="1" dirty="0">
                <a:solidFill>
                  <a:prstClr val="black"/>
                </a:solidFill>
              </a:rPr>
              <a:t>2</a:t>
            </a:r>
            <a:r>
              <a:rPr lang="en-US" b="1" dirty="0">
                <a:solidFill>
                  <a:prstClr val="black"/>
                </a:solidFill>
              </a:rPr>
              <a:t>1</a:t>
            </a:r>
            <a:r>
              <a:rPr lang="ru-RU" b="1" dirty="0">
                <a:solidFill>
                  <a:prstClr val="black"/>
                </a:solidFill>
              </a:rPr>
              <a:t>. Государственная программа "Развитие рынка газомоторного топлива в Республике Татарстан" </a:t>
            </a:r>
          </a:p>
        </p:txBody>
      </p:sp>
      <p:pic>
        <p:nvPicPr>
          <p:cNvPr id="113666" name="Picture 2" descr="http://italgas77.ru/img/thumbs/origs/1027/360x240x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52" y="1215126"/>
            <a:ext cx="3092419" cy="26014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Таблица 9"/>
          <p:cNvGraphicFramePr>
            <a:graphicFrameLocks noGrp="1"/>
          </p:cNvGraphicFramePr>
          <p:nvPr>
            <p:extLst>
              <p:ext uri="{D42A27DB-BD31-4B8C-83A1-F6EECF244321}">
                <p14:modId xmlns:p14="http://schemas.microsoft.com/office/powerpoint/2010/main" val="3065403865"/>
              </p:ext>
            </p:extLst>
          </p:nvPr>
        </p:nvGraphicFramePr>
        <p:xfrm>
          <a:off x="685140" y="4262712"/>
          <a:ext cx="7773720" cy="833915"/>
        </p:xfrm>
        <a:graphic>
          <a:graphicData uri="http://schemas.openxmlformats.org/drawingml/2006/table">
            <a:tbl>
              <a:tblPr firstRow="1" firstCol="1" bandRow="1">
                <a:tableStyleId>{5C22544A-7EE6-4342-B048-85BDC9FD1C3A}</a:tableStyleId>
              </a:tblPr>
              <a:tblGrid>
                <a:gridCol w="1516532">
                  <a:extLst>
                    <a:ext uri="{9D8B030D-6E8A-4147-A177-3AD203B41FA5}">
                      <a16:colId xmlns:a16="http://schemas.microsoft.com/office/drawing/2014/main" val="20000"/>
                    </a:ext>
                  </a:extLst>
                </a:gridCol>
                <a:gridCol w="1516532">
                  <a:extLst>
                    <a:ext uri="{9D8B030D-6E8A-4147-A177-3AD203B41FA5}">
                      <a16:colId xmlns:a16="http://schemas.microsoft.com/office/drawing/2014/main" val="2451123660"/>
                    </a:ext>
                  </a:extLst>
                </a:gridCol>
                <a:gridCol w="1516532">
                  <a:extLst>
                    <a:ext uri="{9D8B030D-6E8A-4147-A177-3AD203B41FA5}">
                      <a16:colId xmlns:a16="http://schemas.microsoft.com/office/drawing/2014/main" val="3106978963"/>
                    </a:ext>
                  </a:extLst>
                </a:gridCol>
                <a:gridCol w="1516532">
                  <a:extLst>
                    <a:ext uri="{9D8B030D-6E8A-4147-A177-3AD203B41FA5}">
                      <a16:colId xmlns:a16="http://schemas.microsoft.com/office/drawing/2014/main" val="20001"/>
                    </a:ext>
                  </a:extLst>
                </a:gridCol>
                <a:gridCol w="1707592">
                  <a:extLst>
                    <a:ext uri="{9D8B030D-6E8A-4147-A177-3AD203B41FA5}">
                      <a16:colId xmlns:a16="http://schemas.microsoft.com/office/drawing/2014/main" val="20002"/>
                    </a:ext>
                  </a:extLst>
                </a:gridCol>
              </a:tblGrid>
              <a:tr h="302209">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dirty="0">
                          <a:solidFill>
                            <a:schemeClr val="tx1"/>
                          </a:solidFill>
                          <a:effectLst/>
                        </a:rPr>
                        <a:t>Объем финансирования государственной программы </a:t>
                      </a:r>
                      <a:r>
                        <a:rPr lang="ru-RU" sz="1000" b="1" dirty="0">
                          <a:solidFill>
                            <a:schemeClr val="tx1"/>
                          </a:solidFill>
                          <a:effectLst/>
                        </a:rPr>
                        <a:t>(</a:t>
                      </a:r>
                      <a:r>
                        <a:rPr lang="ru-RU" sz="1000" b="1" dirty="0" err="1">
                          <a:solidFill>
                            <a:schemeClr val="tx1"/>
                          </a:solidFill>
                          <a:effectLst/>
                        </a:rPr>
                        <a:t>тыс.рублей</a:t>
                      </a:r>
                      <a:r>
                        <a:rPr lang="ru-RU" sz="1000" dirty="0">
                          <a:solidFill>
                            <a:schemeClr val="tx1"/>
                          </a:solidFill>
                          <a:effectLst/>
                        </a:rPr>
                        <a:t>)</a:t>
                      </a:r>
                      <a:endParaRPr lang="ru-RU" sz="1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33043">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(факт)</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6108">
                <a:tc>
                  <a:txBody>
                    <a:bodyPr/>
                    <a:lstStyle/>
                    <a:p>
                      <a:pPr algn="ctr" fontAlgn="ctr"/>
                      <a:r>
                        <a:rPr lang="ru-RU" sz="1100" b="0" i="0" u="none" strike="noStrike" dirty="0">
                          <a:solidFill>
                            <a:srgbClr val="000000"/>
                          </a:solidFill>
                          <a:effectLst/>
                          <a:latin typeface="Arial" panose="020B0604020202020204" pitchFamily="34" charset="0"/>
                        </a:rPr>
                        <a:t>92 168,7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25 862,1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55 555,6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71 795,8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113 893,8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010253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06428" y="117574"/>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"Развитие рынка газомоторного топлива в Республике Татарстан"</a:t>
            </a:r>
          </a:p>
        </p:txBody>
      </p:sp>
      <p:graphicFrame>
        <p:nvGraphicFramePr>
          <p:cNvPr id="3" name="Таблица 2"/>
          <p:cNvGraphicFramePr>
            <a:graphicFrameLocks noGrp="1"/>
          </p:cNvGraphicFramePr>
          <p:nvPr>
            <p:extLst>
              <p:ext uri="{D42A27DB-BD31-4B8C-83A1-F6EECF244321}">
                <p14:modId xmlns:p14="http://schemas.microsoft.com/office/powerpoint/2010/main" val="2109264368"/>
              </p:ext>
            </p:extLst>
          </p:nvPr>
        </p:nvGraphicFramePr>
        <p:xfrm>
          <a:off x="542925" y="842228"/>
          <a:ext cx="8171416" cy="5898198"/>
        </p:xfrm>
        <a:graphic>
          <a:graphicData uri="http://schemas.openxmlformats.org/drawingml/2006/table">
            <a:tbl>
              <a:tblPr>
                <a:tableStyleId>{616DA210-FB5B-4158-B5E0-FEB733F419BA}</a:tableStyleId>
              </a:tblPr>
              <a:tblGrid>
                <a:gridCol w="3467760">
                  <a:extLst>
                    <a:ext uri="{9D8B030D-6E8A-4147-A177-3AD203B41FA5}">
                      <a16:colId xmlns:a16="http://schemas.microsoft.com/office/drawing/2014/main" val="20000"/>
                    </a:ext>
                  </a:extLst>
                </a:gridCol>
                <a:gridCol w="959667">
                  <a:extLst>
                    <a:ext uri="{9D8B030D-6E8A-4147-A177-3AD203B41FA5}">
                      <a16:colId xmlns:a16="http://schemas.microsoft.com/office/drawing/2014/main" val="2872690874"/>
                    </a:ext>
                  </a:extLst>
                </a:gridCol>
                <a:gridCol w="787652">
                  <a:extLst>
                    <a:ext uri="{9D8B030D-6E8A-4147-A177-3AD203B41FA5}">
                      <a16:colId xmlns:a16="http://schemas.microsoft.com/office/drawing/2014/main" val="3076272069"/>
                    </a:ext>
                  </a:extLst>
                </a:gridCol>
                <a:gridCol w="679010">
                  <a:extLst>
                    <a:ext uri="{9D8B030D-6E8A-4147-A177-3AD203B41FA5}">
                      <a16:colId xmlns:a16="http://schemas.microsoft.com/office/drawing/2014/main" val="500773578"/>
                    </a:ext>
                  </a:extLst>
                </a:gridCol>
                <a:gridCol w="824241">
                  <a:extLst>
                    <a:ext uri="{9D8B030D-6E8A-4147-A177-3AD203B41FA5}">
                      <a16:colId xmlns:a16="http://schemas.microsoft.com/office/drawing/2014/main" val="1519709255"/>
                    </a:ext>
                  </a:extLst>
                </a:gridCol>
                <a:gridCol w="726543">
                  <a:extLst>
                    <a:ext uri="{9D8B030D-6E8A-4147-A177-3AD203B41FA5}">
                      <a16:colId xmlns:a16="http://schemas.microsoft.com/office/drawing/2014/main" val="20003"/>
                    </a:ext>
                  </a:extLst>
                </a:gridCol>
                <a:gridCol w="726543">
                  <a:extLst>
                    <a:ext uri="{9D8B030D-6E8A-4147-A177-3AD203B41FA5}">
                      <a16:colId xmlns:a16="http://schemas.microsoft.com/office/drawing/2014/main" val="20004"/>
                    </a:ext>
                  </a:extLst>
                </a:gridCol>
              </a:tblGrid>
              <a:tr h="257175">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2024 год</a:t>
                      </a:r>
                    </a:p>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2025 год</a:t>
                      </a:r>
                    </a:p>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57175">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условий для приоритетного использования автотранспортными средствами компримированного природного газа в качестве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123">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приобретенных организациями в Республике Татарстан автотранспортных средств, работающих на КПГ</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98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переоборудованных автотранспортных средств на использование газомоторного топлива физических лиц, юридических лиц (в том числе находящихся в муниципальной и государственной собственности), индивидуальных предпринимателей, в рамках переоборудования, осуществляемого с применением механизмов субсидирования части затрат пунктов переоборудования и технического обслуживания, имеющих заключенное партнерское соглашение с ООО "Газпром газомоторное топливо" и принимающих участие в реализации программ стимулирования развития рынка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75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переоборудованных автотранспортных средств, находящихся в муниципальной и государственной собственности, на использование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94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выбросов автотранспортными средствами вредных (загрязняющих) веществ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тыс. тонн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789">
                <a:tc>
                  <a:txBody>
                    <a:bodyPr/>
                    <a:lstStyle/>
                    <a:p>
                      <a:r>
                        <a:rPr lang="ru-RU" sz="1000" b="0" i="0" u="none" strike="noStrike" kern="1200" baseline="0" dirty="0">
                          <a:solidFill>
                            <a:schemeClr val="tx1"/>
                          </a:solidFill>
                          <a:latin typeface="+mn-lt"/>
                          <a:ea typeface="+mn-ea"/>
                          <a:cs typeface="+mn-cs"/>
                        </a:rPr>
                        <a:t>Объем реализации КПГ с учетом эксплуатируемых АГНКС</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kern="1200" dirty="0">
                          <a:solidFill>
                            <a:schemeClr val="tx1"/>
                          </a:solidFill>
                          <a:latin typeface="+mn-lt"/>
                          <a:ea typeface="+mn-ea"/>
                          <a:cs typeface="+mn-cs"/>
                        </a:rPr>
                        <a:t>млн куб.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75,0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81,0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84,0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56,0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8607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Организация подготовки и переподготовки водителей и ответственных лиц государственных и муниципальных учреждений в области использования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Организация работы и техническая поддержка автоматизированной системы контроля технического состояния автотранспортных средств, оценки эффективности эксплуатации и целевого использования автотранспортных средств государственных и муниципальных учреждений, использующих газомоторное топливо</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187332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95242"/>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"Развитие рынка газомоторного топлива в Республике Татарстан " (продолжение)</a:t>
            </a:r>
          </a:p>
        </p:txBody>
      </p:sp>
      <p:graphicFrame>
        <p:nvGraphicFramePr>
          <p:cNvPr id="3" name="Таблица 2"/>
          <p:cNvGraphicFramePr>
            <a:graphicFrameLocks noGrp="1"/>
          </p:cNvGraphicFramePr>
          <p:nvPr>
            <p:extLst>
              <p:ext uri="{D42A27DB-BD31-4B8C-83A1-F6EECF244321}">
                <p14:modId xmlns:p14="http://schemas.microsoft.com/office/powerpoint/2010/main" val="768257335"/>
              </p:ext>
            </p:extLst>
          </p:nvPr>
        </p:nvGraphicFramePr>
        <p:xfrm>
          <a:off x="542925" y="999771"/>
          <a:ext cx="8171417" cy="4726623"/>
        </p:xfrm>
        <a:graphic>
          <a:graphicData uri="http://schemas.openxmlformats.org/drawingml/2006/table">
            <a:tbl>
              <a:tblPr>
                <a:tableStyleId>{616DA210-FB5B-4158-B5E0-FEB733F419BA}</a:tableStyleId>
              </a:tblPr>
              <a:tblGrid>
                <a:gridCol w="3477199">
                  <a:extLst>
                    <a:ext uri="{9D8B030D-6E8A-4147-A177-3AD203B41FA5}">
                      <a16:colId xmlns:a16="http://schemas.microsoft.com/office/drawing/2014/main" val="20000"/>
                    </a:ext>
                  </a:extLst>
                </a:gridCol>
                <a:gridCol w="850640">
                  <a:extLst>
                    <a:ext uri="{9D8B030D-6E8A-4147-A177-3AD203B41FA5}">
                      <a16:colId xmlns:a16="http://schemas.microsoft.com/office/drawing/2014/main" val="3746912404"/>
                    </a:ext>
                  </a:extLst>
                </a:gridCol>
                <a:gridCol w="760491">
                  <a:extLst>
                    <a:ext uri="{9D8B030D-6E8A-4147-A177-3AD203B41FA5}">
                      <a16:colId xmlns:a16="http://schemas.microsoft.com/office/drawing/2014/main" val="1140724161"/>
                    </a:ext>
                  </a:extLst>
                </a:gridCol>
                <a:gridCol w="841973">
                  <a:extLst>
                    <a:ext uri="{9D8B030D-6E8A-4147-A177-3AD203B41FA5}">
                      <a16:colId xmlns:a16="http://schemas.microsoft.com/office/drawing/2014/main" val="3950359647"/>
                    </a:ext>
                  </a:extLst>
                </a:gridCol>
                <a:gridCol w="782766">
                  <a:extLst>
                    <a:ext uri="{9D8B030D-6E8A-4147-A177-3AD203B41FA5}">
                      <a16:colId xmlns:a16="http://schemas.microsoft.com/office/drawing/2014/main" val="566530835"/>
                    </a:ext>
                  </a:extLst>
                </a:gridCol>
                <a:gridCol w="729174">
                  <a:extLst>
                    <a:ext uri="{9D8B030D-6E8A-4147-A177-3AD203B41FA5}">
                      <a16:colId xmlns:a16="http://schemas.microsoft.com/office/drawing/2014/main" val="20003"/>
                    </a:ext>
                  </a:extLst>
                </a:gridCol>
                <a:gridCol w="729174">
                  <a:extLst>
                    <a:ext uri="{9D8B030D-6E8A-4147-A177-3AD203B41FA5}">
                      <a16:colId xmlns:a16="http://schemas.microsoft.com/office/drawing/2014/main" val="20004"/>
                    </a:ext>
                  </a:extLst>
                </a:gridCol>
              </a:tblGrid>
              <a:tr h="257175">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a:solidFill>
                            <a:schemeClr val="tx1"/>
                          </a:solidFill>
                          <a:effectLst/>
                          <a:latin typeface="Arial" panose="020B0604020202020204" pitchFamily="34" charset="0"/>
                          <a:ea typeface="+mn-ea"/>
                          <a:cs typeface="Arial" panose="020B0604020202020204" pitchFamily="34" charset="0"/>
                        </a:rPr>
                        <a:t>2024 год</a:t>
                      </a:r>
                    </a:p>
                    <a:p>
                      <a:pPr algn="ctr" fontAlgn="ctr"/>
                      <a:r>
                        <a:rPr lang="ru-RU" sz="1000" b="1" kern="1200">
                          <a:solidFill>
                            <a:schemeClr val="tx1"/>
                          </a:solidFill>
                          <a:effectLst/>
                          <a:latin typeface="Arial" panose="020B0604020202020204" pitchFamily="34" charset="0"/>
                          <a:ea typeface="+mn-ea"/>
                          <a:cs typeface="Arial" panose="020B0604020202020204" pitchFamily="34" charset="0"/>
                        </a:rPr>
                        <a:t>(факт)</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a:solidFill>
                            <a:schemeClr val="tx1"/>
                          </a:solidFill>
                          <a:effectLst/>
                          <a:latin typeface="Arial" panose="020B0604020202020204" pitchFamily="34" charset="0"/>
                          <a:ea typeface="+mn-ea"/>
                          <a:cs typeface="Arial" panose="020B0604020202020204" pitchFamily="34" charset="0"/>
                        </a:rPr>
                        <a:t>2025 год</a:t>
                      </a:r>
                    </a:p>
                    <a:p>
                      <a:pPr algn="ctr" fontAlgn="ctr"/>
                      <a:r>
                        <a:rPr lang="ru-RU" sz="1000" b="1" kern="1200">
                          <a:solidFill>
                            <a:schemeClr val="tx1"/>
                          </a:solidFill>
                          <a:effectLst/>
                          <a:latin typeface="Arial" panose="020B0604020202020204" pitchFamily="34" charset="0"/>
                          <a:ea typeface="+mn-ea"/>
                          <a:cs typeface="Arial" panose="020B0604020202020204" pitchFamily="34" charset="0"/>
                        </a:rPr>
                        <a:t>(факт)</a:t>
                      </a:r>
                      <a:endParaRPr lang="ru-RU"/>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90123">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Экспертиза и мониторинг нарушений требований эксплуатации автотранспортных средств государственных и муниципальных учреждений на компримированном природном газе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количество отчетных материалов, 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dirty="0">
                          <a:latin typeface="+mn-lt"/>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9894">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условий для приоритетного использования техникой сжиженного природного газа в качестве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5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приобретенной грузовой техники, работающей на СПГ</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94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выбросов автотранспортными средствами вредных (загрязняющих) веществ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тыс. тонн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78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Объем потребления СПГ (нарастающим итогом)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тыс. тонн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21,0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6,5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6079">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производственной и сбытовой инфраструктуры компримированного природного газа и сжиженного природного газа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и введенных в эксплуатацию АГНКС</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и введенных в эксплуатацию </a:t>
                      </a:r>
                      <a:r>
                        <a:rPr lang="ru-RU" sz="1000" b="0" i="0" u="none" strike="noStrike" kern="1200" baseline="0" dirty="0" err="1">
                          <a:solidFill>
                            <a:schemeClr val="tx1"/>
                          </a:solidFill>
                          <a:latin typeface="+mn-lt"/>
                          <a:ea typeface="+mn-ea"/>
                          <a:cs typeface="+mn-cs"/>
                        </a:rPr>
                        <a:t>КриоАЗС</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и введенных в эксплуатацию заводов по производству СПГ</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бункеровок для судов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31724">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Повышение привлекательности использования газомоторного транспорта для населения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проведенных пресс-конференций и брифингов по популяризации и пропаганде использования газомоторного транспорта на территории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проведенных конференций по использованию газомоторного топлива в рамках информационной поддержки и пропаганды использования автотранспортными средствами КПГ и СПГ в качестве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sp>
        <p:nvSpPr>
          <p:cNvPr id="5" name="Прямоугольник 4"/>
          <p:cNvSpPr/>
          <p:nvPr/>
        </p:nvSpPr>
        <p:spPr>
          <a:xfrm>
            <a:off x="514350" y="5993511"/>
            <a:ext cx="8369068" cy="261610"/>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промышленности и торговли Республики Татарстан</a:t>
            </a:r>
            <a:endParaRPr lang="ru-RU" sz="1100" b="1" i="1" dirty="0">
              <a:solidFill>
                <a:schemeClr val="accent1"/>
              </a:solidFill>
              <a:latin typeface="Times New Roman" panose="02020603050405020304" pitchFamily="18" charset="0"/>
            </a:endParaRPr>
          </a:p>
        </p:txBody>
      </p:sp>
      <p:sp>
        <p:nvSpPr>
          <p:cNvPr id="6" name="Объект 2"/>
          <p:cNvSpPr txBox="1">
            <a:spLocks/>
          </p:cNvSpPr>
          <p:nvPr/>
        </p:nvSpPr>
        <p:spPr>
          <a:xfrm>
            <a:off x="542925" y="6255121"/>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a:p>
            <a:pPr marL="0" indent="0">
              <a:buNone/>
            </a:pPr>
            <a:endParaRPr lang="ru-RU" sz="1100" b="1" i="1" dirty="0">
              <a:solidFill>
                <a:schemeClr val="accent6"/>
              </a:solidFill>
            </a:endParaRPr>
          </a:p>
        </p:txBody>
      </p:sp>
    </p:spTree>
    <p:extLst>
      <p:ext uri="{BB962C8B-B14F-4D97-AF65-F5344CB8AC3E}">
        <p14:creationId xmlns:p14="http://schemas.microsoft.com/office/powerpoint/2010/main" val="1799353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225123" y="1383112"/>
            <a:ext cx="4347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ea typeface="Calibri" panose="020F0502020204030204" pitchFamily="34" charset="0"/>
              </a:rPr>
              <a:t>Цели:</a:t>
            </a:r>
            <a:r>
              <a:rPr lang="ru-RU" altLang="ru-RU" sz="1400" dirty="0">
                <a:solidFill>
                  <a:prstClr val="black"/>
                </a:solidFill>
                <a:ea typeface="Calibri" panose="020F0502020204030204" pitchFamily="34" charset="0"/>
              </a:rPr>
              <a:t> </a:t>
            </a:r>
          </a:p>
          <a:p>
            <a:pPr indent="0" algn="just"/>
            <a:r>
              <a:rPr lang="ru-RU" sz="1400" dirty="0">
                <a:solidFill>
                  <a:prstClr val="black"/>
                </a:solidFill>
              </a:rPr>
              <a:t>п</a:t>
            </a:r>
            <a:r>
              <a:rPr lang="ru-RU" sz="1400" dirty="0"/>
              <a:t>овышение эффективности государственного управления в сфере юстиции в пределах полномочий Республики Татарстан;</a:t>
            </a:r>
          </a:p>
          <a:p>
            <a:pPr indent="0" algn="just"/>
            <a:r>
              <a:rPr lang="ru-RU" sz="1400" dirty="0"/>
              <a:t>развитие и укрепление института мировой юстиции в Республике Татарстан</a:t>
            </a:r>
          </a:p>
        </p:txBody>
      </p:sp>
      <p:sp>
        <p:nvSpPr>
          <p:cNvPr id="7" name="Скругленный прямоугольник 6"/>
          <p:cNvSpPr/>
          <p:nvPr/>
        </p:nvSpPr>
        <p:spPr>
          <a:xfrm>
            <a:off x="628648" y="2614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Calibri" panose="020F0502020204030204" pitchFamily="34" charset="0"/>
              </a:rPr>
              <a:t>2</a:t>
            </a:r>
            <a:r>
              <a:rPr lang="en-US" altLang="ru-RU" b="1" dirty="0">
                <a:solidFill>
                  <a:prstClr val="black"/>
                </a:solidFill>
                <a:ea typeface="Calibri" panose="020F0502020204030204" pitchFamily="34" charset="0"/>
              </a:rPr>
              <a:t>2</a:t>
            </a:r>
            <a:r>
              <a:rPr lang="ru-RU" altLang="ru-RU" b="1" dirty="0">
                <a:solidFill>
                  <a:prstClr val="black"/>
                </a:solidFill>
                <a:ea typeface="Calibri" panose="020F0502020204030204" pitchFamily="34" charset="0"/>
              </a:rPr>
              <a:t>. Государственная  программа</a:t>
            </a:r>
            <a:endParaRPr lang="ru-RU" altLang="ru-RU" dirty="0">
              <a:solidFill>
                <a:prstClr val="black"/>
              </a:solidFill>
            </a:endParaRPr>
          </a:p>
          <a:p>
            <a:pPr algn="ctr" eaLnBrk="0" fontAlgn="base" hangingPunct="0">
              <a:spcBef>
                <a:spcPct val="0"/>
              </a:spcBef>
              <a:spcAft>
                <a:spcPct val="0"/>
              </a:spcAft>
            </a:pPr>
            <a:r>
              <a:rPr lang="ru-RU" altLang="ru-RU" b="1" dirty="0">
                <a:solidFill>
                  <a:prstClr val="black"/>
                </a:solidFill>
                <a:ea typeface="Calibri" panose="020F0502020204030204" pitchFamily="34" charset="0"/>
              </a:rPr>
              <a:t>"Развитие юстиции в Республике Татарстан"</a:t>
            </a:r>
          </a:p>
        </p:txBody>
      </p:sp>
      <p:pic>
        <p:nvPicPr>
          <p:cNvPr id="116738" name="Picture 2" descr="http://www.diapazon.kz/files/post/images/2013-06/normal/7p73DYP6yq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8" y="1103442"/>
            <a:ext cx="3386059" cy="19443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Таблица 7"/>
          <p:cNvGraphicFramePr>
            <a:graphicFrameLocks noGrp="1"/>
          </p:cNvGraphicFramePr>
          <p:nvPr>
            <p:extLst>
              <p:ext uri="{D42A27DB-BD31-4B8C-83A1-F6EECF244321}">
                <p14:modId xmlns:p14="http://schemas.microsoft.com/office/powerpoint/2010/main" val="667784645"/>
              </p:ext>
            </p:extLst>
          </p:nvPr>
        </p:nvGraphicFramePr>
        <p:xfrm>
          <a:off x="749228" y="3384414"/>
          <a:ext cx="8058464" cy="865863"/>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99367">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97667">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7307">
                <a:tc>
                  <a:txBody>
                    <a:bodyPr/>
                    <a:lstStyle/>
                    <a:p>
                      <a:pPr algn="ctr" fontAlgn="ctr"/>
                      <a:r>
                        <a:rPr lang="ru-RU" sz="1100" b="0" i="0" u="none" strike="noStrike" dirty="0">
                          <a:solidFill>
                            <a:srgbClr val="000000"/>
                          </a:solidFill>
                          <a:effectLst/>
                          <a:latin typeface="Arial" panose="020B0604020202020204" pitchFamily="34" charset="0"/>
                        </a:rPr>
                        <a:t>1 184 109,0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1 728 360,6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1 499 160,1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1 584 297,5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1 677 351,4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933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824870085"/>
              </p:ext>
            </p:extLst>
          </p:nvPr>
        </p:nvGraphicFramePr>
        <p:xfrm>
          <a:off x="628648" y="1078301"/>
          <a:ext cx="8041627" cy="5320628"/>
        </p:xfrm>
        <a:graphic>
          <a:graphicData uri="http://schemas.openxmlformats.org/drawingml/2006/table">
            <a:tbl>
              <a:tblPr firstRow="1" firstCol="1" bandRow="1">
                <a:tableStyleId>{5940675A-B579-460E-94D1-54222C63F5DA}</a:tableStyleId>
              </a:tblPr>
              <a:tblGrid>
                <a:gridCol w="2992738">
                  <a:extLst>
                    <a:ext uri="{9D8B030D-6E8A-4147-A177-3AD203B41FA5}">
                      <a16:colId xmlns:a16="http://schemas.microsoft.com/office/drawing/2014/main" val="20000"/>
                    </a:ext>
                  </a:extLst>
                </a:gridCol>
                <a:gridCol w="959667">
                  <a:extLst>
                    <a:ext uri="{9D8B030D-6E8A-4147-A177-3AD203B41FA5}">
                      <a16:colId xmlns:a16="http://schemas.microsoft.com/office/drawing/2014/main" val="3529515458"/>
                    </a:ext>
                  </a:extLst>
                </a:gridCol>
                <a:gridCol w="751438">
                  <a:extLst>
                    <a:ext uri="{9D8B030D-6E8A-4147-A177-3AD203B41FA5}">
                      <a16:colId xmlns:a16="http://schemas.microsoft.com/office/drawing/2014/main" val="4082269940"/>
                    </a:ext>
                  </a:extLst>
                </a:gridCol>
                <a:gridCol w="814812">
                  <a:extLst>
                    <a:ext uri="{9D8B030D-6E8A-4147-A177-3AD203B41FA5}">
                      <a16:colId xmlns:a16="http://schemas.microsoft.com/office/drawing/2014/main" val="2205598861"/>
                    </a:ext>
                  </a:extLst>
                </a:gridCol>
                <a:gridCol w="769545">
                  <a:extLst>
                    <a:ext uri="{9D8B030D-6E8A-4147-A177-3AD203B41FA5}">
                      <a16:colId xmlns:a16="http://schemas.microsoft.com/office/drawing/2014/main" val="2869256338"/>
                    </a:ext>
                  </a:extLst>
                </a:gridCol>
                <a:gridCol w="923453">
                  <a:extLst>
                    <a:ext uri="{9D8B030D-6E8A-4147-A177-3AD203B41FA5}">
                      <a16:colId xmlns:a16="http://schemas.microsoft.com/office/drawing/2014/main" val="551820382"/>
                    </a:ext>
                  </a:extLst>
                </a:gridCol>
                <a:gridCol w="829974">
                  <a:extLst>
                    <a:ext uri="{9D8B030D-6E8A-4147-A177-3AD203B41FA5}">
                      <a16:colId xmlns:a16="http://schemas.microsoft.com/office/drawing/2014/main" val="811096407"/>
                    </a:ext>
                  </a:extLst>
                </a:gridCol>
              </a:tblGrid>
              <a:tr h="363564">
                <a:tc>
                  <a:txBody>
                    <a:bodyPr/>
                    <a:lstStyle/>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Наименование показателя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2024 год</a:t>
                      </a:r>
                    </a:p>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2025 год</a:t>
                      </a:r>
                    </a:p>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dirty="0">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221682">
                <a:tc>
                  <a:txBody>
                    <a:bodyPr/>
                    <a:lstStyle/>
                    <a:p>
                      <a:pPr algn="just">
                        <a:lnSpc>
                          <a:spcPct val="114000"/>
                        </a:lnSpc>
                      </a:pPr>
                      <a:r>
                        <a:rPr lang="ru-RU" sz="900" b="0" i="0" u="none" strike="noStrike" kern="1200" baseline="0" dirty="0">
                          <a:solidFill>
                            <a:schemeClr val="tx1"/>
                          </a:solidFill>
                          <a:latin typeface="+mn-lt"/>
                          <a:ea typeface="+mn-ea"/>
                          <a:cs typeface="+mn-cs"/>
                        </a:rPr>
                        <a:t>Обеспечение участия сотрудников Министерства юстиции Республики Татарстан в мероприятиях по обучению должностных лиц, специалистов юридических служб и иных специалистов органов местного самоуправления, процентов от количества поступивших обращений органов местного самоуправления и поручений</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519762"/>
                  </a:ext>
                </a:extLst>
              </a:tr>
              <a:tr h="221682">
                <a:tc>
                  <a:txBody>
                    <a:bodyPr/>
                    <a:lstStyle/>
                    <a:p>
                      <a:pPr marL="0" marR="0" lvl="0" indent="0" algn="just" defTabSz="685800" rtl="0" eaLnBrk="1" fontAlgn="auto" latinLnBrk="0" hangingPunct="1">
                        <a:lnSpc>
                          <a:spcPct val="114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Доля внесенных в срок изменений в Реестр административно-территориальных единиц и населенных пунктов в Республике Татарстан от общего количества поступивших законов Республики Татарстан, постановлений Государственного Совета Республики Татарстан, принятых в соответствии с Законом Республики Татарстан "Об административно-территориальном устройстве Республики Татарстан", правовых актов федеральных органов государственной власти, принятых в соответствии с законодательством Российской Федерации о наименованиях географических объектов</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895183"/>
                  </a:ext>
                </a:extLst>
              </a:tr>
              <a:tr h="221682">
                <a:tc>
                  <a:txBody>
                    <a:bodyPr/>
                    <a:lstStyle/>
                    <a:p>
                      <a:pPr marL="0" marR="0" lvl="0" indent="0" algn="just" defTabSz="685800" rtl="0" eaLnBrk="1" fontAlgn="auto" latinLnBrk="0" hangingPunct="1">
                        <a:lnSpc>
                          <a:spcPct val="114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Доля рассмотренных в срок уведомлений о проведении публичных мероприятий на территории нескольких муниципальных районов, городских округов от общего количества поступивших уведомлений о проведении публичных мероприятий на территории нескольких муниципальных районов, городских округов</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0922926"/>
                  </a:ext>
                </a:extLst>
              </a:tr>
              <a:tr h="22168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Доля заседаний Межведомственного координационного комитета по правовым вопросам, обеспеченных организационно-технической и информационно-аналитической поддержкой, от общего количества проведенных заседаний</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4914930"/>
                  </a:ext>
                </a:extLst>
              </a:tr>
            </a:tbl>
          </a:graphicData>
        </a:graphic>
      </p:graphicFrame>
      <p:sp>
        <p:nvSpPr>
          <p:cNvPr id="7" name="Скругленный прямоугольник 6"/>
          <p:cNvSpPr/>
          <p:nvPr/>
        </p:nvSpPr>
        <p:spPr>
          <a:xfrm>
            <a:off x="628648" y="213447"/>
            <a:ext cx="7857326"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Calibri" panose="020F0502020204030204" pitchFamily="34" charset="0"/>
              </a:rPr>
              <a:t>Показатели государственной программы  </a:t>
            </a:r>
            <a:br>
              <a:rPr lang="ru-RU" altLang="ru-RU" b="1" dirty="0">
                <a:solidFill>
                  <a:prstClr val="black"/>
                </a:solidFill>
                <a:ea typeface="Calibri" panose="020F0502020204030204" pitchFamily="34" charset="0"/>
              </a:rPr>
            </a:br>
            <a:r>
              <a:rPr lang="ru-RU" altLang="ru-RU" b="1" dirty="0">
                <a:solidFill>
                  <a:prstClr val="black"/>
                </a:solidFill>
                <a:ea typeface="Calibri" panose="020F0502020204030204" pitchFamily="34" charset="0"/>
              </a:rPr>
              <a:t>"Развитие юстиции в Республике Татарстан"</a:t>
            </a:r>
          </a:p>
        </p:txBody>
      </p:sp>
    </p:spTree>
    <p:extLst>
      <p:ext uri="{BB962C8B-B14F-4D97-AF65-F5344CB8AC3E}">
        <p14:creationId xmlns:p14="http://schemas.microsoft.com/office/powerpoint/2010/main" val="409040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lstStyle/>
          <a:p>
            <a:r>
              <a:rPr lang="ru-RU" dirty="0"/>
              <a:t>ЧТО ТАКОЕ БЮДЖЕТ?</a:t>
            </a:r>
          </a:p>
        </p:txBody>
      </p:sp>
      <p:graphicFrame>
        <p:nvGraphicFramePr>
          <p:cNvPr id="4" name="Таблица 3"/>
          <p:cNvGraphicFramePr>
            <a:graphicFrameLocks noGrp="1"/>
          </p:cNvGraphicFramePr>
          <p:nvPr>
            <p:extLst>
              <p:ext uri="{D42A27DB-BD31-4B8C-83A1-F6EECF244321}">
                <p14:modId xmlns:p14="http://schemas.microsoft.com/office/powerpoint/2010/main" val="3233788737"/>
              </p:ext>
            </p:extLst>
          </p:nvPr>
        </p:nvGraphicFramePr>
        <p:xfrm>
          <a:off x="715762" y="939800"/>
          <a:ext cx="8275838" cy="5190022"/>
        </p:xfrm>
        <a:graphic>
          <a:graphicData uri="http://schemas.openxmlformats.org/drawingml/2006/table">
            <a:tbl>
              <a:tblPr>
                <a:tableStyleId>{5C22544A-7EE6-4342-B048-85BDC9FD1C3A}</a:tableStyleId>
              </a:tblPr>
              <a:tblGrid>
                <a:gridCol w="8275838">
                  <a:extLst>
                    <a:ext uri="{9D8B030D-6E8A-4147-A177-3AD203B41FA5}">
                      <a16:colId xmlns:a16="http://schemas.microsoft.com/office/drawing/2014/main" val="20000"/>
                    </a:ext>
                  </a:extLst>
                </a:gridCol>
              </a:tblGrid>
              <a:tr h="698499">
                <a:tc>
                  <a:txBody>
                    <a:bodyPr/>
                    <a:lstStyle/>
                    <a:p>
                      <a:pPr algn="just" fontAlgn="b"/>
                      <a:r>
                        <a:rPr lang="ru-RU" sz="1800" b="1" u="none" strike="noStrike" dirty="0">
                          <a:solidFill>
                            <a:schemeClr val="accent1"/>
                          </a:solidFill>
                          <a:effectLst/>
                          <a:latin typeface="+mn-lt"/>
                        </a:rPr>
                        <a:t>   </a:t>
                      </a:r>
                      <a:r>
                        <a:rPr lang="ru-RU" sz="1800" b="1" u="none" strike="noStrike" dirty="0">
                          <a:solidFill>
                            <a:schemeClr val="accent6"/>
                          </a:solidFill>
                          <a:effectLst/>
                          <a:latin typeface="+mn-lt"/>
                        </a:rPr>
                        <a:t> Бюджет</a:t>
                      </a:r>
                      <a:r>
                        <a:rPr lang="ru-RU" sz="1800" u="none" strike="noStrike" dirty="0">
                          <a:solidFill>
                            <a:schemeClr val="accent6"/>
                          </a:solidFill>
                          <a:effectLst/>
                          <a:latin typeface="+mn-lt"/>
                        </a:rPr>
                        <a:t> </a:t>
                      </a:r>
                      <a:r>
                        <a:rPr lang="ru-RU" sz="1800" u="none" strike="noStrike" dirty="0">
                          <a:effectLst/>
                          <a:latin typeface="+mn-lt"/>
                        </a:rPr>
                        <a:t>-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0"/>
                  </a:ext>
                </a:extLst>
              </a:tr>
              <a:tr h="349250">
                <a:tc>
                  <a:txBody>
                    <a:bodyPr/>
                    <a:lstStyle/>
                    <a:p>
                      <a:pPr algn="just" fontAlgn="b"/>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1"/>
                  </a:ext>
                </a:extLst>
              </a:tr>
              <a:tr h="1047750">
                <a:tc>
                  <a:txBody>
                    <a:bodyPr/>
                    <a:lstStyle/>
                    <a:p>
                      <a:pPr algn="just" fontAlgn="b"/>
                      <a:r>
                        <a:rPr lang="ru-RU" sz="1800" u="none" strike="noStrike" dirty="0">
                          <a:effectLst/>
                          <a:latin typeface="+mn-lt"/>
                        </a:rPr>
                        <a:t>   Федеральный бюджет и свод консолидированных бюджетов субъектов Российской Федерации (без учета межбюджетных трансфертов между этими бюджетами) образуют </a:t>
                      </a:r>
                      <a:r>
                        <a:rPr lang="ru-RU" sz="1800" b="1" u="none" strike="noStrike" dirty="0">
                          <a:solidFill>
                            <a:schemeClr val="accent6"/>
                          </a:solidFill>
                          <a:effectLst/>
                          <a:latin typeface="+mn-lt"/>
                        </a:rPr>
                        <a:t>консолидированный бюджет Российской Федерации</a:t>
                      </a:r>
                      <a:endParaRPr lang="ru-RU" sz="1800" b="1" i="0" u="none" strike="noStrike" dirty="0">
                        <a:solidFill>
                          <a:schemeClr val="accent6"/>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2"/>
                  </a:ext>
                </a:extLst>
              </a:tr>
              <a:tr h="349250">
                <a:tc>
                  <a:txBody>
                    <a:bodyPr/>
                    <a:lstStyle/>
                    <a:p>
                      <a:pPr algn="just" fontAlgn="b"/>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3"/>
                  </a:ext>
                </a:extLst>
              </a:tr>
              <a:tr h="1047750">
                <a:tc>
                  <a:txBody>
                    <a:bodyPr/>
                    <a:lstStyle/>
                    <a:p>
                      <a:pPr algn="just" fontAlgn="b"/>
                      <a:r>
                        <a:rPr lang="ru-RU" sz="1800" u="none" strike="noStrike" dirty="0">
                          <a:effectLst/>
                          <a:latin typeface="+mn-lt"/>
                        </a:rPr>
                        <a:t>   Бюджет субъекта Российской Федерации и свод бюджетов муниципальных образований, входящих в состав субъекта Российской Федерации (без учета межбюджетных трансфертов между этими бюджетами), образуют </a:t>
                      </a:r>
                      <a:r>
                        <a:rPr lang="ru-RU" sz="1800" b="1" u="none" strike="noStrike" dirty="0">
                          <a:solidFill>
                            <a:schemeClr val="accent6"/>
                          </a:solidFill>
                          <a:effectLst/>
                          <a:latin typeface="+mn-lt"/>
                        </a:rPr>
                        <a:t>консолидированный бюджет субъекта Российской Федерации</a:t>
                      </a:r>
                      <a:endParaRPr lang="ru-RU" sz="1800" b="1" i="0" u="none" strike="noStrike" dirty="0">
                        <a:solidFill>
                          <a:schemeClr val="accent6"/>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4"/>
                  </a:ext>
                </a:extLst>
              </a:tr>
              <a:tr h="349250">
                <a:tc>
                  <a:txBody>
                    <a:bodyPr/>
                    <a:lstStyle/>
                    <a:p>
                      <a:pPr algn="just" fontAlgn="b"/>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5"/>
                  </a:ext>
                </a:extLst>
              </a:tr>
              <a:tr h="1047750">
                <a:tc>
                  <a:txBody>
                    <a:bodyPr/>
                    <a:lstStyle/>
                    <a:p>
                      <a:pPr algn="just" fontAlgn="b"/>
                      <a:r>
                        <a:rPr lang="ru-RU" sz="1800" u="none" strike="noStrike" dirty="0">
                          <a:effectLst/>
                          <a:latin typeface="+mn-lt"/>
                        </a:rPr>
                        <a:t>   Бюджет муниципального района (районный бюджет) и свод бюджетов городских и сельских поселений, входящих в состав муниципального района (без учета межбюджетных трансфертов между этими бюджетами), образуют </a:t>
                      </a:r>
                      <a:r>
                        <a:rPr lang="ru-RU" sz="1800" b="1" u="none" strike="noStrike" dirty="0">
                          <a:solidFill>
                            <a:schemeClr val="accent6"/>
                          </a:solidFill>
                          <a:effectLst/>
                          <a:latin typeface="+mn-lt"/>
                        </a:rPr>
                        <a:t>консолидированный бюджет муниципального района</a:t>
                      </a:r>
                      <a:endParaRPr lang="ru-RU" sz="1800" b="1" i="0" u="none" strike="noStrike" dirty="0">
                        <a:solidFill>
                          <a:schemeClr val="accent6"/>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832224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949137874"/>
              </p:ext>
            </p:extLst>
          </p:nvPr>
        </p:nvGraphicFramePr>
        <p:xfrm>
          <a:off x="628648" y="1078301"/>
          <a:ext cx="8041626" cy="3824124"/>
        </p:xfrm>
        <a:graphic>
          <a:graphicData uri="http://schemas.openxmlformats.org/drawingml/2006/table">
            <a:tbl>
              <a:tblPr firstRow="1" firstCol="1" bandRow="1">
                <a:tableStyleId>{5940675A-B579-460E-94D1-54222C63F5DA}</a:tableStyleId>
              </a:tblPr>
              <a:tblGrid>
                <a:gridCol w="3227577">
                  <a:extLst>
                    <a:ext uri="{9D8B030D-6E8A-4147-A177-3AD203B41FA5}">
                      <a16:colId xmlns:a16="http://schemas.microsoft.com/office/drawing/2014/main" val="20000"/>
                    </a:ext>
                  </a:extLst>
                </a:gridCol>
                <a:gridCol w="869684">
                  <a:extLst>
                    <a:ext uri="{9D8B030D-6E8A-4147-A177-3AD203B41FA5}">
                      <a16:colId xmlns:a16="http://schemas.microsoft.com/office/drawing/2014/main" val="2565206298"/>
                    </a:ext>
                  </a:extLst>
                </a:gridCol>
                <a:gridCol w="715224">
                  <a:extLst>
                    <a:ext uri="{9D8B030D-6E8A-4147-A177-3AD203B41FA5}">
                      <a16:colId xmlns:a16="http://schemas.microsoft.com/office/drawing/2014/main" val="714479081"/>
                    </a:ext>
                  </a:extLst>
                </a:gridCol>
                <a:gridCol w="751437">
                  <a:extLst>
                    <a:ext uri="{9D8B030D-6E8A-4147-A177-3AD203B41FA5}">
                      <a16:colId xmlns:a16="http://schemas.microsoft.com/office/drawing/2014/main" val="3588661973"/>
                    </a:ext>
                  </a:extLst>
                </a:gridCol>
                <a:gridCol w="896293">
                  <a:extLst>
                    <a:ext uri="{9D8B030D-6E8A-4147-A177-3AD203B41FA5}">
                      <a16:colId xmlns:a16="http://schemas.microsoft.com/office/drawing/2014/main" val="1314975494"/>
                    </a:ext>
                  </a:extLst>
                </a:gridCol>
                <a:gridCol w="751438">
                  <a:extLst>
                    <a:ext uri="{9D8B030D-6E8A-4147-A177-3AD203B41FA5}">
                      <a16:colId xmlns:a16="http://schemas.microsoft.com/office/drawing/2014/main" val="3357700408"/>
                    </a:ext>
                  </a:extLst>
                </a:gridCol>
                <a:gridCol w="829973">
                  <a:extLst>
                    <a:ext uri="{9D8B030D-6E8A-4147-A177-3AD203B41FA5}">
                      <a16:colId xmlns:a16="http://schemas.microsoft.com/office/drawing/2014/main" val="3569898909"/>
                    </a:ext>
                  </a:extLst>
                </a:gridCol>
              </a:tblGrid>
              <a:tr h="363564">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2024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2025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05866">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Развитие и укрепление института мировой юстиции в Республике Татарстан</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2832537"/>
                  </a:ext>
                </a:extLst>
              </a:tr>
              <a:tr h="39795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Доля судебных участков мировых судей, обеспеченных настройкой обновлений специального программного обеспечения, его технической поддержкой и обучением пользователей</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1186796"/>
                  </a:ext>
                </a:extLst>
              </a:tr>
              <a:tr h="39795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Доля судебных участков мировых судей, на которых обеспечено функционирование программно-технических средств и локальных сетей</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39693"/>
                  </a:ext>
                </a:extLst>
              </a:tr>
              <a:tr h="39795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dirty="0"/>
                        <a:t>Доля судебных участков мировых судей, обеспеченных компьютерной, организационной техникой по установленным нормам, процентов от плана закупок</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709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dirty="0"/>
                        <a:t>Доля судебных участков мировых судей, обеспеченных материально-техническими средствами и материальными запасами по установленным нормам, процентов от плана закупок</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055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Доля мировых судей, прошедших переподготовку, от количества вновь назначенных мировых судей</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Скругленный прямоугольник 6"/>
          <p:cNvSpPr/>
          <p:nvPr/>
        </p:nvSpPr>
        <p:spPr>
          <a:xfrm>
            <a:off x="628648" y="213447"/>
            <a:ext cx="7857326"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Calibri" panose="020F0502020204030204" pitchFamily="34" charset="0"/>
              </a:rPr>
              <a:t>Показатели государственной программы  </a:t>
            </a:r>
            <a:br>
              <a:rPr lang="ru-RU" altLang="ru-RU" b="1" dirty="0">
                <a:solidFill>
                  <a:prstClr val="black"/>
                </a:solidFill>
                <a:ea typeface="Calibri" panose="020F0502020204030204" pitchFamily="34" charset="0"/>
              </a:rPr>
            </a:br>
            <a:r>
              <a:rPr lang="ru-RU" altLang="ru-RU" b="1" dirty="0">
                <a:solidFill>
                  <a:prstClr val="black"/>
                </a:solidFill>
                <a:ea typeface="Calibri" panose="020F0502020204030204" pitchFamily="34" charset="0"/>
              </a:rPr>
              <a:t>"Развитие юстиции в Республике Татарстан" (окончание)</a:t>
            </a:r>
          </a:p>
        </p:txBody>
      </p:sp>
      <p:sp>
        <p:nvSpPr>
          <p:cNvPr id="6" name="Прямоугольник 5"/>
          <p:cNvSpPr/>
          <p:nvPr/>
        </p:nvSpPr>
        <p:spPr>
          <a:xfrm>
            <a:off x="504824" y="5758499"/>
            <a:ext cx="8369068" cy="430887"/>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юстиции Республики Татарстан</a:t>
            </a:r>
            <a:endParaRPr lang="ru-RU" sz="1100" b="1" i="1" dirty="0">
              <a:solidFill>
                <a:schemeClr val="accent1"/>
              </a:solidFill>
              <a:latin typeface="Times New Roman" panose="02020603050405020304" pitchFamily="18" charset="0"/>
            </a:endParaRPr>
          </a:p>
          <a:p>
            <a:pPr fontAlgn="ctr"/>
            <a:endParaRPr lang="ru-RU" sz="1100" b="1" i="1" dirty="0">
              <a:solidFill>
                <a:schemeClr val="tx2"/>
              </a:solidFill>
              <a:latin typeface="Times New Roman" panose="02020603050405020304" pitchFamily="18" charset="0"/>
            </a:endParaRPr>
          </a:p>
        </p:txBody>
      </p:sp>
      <p:sp>
        <p:nvSpPr>
          <p:cNvPr id="8" name="Объект 2"/>
          <p:cNvSpPr txBox="1">
            <a:spLocks/>
          </p:cNvSpPr>
          <p:nvPr/>
        </p:nvSpPr>
        <p:spPr>
          <a:xfrm>
            <a:off x="504824" y="6058029"/>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http://</a:t>
            </a:r>
            <a:r>
              <a:rPr lang="en-US" sz="1100" b="1" i="1" dirty="0">
                <a:solidFill>
                  <a:schemeClr val="accent6"/>
                </a:solidFill>
              </a:rPr>
              <a:t>minjust.tatarstan.ru</a:t>
            </a:r>
            <a:endParaRPr lang="ru-RU" sz="1100" b="1" i="1" dirty="0">
              <a:solidFill>
                <a:schemeClr val="accent6"/>
              </a:solidFill>
            </a:endParaRPr>
          </a:p>
        </p:txBody>
      </p:sp>
    </p:spTree>
    <p:extLst>
      <p:ext uri="{BB962C8B-B14F-4D97-AF65-F5344CB8AC3E}">
        <p14:creationId xmlns:p14="http://schemas.microsoft.com/office/powerpoint/2010/main" val="1984121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74747"/>
          </a:xfrm>
        </p:spPr>
        <p:txBody>
          <a:bodyPr>
            <a:noAutofit/>
          </a:bodyPr>
          <a:lstStyle/>
          <a:p>
            <a:pPr algn="l"/>
            <a:r>
              <a:rPr lang="ru-RU" sz="1400" dirty="0">
                <a:latin typeface="+mn-lt"/>
              </a:rPr>
              <a:t> </a:t>
            </a:r>
          </a:p>
        </p:txBody>
      </p:sp>
      <p:sp>
        <p:nvSpPr>
          <p:cNvPr id="4" name="Прямоугольник 3"/>
          <p:cNvSpPr/>
          <p:nvPr/>
        </p:nvSpPr>
        <p:spPr>
          <a:xfrm>
            <a:off x="3871964" y="1297948"/>
            <a:ext cx="4515517" cy="1815882"/>
          </a:xfrm>
          <a:prstGeom prst="rect">
            <a:avLst/>
          </a:prstGeom>
        </p:spPr>
        <p:txBody>
          <a:bodyPr wrap="square">
            <a:spAutoFit/>
          </a:bodyPr>
          <a:lstStyle/>
          <a:p>
            <a:pPr algn="just"/>
            <a:r>
              <a:rPr lang="ru-RU" sz="1600" b="1" dirty="0"/>
              <a:t>Цель</a:t>
            </a:r>
            <a:r>
              <a:rPr lang="ru-RU" sz="1600" dirty="0"/>
              <a:t>: формирование эффективной системы управления энергосбережением и повышение энергетической эффективности в Республике Татарстан при неуклонном повышении качества жизни, конкурентоспособности выпускаемой продукции</a:t>
            </a:r>
          </a:p>
        </p:txBody>
      </p:sp>
      <p:sp>
        <p:nvSpPr>
          <p:cNvPr id="7" name="Скругленный прямоугольник 6"/>
          <p:cNvSpPr/>
          <p:nvPr/>
        </p:nvSpPr>
        <p:spPr>
          <a:xfrm>
            <a:off x="618625" y="455613"/>
            <a:ext cx="7943850" cy="501414"/>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ts val="1400"/>
              </a:lnSpc>
            </a:pPr>
            <a:r>
              <a:rPr lang="ru-RU" sz="1600" b="1" dirty="0">
                <a:solidFill>
                  <a:prstClr val="black"/>
                </a:solidFill>
              </a:rPr>
              <a:t>2</a:t>
            </a:r>
            <a:r>
              <a:rPr lang="en-US" sz="1600" b="1" dirty="0">
                <a:solidFill>
                  <a:prstClr val="black"/>
                </a:solidFill>
              </a:rPr>
              <a:t>3</a:t>
            </a:r>
            <a:r>
              <a:rPr lang="ru-RU" sz="1600" b="1" dirty="0">
                <a:solidFill>
                  <a:prstClr val="black"/>
                </a:solidFill>
              </a:rPr>
              <a:t>. Государственная программа "</a:t>
            </a:r>
            <a:r>
              <a:rPr lang="ru-RU" sz="1600" b="1" dirty="0" err="1">
                <a:solidFill>
                  <a:prstClr val="black"/>
                </a:solidFill>
              </a:rPr>
              <a:t>Энергоресурсоэффективность</a:t>
            </a:r>
            <a:r>
              <a:rPr lang="ru-RU" sz="1600" b="1" dirty="0">
                <a:solidFill>
                  <a:prstClr val="black"/>
                </a:solidFill>
              </a:rPr>
              <a:t> в Республике Татарстан"</a:t>
            </a:r>
          </a:p>
        </p:txBody>
      </p:sp>
      <p:pic>
        <p:nvPicPr>
          <p:cNvPr id="6" name="Рисунок 5"/>
          <p:cNvPicPr>
            <a:picLocks noChangeAspect="1"/>
          </p:cNvPicPr>
          <p:nvPr/>
        </p:nvPicPr>
        <p:blipFill>
          <a:blip r:embed="rId2"/>
          <a:stretch>
            <a:fillRect/>
          </a:stretch>
        </p:blipFill>
        <p:spPr>
          <a:xfrm>
            <a:off x="628150" y="1266091"/>
            <a:ext cx="3243814" cy="2372039"/>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3095377462"/>
              </p:ext>
            </p:extLst>
          </p:nvPr>
        </p:nvGraphicFramePr>
        <p:xfrm>
          <a:off x="514350" y="3744171"/>
          <a:ext cx="8147395" cy="1394684"/>
        </p:xfrm>
        <a:graphic>
          <a:graphicData uri="http://schemas.openxmlformats.org/drawingml/2006/table">
            <a:tbl>
              <a:tblPr firstRow="1" firstCol="1" bandRow="1">
                <a:tableStyleId>{5C22544A-7EE6-4342-B048-85BDC9FD1C3A}</a:tableStyleId>
              </a:tblPr>
              <a:tblGrid>
                <a:gridCol w="1857658">
                  <a:extLst>
                    <a:ext uri="{9D8B030D-6E8A-4147-A177-3AD203B41FA5}">
                      <a16:colId xmlns:a16="http://schemas.microsoft.com/office/drawing/2014/main" val="20000"/>
                    </a:ext>
                  </a:extLst>
                </a:gridCol>
                <a:gridCol w="1286504">
                  <a:extLst>
                    <a:ext uri="{9D8B030D-6E8A-4147-A177-3AD203B41FA5}">
                      <a16:colId xmlns:a16="http://schemas.microsoft.com/office/drawing/2014/main" val="20001"/>
                    </a:ext>
                  </a:extLst>
                </a:gridCol>
                <a:gridCol w="1616546">
                  <a:extLst>
                    <a:ext uri="{9D8B030D-6E8A-4147-A177-3AD203B41FA5}">
                      <a16:colId xmlns:a16="http://schemas.microsoft.com/office/drawing/2014/main" val="20002"/>
                    </a:ext>
                  </a:extLst>
                </a:gridCol>
                <a:gridCol w="1671111">
                  <a:extLst>
                    <a:ext uri="{9D8B030D-6E8A-4147-A177-3AD203B41FA5}">
                      <a16:colId xmlns:a16="http://schemas.microsoft.com/office/drawing/2014/main" val="20003"/>
                    </a:ext>
                  </a:extLst>
                </a:gridCol>
                <a:gridCol w="1715576">
                  <a:extLst>
                    <a:ext uri="{9D8B030D-6E8A-4147-A177-3AD203B41FA5}">
                      <a16:colId xmlns:a16="http://schemas.microsoft.com/office/drawing/2014/main" val="20004"/>
                    </a:ext>
                  </a:extLst>
                </a:gridCol>
              </a:tblGrid>
              <a:tr h="25397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5267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0">
                <a:tc>
                  <a:txBody>
                    <a:bodyPr/>
                    <a:lstStyle/>
                    <a:p>
                      <a:pPr algn="ctr" fontAlgn="ctr"/>
                      <a:r>
                        <a:rPr lang="ru-RU" sz="1000" b="0" i="0" u="none" strike="noStrike" dirty="0">
                          <a:solidFill>
                            <a:srgbClr val="000000"/>
                          </a:solidFill>
                          <a:effectLst/>
                          <a:latin typeface="+mn-lt"/>
                        </a:rPr>
                        <a:t>9 339,5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000" b="0" i="0" u="none" strike="noStrike" dirty="0">
                          <a:solidFill>
                            <a:srgbClr val="000000"/>
                          </a:solidFill>
                          <a:effectLst/>
                          <a:latin typeface="+mn-lt"/>
                        </a:rPr>
                        <a:t>263 000,0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fontAlgn="ctr"/>
                      <a:r>
                        <a:rPr lang="ru-RU" sz="1000" b="0" i="0" u="none" strike="noStrike" dirty="0">
                          <a:solidFill>
                            <a:srgbClr val="000000"/>
                          </a:solidFill>
                          <a:effectLst/>
                          <a:latin typeface="+mn-lt"/>
                        </a:rPr>
                        <a:t> </a:t>
                      </a:r>
                    </a:p>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В Законе Республики Татарстан «О бюджете Республики Татарстан </a:t>
                      </a:r>
                    </a:p>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на 2026 год и на плановый период 2027 и 2028 годов» на 2026 – 2028 годы объемы финансирования не предусмотрены</a:t>
                      </a:r>
                      <a:r>
                        <a:rPr lang="ru-RU" sz="1000" b="0" i="0" u="none" strike="noStrike" dirty="0">
                          <a:solidFill>
                            <a:srgbClr val="000000"/>
                          </a:solidFill>
                          <a:effectLst/>
                          <a:latin typeface="+mn-lt"/>
                        </a:rPr>
                        <a:t> </a:t>
                      </a:r>
                    </a:p>
                    <a:p>
                      <a:pPr algn="ctr" fontAlgn="ctr"/>
                      <a:r>
                        <a:rPr lang="ru-RU" sz="10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79197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74747"/>
          </a:xfrm>
        </p:spPr>
        <p:txBody>
          <a:bodyPr>
            <a:noAutofit/>
          </a:bodyPr>
          <a:lstStyle/>
          <a:p>
            <a:pPr algn="l"/>
            <a:r>
              <a:rPr lang="ru-RU" sz="1400" dirty="0">
                <a:latin typeface="+mn-lt"/>
              </a:rPr>
              <a:t> </a:t>
            </a:r>
          </a:p>
        </p:txBody>
      </p:sp>
      <p:sp>
        <p:nvSpPr>
          <p:cNvPr id="7" name="Скругленный прямоугольник 6"/>
          <p:cNvSpPr/>
          <p:nvPr/>
        </p:nvSpPr>
        <p:spPr>
          <a:xfrm>
            <a:off x="514350" y="46038"/>
            <a:ext cx="7943850" cy="50141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400"/>
              </a:lnSpc>
            </a:pPr>
            <a:r>
              <a:rPr lang="ru-RU" sz="1400" b="1" dirty="0">
                <a:solidFill>
                  <a:prstClr val="black"/>
                </a:solidFill>
              </a:rPr>
              <a:t>Показатели государственной программы "</a:t>
            </a:r>
            <a:r>
              <a:rPr lang="ru-RU" sz="1400" b="1" dirty="0" err="1">
                <a:solidFill>
                  <a:prstClr val="black"/>
                </a:solidFill>
              </a:rPr>
              <a:t>Энергоресурсоэффективность</a:t>
            </a:r>
            <a:r>
              <a:rPr lang="ru-RU" sz="1400" b="1" dirty="0">
                <a:solidFill>
                  <a:prstClr val="black"/>
                </a:solidFill>
              </a:rPr>
              <a:t> в Республике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4001636055"/>
              </p:ext>
            </p:extLst>
          </p:nvPr>
        </p:nvGraphicFramePr>
        <p:xfrm>
          <a:off x="514350" y="923925"/>
          <a:ext cx="8343213" cy="1087356"/>
        </p:xfrm>
        <a:graphic>
          <a:graphicData uri="http://schemas.openxmlformats.org/drawingml/2006/table">
            <a:tbl>
              <a:tblPr>
                <a:tableStyleId>{5940675A-B579-460E-94D1-54222C63F5DA}</a:tableStyleId>
              </a:tblPr>
              <a:tblGrid>
                <a:gridCol w="3537186">
                  <a:extLst>
                    <a:ext uri="{9D8B030D-6E8A-4147-A177-3AD203B41FA5}">
                      <a16:colId xmlns:a16="http://schemas.microsoft.com/office/drawing/2014/main" val="20000"/>
                    </a:ext>
                  </a:extLst>
                </a:gridCol>
                <a:gridCol w="1036512">
                  <a:extLst>
                    <a:ext uri="{9D8B030D-6E8A-4147-A177-3AD203B41FA5}">
                      <a16:colId xmlns:a16="http://schemas.microsoft.com/office/drawing/2014/main" val="991430453"/>
                    </a:ext>
                  </a:extLst>
                </a:gridCol>
                <a:gridCol w="787651">
                  <a:extLst>
                    <a:ext uri="{9D8B030D-6E8A-4147-A177-3AD203B41FA5}">
                      <a16:colId xmlns:a16="http://schemas.microsoft.com/office/drawing/2014/main" val="2341879580"/>
                    </a:ext>
                  </a:extLst>
                </a:gridCol>
                <a:gridCol w="760491">
                  <a:extLst>
                    <a:ext uri="{9D8B030D-6E8A-4147-A177-3AD203B41FA5}">
                      <a16:colId xmlns:a16="http://schemas.microsoft.com/office/drawing/2014/main" val="2865477059"/>
                    </a:ext>
                  </a:extLst>
                </a:gridCol>
                <a:gridCol w="778598">
                  <a:extLst>
                    <a:ext uri="{9D8B030D-6E8A-4147-A177-3AD203B41FA5}">
                      <a16:colId xmlns:a16="http://schemas.microsoft.com/office/drawing/2014/main" val="4214789024"/>
                    </a:ext>
                  </a:extLst>
                </a:gridCol>
                <a:gridCol w="748227">
                  <a:extLst>
                    <a:ext uri="{9D8B030D-6E8A-4147-A177-3AD203B41FA5}">
                      <a16:colId xmlns:a16="http://schemas.microsoft.com/office/drawing/2014/main" val="2264848489"/>
                    </a:ext>
                  </a:extLst>
                </a:gridCol>
                <a:gridCol w="694548">
                  <a:extLst>
                    <a:ext uri="{9D8B030D-6E8A-4147-A177-3AD203B41FA5}">
                      <a16:colId xmlns:a16="http://schemas.microsoft.com/office/drawing/2014/main" val="20004"/>
                    </a:ext>
                  </a:extLst>
                </a:gridCol>
              </a:tblGrid>
              <a:tr h="236349">
                <a:tc>
                  <a:txBody>
                    <a:bodyPr/>
                    <a:lstStyle/>
                    <a:p>
                      <a:pPr algn="ctr" fontAlgn="ctr"/>
                      <a:r>
                        <a:rPr lang="ru-RU" sz="1000" b="1" u="none" strike="noStrike" kern="1200" dirty="0">
                          <a:solidFill>
                            <a:schemeClr val="tx1"/>
                          </a:solidFill>
                          <a:effectLst/>
                          <a:latin typeface="+mn-lt"/>
                          <a:ea typeface="+mn-ea"/>
                          <a:cs typeface="+mn-cs"/>
                        </a:rPr>
                        <a:t>Наименование показателя</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u="none" strike="noStrike" kern="1200" dirty="0">
                        <a:solidFill>
                          <a:schemeClr val="tx1"/>
                        </a:solidFill>
                        <a:effectLst/>
                        <a:latin typeface="+mn-lt"/>
                        <a:ea typeface="+mn-ea"/>
                        <a:cs typeface="+mn-cs"/>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kern="1200" dirty="0">
                          <a:solidFill>
                            <a:schemeClr val="tx1"/>
                          </a:solidFill>
                          <a:effectLst/>
                          <a:latin typeface="+mn-lt"/>
                          <a:ea typeface="+mn-ea"/>
                          <a:cs typeface="+mn-cs"/>
                        </a:rPr>
                        <a:t>2024 год</a:t>
                      </a:r>
                    </a:p>
                    <a:p>
                      <a:pPr algn="ctr" fontAlgn="ctr"/>
                      <a:r>
                        <a:rPr lang="ru-RU" sz="1000" b="1" u="none" strike="noStrike" kern="1200" dirty="0">
                          <a:solidFill>
                            <a:schemeClr val="tx1"/>
                          </a:solidFill>
                          <a:effectLst/>
                          <a:latin typeface="+mn-lt"/>
                          <a:ea typeface="+mn-ea"/>
                          <a:cs typeface="+mn-cs"/>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kern="1200" dirty="0">
                          <a:solidFill>
                            <a:schemeClr val="tx1"/>
                          </a:solidFill>
                          <a:effectLst/>
                          <a:latin typeface="+mn-lt"/>
                          <a:ea typeface="+mn-ea"/>
                          <a:cs typeface="+mn-cs"/>
                        </a:rPr>
                        <a:t>2025 год</a:t>
                      </a:r>
                    </a:p>
                    <a:p>
                      <a:pPr algn="ctr" fontAlgn="ctr"/>
                      <a:r>
                        <a:rPr lang="ru-RU" sz="1000" b="1" u="none" strike="noStrike" kern="1200" dirty="0">
                          <a:solidFill>
                            <a:schemeClr val="tx1"/>
                          </a:solidFill>
                          <a:effectLst/>
                          <a:latin typeface="+mn-lt"/>
                          <a:ea typeface="+mn-ea"/>
                          <a:cs typeface="+mn-cs"/>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u="none" strike="noStrike" kern="1200" dirty="0">
                        <a:solidFill>
                          <a:schemeClr val="tx1"/>
                        </a:solidFill>
                        <a:effectLst/>
                        <a:latin typeface="+mn-lt"/>
                        <a:ea typeface="+mn-ea"/>
                        <a:cs typeface="+mn-cs"/>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u="none" strike="noStrike" kern="1200" dirty="0">
                        <a:solidFill>
                          <a:schemeClr val="tx1"/>
                        </a:solidFill>
                        <a:effectLst/>
                        <a:latin typeface="+mn-lt"/>
                        <a:ea typeface="+mn-ea"/>
                        <a:cs typeface="+mn-cs"/>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r>
                        <a:rPr lang="ru-RU" sz="1000" b="1" i="0" u="none" strike="noStrike" kern="1200" baseline="0" dirty="0">
                          <a:solidFill>
                            <a:schemeClr val="tx1"/>
                          </a:solidFill>
                          <a:latin typeface="+mn-lt"/>
                          <a:ea typeface="+mn-ea"/>
                          <a:cs typeface="+mn-cs"/>
                        </a:rPr>
                        <a:t>Формирование эффективной системы управления энергосбережением и повышение энергетической эффективности в Республике Татарстан при неуклонном повышении качества жизни, конкурентоспособности выпускаемой продукции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Энергоемкость валового регионального продукта Республики Татарстан для сопоставимых условий (в ценах 2007 года)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err="1">
                          <a:solidFill>
                            <a:schemeClr val="tx1"/>
                          </a:solidFill>
                          <a:latin typeface="+mn-lt"/>
                          <a:ea typeface="+mn-ea"/>
                          <a:cs typeface="+mn-cs"/>
                        </a:rPr>
                        <a:t>т.у.т</a:t>
                      </a:r>
                      <a:r>
                        <a:rPr lang="ru-RU" sz="1000" kern="1200" dirty="0">
                          <a:solidFill>
                            <a:schemeClr val="tx1"/>
                          </a:solidFill>
                          <a:latin typeface="+mn-lt"/>
                          <a:ea typeface="+mn-ea"/>
                          <a:cs typeface="+mn-cs"/>
                        </a:rPr>
                        <a:t>./млн рублей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21,04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20,56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19,63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19,17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Объект 2"/>
          <p:cNvSpPr txBox="1">
            <a:spLocks/>
          </p:cNvSpPr>
          <p:nvPr/>
        </p:nvSpPr>
        <p:spPr>
          <a:xfrm>
            <a:off x="682398" y="6366334"/>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p:txBody>
      </p:sp>
      <p:sp>
        <p:nvSpPr>
          <p:cNvPr id="9" name="Прямоугольник 8"/>
          <p:cNvSpPr/>
          <p:nvPr/>
        </p:nvSpPr>
        <p:spPr>
          <a:xfrm>
            <a:off x="678955" y="5996206"/>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промышленности и торговли Республики Татарстан</a:t>
            </a:r>
          </a:p>
        </p:txBody>
      </p:sp>
    </p:spTree>
    <p:extLst>
      <p:ext uri="{BB962C8B-B14F-4D97-AF65-F5344CB8AC3E}">
        <p14:creationId xmlns:p14="http://schemas.microsoft.com/office/powerpoint/2010/main" val="300924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940655" y="1167843"/>
            <a:ext cx="470086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ea typeface="Times New Roman" panose="02020603050405020304" pitchFamily="18" charset="0"/>
              </a:rPr>
              <a:t>Цель: </a:t>
            </a:r>
            <a:r>
              <a:rPr lang="ru-RU" altLang="ru-RU" sz="1400" dirty="0">
                <a:solidFill>
                  <a:prstClr val="black"/>
                </a:solidFill>
                <a:ea typeface="Times New Roman" panose="02020603050405020304" pitchFamily="18" charset="0"/>
              </a:rPr>
              <a:t>п</a:t>
            </a:r>
            <a:r>
              <a:rPr lang="ru-RU" sz="1400" dirty="0"/>
              <a:t>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 а также культурно-исторического, природного потенциала, потенциала событийного туризма республики и развития индустрии гостеприимства.</a:t>
            </a:r>
          </a:p>
        </p:txBody>
      </p:sp>
      <p:sp>
        <p:nvSpPr>
          <p:cNvPr id="7" name="Скругленный прямоугольник 6"/>
          <p:cNvSpPr/>
          <p:nvPr/>
        </p:nvSpPr>
        <p:spPr>
          <a:xfrm>
            <a:off x="612772" y="166154"/>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2</a:t>
            </a:r>
            <a:r>
              <a:rPr lang="en-US" altLang="ru-RU" sz="1600" b="1" dirty="0">
                <a:solidFill>
                  <a:prstClr val="black"/>
                </a:solidFill>
                <a:ea typeface="Times New Roman" panose="02020603050405020304" pitchFamily="18" charset="0"/>
              </a:rPr>
              <a:t>4</a:t>
            </a:r>
            <a:r>
              <a:rPr lang="ru-RU" altLang="ru-RU" sz="1600" b="1" dirty="0">
                <a:solidFill>
                  <a:prstClr val="black"/>
                </a:solidFill>
                <a:ea typeface="Times New Roman" panose="02020603050405020304" pitchFamily="18" charset="0"/>
              </a:rPr>
              <a:t>. Государственная программа </a:t>
            </a:r>
            <a:br>
              <a:rPr lang="ru-RU" altLang="ru-RU" sz="1600" b="1" dirty="0">
                <a:solidFill>
                  <a:prstClr val="black"/>
                </a:solidFill>
                <a:ea typeface="Times New Roman" panose="02020603050405020304" pitchFamily="18" charset="0"/>
              </a:rPr>
            </a:br>
            <a:r>
              <a:rPr lang="ru-RU" altLang="ru-RU" sz="1600" b="1" dirty="0">
                <a:solidFill>
                  <a:prstClr val="black"/>
                </a:solidFill>
                <a:ea typeface="Times New Roman" panose="02020603050405020304" pitchFamily="18" charset="0"/>
              </a:rPr>
              <a:t>"Развитие сферы туризма и гостеприимства в Республике Татарстан" </a:t>
            </a:r>
            <a:endParaRPr lang="ru-RU" altLang="ru-RU" sz="1600" dirty="0">
              <a:solidFill>
                <a:prstClr val="black"/>
              </a:solidFill>
            </a:endParaRPr>
          </a:p>
        </p:txBody>
      </p:sp>
      <p:pic>
        <p:nvPicPr>
          <p:cNvPr id="2" name="Рисунок 1"/>
          <p:cNvPicPr>
            <a:picLocks noChangeAspect="1"/>
          </p:cNvPicPr>
          <p:nvPr/>
        </p:nvPicPr>
        <p:blipFill>
          <a:blip r:embed="rId2"/>
          <a:stretch>
            <a:fillRect/>
          </a:stretch>
        </p:blipFill>
        <p:spPr>
          <a:xfrm>
            <a:off x="717765" y="958227"/>
            <a:ext cx="3154997" cy="2350577"/>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263678254"/>
              </p:ext>
            </p:extLst>
          </p:nvPr>
        </p:nvGraphicFramePr>
        <p:xfrm>
          <a:off x="717765" y="3389758"/>
          <a:ext cx="7990191" cy="572706"/>
        </p:xfrm>
        <a:graphic>
          <a:graphicData uri="http://schemas.openxmlformats.org/drawingml/2006/table">
            <a:tbl>
              <a:tblPr firstRow="1" firstCol="1" bandRow="1">
                <a:tableStyleId>{5C22544A-7EE6-4342-B048-85BDC9FD1C3A}</a:tableStyleId>
              </a:tblPr>
              <a:tblGrid>
                <a:gridCol w="1558762">
                  <a:extLst>
                    <a:ext uri="{9D8B030D-6E8A-4147-A177-3AD203B41FA5}">
                      <a16:colId xmlns:a16="http://schemas.microsoft.com/office/drawing/2014/main" val="20000"/>
                    </a:ext>
                  </a:extLst>
                </a:gridCol>
                <a:gridCol w="1558762">
                  <a:extLst>
                    <a:ext uri="{9D8B030D-6E8A-4147-A177-3AD203B41FA5}">
                      <a16:colId xmlns:a16="http://schemas.microsoft.com/office/drawing/2014/main" val="20001"/>
                    </a:ext>
                  </a:extLst>
                </a:gridCol>
                <a:gridCol w="1558762">
                  <a:extLst>
                    <a:ext uri="{9D8B030D-6E8A-4147-A177-3AD203B41FA5}">
                      <a16:colId xmlns:a16="http://schemas.microsoft.com/office/drawing/2014/main" val="20002"/>
                    </a:ext>
                  </a:extLst>
                </a:gridCol>
                <a:gridCol w="1558762">
                  <a:extLst>
                    <a:ext uri="{9D8B030D-6E8A-4147-A177-3AD203B41FA5}">
                      <a16:colId xmlns:a16="http://schemas.microsoft.com/office/drawing/2014/main" val="20003"/>
                    </a:ext>
                  </a:extLst>
                </a:gridCol>
                <a:gridCol w="1755143">
                  <a:extLst>
                    <a:ext uri="{9D8B030D-6E8A-4147-A177-3AD203B41FA5}">
                      <a16:colId xmlns:a16="http://schemas.microsoft.com/office/drawing/2014/main" val="20004"/>
                    </a:ext>
                  </a:extLst>
                </a:gridCol>
              </a:tblGrid>
              <a:tr h="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latin typeface="+mn-lt"/>
                        </a:rPr>
                        <a:t>Объем финансирования государственной программы (</a:t>
                      </a:r>
                      <a:r>
                        <a:rPr lang="ru-RU" sz="1100" dirty="0" err="1">
                          <a:solidFill>
                            <a:schemeClr val="tx1"/>
                          </a:solidFill>
                          <a:effectLst/>
                          <a:latin typeface="+mn-lt"/>
                        </a:rPr>
                        <a:t>тыс.рублей</a:t>
                      </a:r>
                      <a:r>
                        <a:rPr lang="ru-RU" sz="1100" dirty="0">
                          <a:solidFill>
                            <a:schemeClr val="tx1"/>
                          </a:solidFill>
                          <a:effectLst/>
                          <a:latin typeface="+mn-lt"/>
                        </a:rPr>
                        <a:t>)</a:t>
                      </a:r>
                      <a:endParaRPr lang="ru-RU" sz="1100" b="1" dirty="0">
                        <a:solidFill>
                          <a:schemeClr val="tx1"/>
                        </a:solidFill>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9900">
                <a:tc>
                  <a:txBody>
                    <a:bodyPr/>
                    <a:lstStyle/>
                    <a:p>
                      <a:pPr algn="ctr" fontAlgn="ctr"/>
                      <a:r>
                        <a:rPr lang="ru-RU" sz="1100" b="0" i="0" u="none" strike="noStrike" dirty="0">
                          <a:solidFill>
                            <a:srgbClr val="000000"/>
                          </a:solidFill>
                          <a:effectLst/>
                          <a:latin typeface="Arial" panose="020B0604020202020204" pitchFamily="34" charset="0"/>
                        </a:rPr>
                        <a:t>324 710,8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755 475,1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617 288,9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2 618 263,0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2 510 938,5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23436206"/>
              </p:ext>
            </p:extLst>
          </p:nvPr>
        </p:nvGraphicFramePr>
        <p:xfrm>
          <a:off x="628878" y="4695395"/>
          <a:ext cx="8101570" cy="1225677"/>
        </p:xfrm>
        <a:graphic>
          <a:graphicData uri="http://schemas.openxmlformats.org/drawingml/2006/table">
            <a:tbl>
              <a:tblPr firstRow="1" firstCol="1" bandRow="1">
                <a:tableStyleId>{5940675A-B579-460E-94D1-54222C63F5DA}</a:tableStyleId>
              </a:tblPr>
              <a:tblGrid>
                <a:gridCol w="3568312">
                  <a:extLst>
                    <a:ext uri="{9D8B030D-6E8A-4147-A177-3AD203B41FA5}">
                      <a16:colId xmlns:a16="http://schemas.microsoft.com/office/drawing/2014/main" val="20000"/>
                    </a:ext>
                  </a:extLst>
                </a:gridCol>
                <a:gridCol w="827483">
                  <a:extLst>
                    <a:ext uri="{9D8B030D-6E8A-4147-A177-3AD203B41FA5}">
                      <a16:colId xmlns:a16="http://schemas.microsoft.com/office/drawing/2014/main" val="3714034278"/>
                    </a:ext>
                  </a:extLst>
                </a:gridCol>
                <a:gridCol w="651850">
                  <a:extLst>
                    <a:ext uri="{9D8B030D-6E8A-4147-A177-3AD203B41FA5}">
                      <a16:colId xmlns:a16="http://schemas.microsoft.com/office/drawing/2014/main" val="1399336445"/>
                    </a:ext>
                  </a:extLst>
                </a:gridCol>
                <a:gridCol w="769544">
                  <a:extLst>
                    <a:ext uri="{9D8B030D-6E8A-4147-A177-3AD203B41FA5}">
                      <a16:colId xmlns:a16="http://schemas.microsoft.com/office/drawing/2014/main" val="4047687115"/>
                    </a:ext>
                  </a:extLst>
                </a:gridCol>
                <a:gridCol w="778598">
                  <a:extLst>
                    <a:ext uri="{9D8B030D-6E8A-4147-A177-3AD203B41FA5}">
                      <a16:colId xmlns:a16="http://schemas.microsoft.com/office/drawing/2014/main" val="2665466235"/>
                    </a:ext>
                  </a:extLst>
                </a:gridCol>
                <a:gridCol w="789039">
                  <a:extLst>
                    <a:ext uri="{9D8B030D-6E8A-4147-A177-3AD203B41FA5}">
                      <a16:colId xmlns:a16="http://schemas.microsoft.com/office/drawing/2014/main" val="33135684"/>
                    </a:ext>
                  </a:extLst>
                </a:gridCol>
                <a:gridCol w="716744">
                  <a:extLst>
                    <a:ext uri="{9D8B030D-6E8A-4147-A177-3AD203B41FA5}">
                      <a16:colId xmlns:a16="http://schemas.microsoft.com/office/drawing/2014/main" val="20004"/>
                    </a:ext>
                  </a:extLst>
                </a:gridCol>
              </a:tblGrid>
              <a:tr h="263845">
                <a:tc>
                  <a:txBody>
                    <a:bodyPr/>
                    <a:lstStyle/>
                    <a:p>
                      <a:pPr algn="ctr">
                        <a:lnSpc>
                          <a:spcPct val="115000"/>
                        </a:lnSpc>
                        <a:spcAft>
                          <a:spcPts val="0"/>
                        </a:spcAft>
                      </a:pPr>
                      <a:r>
                        <a:rPr lang="ru-RU" sz="950" b="1" kern="1200" dirty="0">
                          <a:solidFill>
                            <a:schemeClr val="tx1"/>
                          </a:solidFill>
                          <a:effectLst/>
                          <a:latin typeface="+mn-lt"/>
                          <a:ea typeface="+mn-ea"/>
                          <a:cs typeface="+mn-cs"/>
                        </a:rPr>
                        <a:t>Наименование </a:t>
                      </a:r>
                      <a:r>
                        <a:rPr lang="ru-RU" sz="950" b="1" kern="1200" dirty="0" err="1">
                          <a:solidFill>
                            <a:schemeClr val="tx1"/>
                          </a:solidFill>
                          <a:effectLst/>
                          <a:latin typeface="+mn-lt"/>
                          <a:ea typeface="+mn-ea"/>
                          <a:cs typeface="+mn-cs"/>
                        </a:rPr>
                        <a:t>показателия</a:t>
                      </a:r>
                      <a:endParaRPr lang="ru-RU" sz="95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latin typeface="+mn-lt"/>
                          <a:ea typeface="+mn-ea"/>
                          <a:cs typeface="+mn-cs"/>
                        </a:rPr>
                        <a:t>Единица измерения </a:t>
                      </a:r>
                      <a:endParaRPr lang="ru-RU" sz="95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2024 год</a:t>
                      </a:r>
                    </a:p>
                    <a:p>
                      <a:pPr algn="ctr">
                        <a:lnSpc>
                          <a:spcPct val="115000"/>
                        </a:lnSpc>
                        <a:spcAft>
                          <a:spcPts val="0"/>
                        </a:spcAft>
                      </a:pPr>
                      <a:r>
                        <a:rPr lang="ru-RU" sz="95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2025 год</a:t>
                      </a:r>
                    </a:p>
                    <a:p>
                      <a:pPr algn="ctr">
                        <a:lnSpc>
                          <a:spcPct val="115000"/>
                        </a:lnSpc>
                        <a:spcAft>
                          <a:spcPts val="0"/>
                        </a:spcAft>
                      </a:pPr>
                      <a:r>
                        <a:rPr lang="ru-RU" sz="950" b="1" kern="1200" dirty="0">
                          <a:solidFill>
                            <a:schemeClr val="tx1"/>
                          </a:solidFill>
                          <a:effectLst/>
                          <a:latin typeface="+mn-lt"/>
                          <a:ea typeface="+mn-ea"/>
                          <a:cs typeface="+mn-cs"/>
                        </a:rPr>
                        <a:t>(факт)</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07062">
                <a:tc gridSpan="7">
                  <a:txBody>
                    <a:bodyPr/>
                    <a:lstStyle/>
                    <a:p>
                      <a:pPr algn="just">
                        <a:lnSpc>
                          <a:spcPct val="100000"/>
                        </a:lnSpc>
                      </a:pPr>
                      <a:r>
                        <a:rPr lang="ru-RU" sz="950" b="1" strike="noStrike" spc="-1" dirty="0">
                          <a:solidFill>
                            <a:srgbClr val="000000"/>
                          </a:solidFill>
                          <a:latin typeface="Arial"/>
                        </a:rPr>
                        <a:t>Повышение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 а также культурно-исторического, природного потенциала, потенциала событийного туризма республики и развития индустрии гостеприимства</a:t>
                      </a:r>
                      <a:endParaRPr lang="ru-RU" sz="950" b="0" strike="noStrike" spc="-1" dirty="0">
                        <a:solidFill>
                          <a:srgbClr val="000000"/>
                        </a:solidFill>
                        <a:latin typeface="Arial"/>
                      </a:endParaRP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spc="-1">
                        <a:solidFill>
                          <a:srgbClr val="000000"/>
                        </a:solidFill>
                        <a:latin typeface="Arial"/>
                      </a:endParaRPr>
                    </a:p>
                  </a:txBody>
                  <a:tcPr marL="90000" marR="90000"/>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0658">
                <a:tc>
                  <a:txBody>
                    <a:bodyPr/>
                    <a:lstStyle/>
                    <a:p>
                      <a:pPr>
                        <a:lnSpc>
                          <a:spcPct val="100000"/>
                        </a:lnSpc>
                      </a:pPr>
                      <a:r>
                        <a:rPr lang="ru-RU" sz="950" b="0" strike="noStrike" spc="-1" dirty="0">
                          <a:solidFill>
                            <a:srgbClr val="000000"/>
                          </a:solidFill>
                          <a:latin typeface="Arial"/>
                        </a:rPr>
                        <a:t>Объем туристского потока в Республику Татарстан</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a:solidFill>
                            <a:srgbClr val="000000"/>
                          </a:solidFill>
                          <a:latin typeface="Arial"/>
                        </a:rPr>
                        <a:t>тыс. человек </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4 298,9</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4 505,0</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4 595,1</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4 687,0</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4 780,7</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9" name="Прямоугольник 8"/>
          <p:cNvSpPr/>
          <p:nvPr/>
        </p:nvSpPr>
        <p:spPr>
          <a:xfrm>
            <a:off x="606386" y="6055171"/>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Государственный комитет Республики Татарстан по туризму</a:t>
            </a:r>
          </a:p>
        </p:txBody>
      </p:sp>
      <p:sp>
        <p:nvSpPr>
          <p:cNvPr id="10" name="Объект 2"/>
          <p:cNvSpPr txBox="1">
            <a:spLocks/>
          </p:cNvSpPr>
          <p:nvPr/>
        </p:nvSpPr>
        <p:spPr>
          <a:xfrm>
            <a:off x="529998" y="6316781"/>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http://tourism.tatarstan.ru</a:t>
            </a:r>
            <a:endParaRPr lang="ru-RU" sz="1100" b="1" i="1" dirty="0">
              <a:solidFill>
                <a:schemeClr val="accent6"/>
              </a:solidFill>
            </a:endParaRPr>
          </a:p>
        </p:txBody>
      </p:sp>
      <p:sp>
        <p:nvSpPr>
          <p:cNvPr id="11" name="Скругленный прямоугольник 10"/>
          <p:cNvSpPr/>
          <p:nvPr/>
        </p:nvSpPr>
        <p:spPr>
          <a:xfrm>
            <a:off x="784197" y="4113925"/>
            <a:ext cx="7857326" cy="37457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rPr>
              <a:t>Показатели государственной программы  </a:t>
            </a:r>
          </a:p>
        </p:txBody>
      </p:sp>
    </p:spTree>
    <p:extLst>
      <p:ext uri="{BB962C8B-B14F-4D97-AF65-F5344CB8AC3E}">
        <p14:creationId xmlns:p14="http://schemas.microsoft.com/office/powerpoint/2010/main" val="8400920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150924" y="1541379"/>
            <a:ext cx="454791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ea typeface="Calibri" panose="020F0502020204030204" pitchFamily="34" charset="0"/>
              </a:rPr>
              <a:t>Цель: </a:t>
            </a:r>
            <a:r>
              <a:rPr lang="ru-RU" altLang="ru-RU" sz="1600" dirty="0">
                <a:solidFill>
                  <a:prstClr val="black"/>
                </a:solidFill>
                <a:ea typeface="Calibri" panose="020F0502020204030204" pitchFamily="34" charset="0"/>
              </a:rPr>
              <a:t>в</a:t>
            </a:r>
            <a:r>
              <a:rPr lang="ru-RU" sz="1600" dirty="0"/>
              <a:t>ыявление и устранение причин коррупции (профилактика коррупции), создание условий, препятствующих коррупции, формирование в обществе нетерпимого отношения к коррупции.</a:t>
            </a:r>
          </a:p>
        </p:txBody>
      </p:sp>
      <p:sp>
        <p:nvSpPr>
          <p:cNvPr id="7" name="Скругленный прямоугольник 6"/>
          <p:cNvSpPr/>
          <p:nvPr/>
        </p:nvSpPr>
        <p:spPr>
          <a:xfrm>
            <a:off x="612775" y="213494"/>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2</a:t>
            </a:r>
            <a:r>
              <a:rPr lang="en-US" altLang="ru-RU" sz="1600" b="1" dirty="0">
                <a:solidFill>
                  <a:prstClr val="black"/>
                </a:solidFill>
                <a:ea typeface="Times New Roman" panose="02020603050405020304" pitchFamily="18" charset="0"/>
              </a:rPr>
              <a:t>5</a:t>
            </a:r>
            <a:r>
              <a:rPr lang="ru-RU" altLang="ru-RU" sz="1600" b="1" dirty="0">
                <a:solidFill>
                  <a:prstClr val="black"/>
                </a:solidFill>
                <a:ea typeface="Times New Roman" panose="02020603050405020304" pitchFamily="18" charset="0"/>
              </a:rPr>
              <a:t>. </a:t>
            </a:r>
            <a:r>
              <a:rPr lang="ru-RU" altLang="ru-RU" sz="1600" b="1" dirty="0">
                <a:solidFill>
                  <a:prstClr val="black"/>
                </a:solidFill>
                <a:ea typeface="Calibri" panose="020F0502020204030204" pitchFamily="34" charset="0"/>
              </a:rPr>
              <a:t>Государственная  программа</a:t>
            </a:r>
            <a:endParaRPr lang="ru-RU" altLang="ru-RU" sz="700" dirty="0">
              <a:solidFill>
                <a:prstClr val="black"/>
              </a:solidFill>
            </a:endParaRPr>
          </a:p>
          <a:p>
            <a:pPr algn="ctr" eaLnBrk="0" fontAlgn="base" hangingPunct="0">
              <a:spcBef>
                <a:spcPct val="0"/>
              </a:spcBef>
              <a:spcAft>
                <a:spcPct val="0"/>
              </a:spcAft>
            </a:pPr>
            <a:r>
              <a:rPr lang="ru-RU" altLang="ru-RU" sz="1600" b="1" dirty="0">
                <a:solidFill>
                  <a:prstClr val="black"/>
                </a:solidFill>
                <a:ea typeface="Calibri" panose="020F0502020204030204" pitchFamily="34" charset="0"/>
              </a:rPr>
              <a:t>"Реализация антикоррупционной политики Республики Татарстан"</a:t>
            </a:r>
            <a:endParaRPr lang="ru-RU" altLang="ru-RU" sz="700" dirty="0">
              <a:solidFill>
                <a:prstClr val="black"/>
              </a:solidFill>
            </a:endParaRPr>
          </a:p>
        </p:txBody>
      </p:sp>
      <p:pic>
        <p:nvPicPr>
          <p:cNvPr id="2" name="Рисунок 1"/>
          <p:cNvPicPr>
            <a:picLocks noChangeAspect="1"/>
          </p:cNvPicPr>
          <p:nvPr/>
        </p:nvPicPr>
        <p:blipFill>
          <a:blip r:embed="rId3"/>
          <a:stretch>
            <a:fillRect/>
          </a:stretch>
        </p:blipFill>
        <p:spPr>
          <a:xfrm>
            <a:off x="612775" y="1226788"/>
            <a:ext cx="3333750" cy="1952625"/>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2186232804"/>
              </p:ext>
            </p:extLst>
          </p:nvPr>
        </p:nvGraphicFramePr>
        <p:xfrm>
          <a:off x="612775" y="3642360"/>
          <a:ext cx="8086062" cy="792641"/>
        </p:xfrm>
        <a:graphic>
          <a:graphicData uri="http://schemas.openxmlformats.org/drawingml/2006/table">
            <a:tbl>
              <a:tblPr firstRow="1" firstCol="1" bandRow="1">
                <a:tableStyleId>{5C22544A-7EE6-4342-B048-85BDC9FD1C3A}</a:tableStyleId>
              </a:tblPr>
              <a:tblGrid>
                <a:gridCol w="1577465">
                  <a:extLst>
                    <a:ext uri="{9D8B030D-6E8A-4147-A177-3AD203B41FA5}">
                      <a16:colId xmlns:a16="http://schemas.microsoft.com/office/drawing/2014/main" val="20000"/>
                    </a:ext>
                  </a:extLst>
                </a:gridCol>
                <a:gridCol w="1577465">
                  <a:extLst>
                    <a:ext uri="{9D8B030D-6E8A-4147-A177-3AD203B41FA5}">
                      <a16:colId xmlns:a16="http://schemas.microsoft.com/office/drawing/2014/main" val="20001"/>
                    </a:ext>
                  </a:extLst>
                </a:gridCol>
                <a:gridCol w="1577465">
                  <a:extLst>
                    <a:ext uri="{9D8B030D-6E8A-4147-A177-3AD203B41FA5}">
                      <a16:colId xmlns:a16="http://schemas.microsoft.com/office/drawing/2014/main" val="20002"/>
                    </a:ext>
                  </a:extLst>
                </a:gridCol>
                <a:gridCol w="1577465">
                  <a:extLst>
                    <a:ext uri="{9D8B030D-6E8A-4147-A177-3AD203B41FA5}">
                      <a16:colId xmlns:a16="http://schemas.microsoft.com/office/drawing/2014/main" val="20003"/>
                    </a:ext>
                  </a:extLst>
                </a:gridCol>
                <a:gridCol w="1776202">
                  <a:extLst>
                    <a:ext uri="{9D8B030D-6E8A-4147-A177-3AD203B41FA5}">
                      <a16:colId xmlns:a16="http://schemas.microsoft.com/office/drawing/2014/main" val="20004"/>
                    </a:ext>
                  </a:extLst>
                </a:gridCol>
              </a:tblGrid>
              <a:tr h="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a:t>
                      </a:r>
                      <a:r>
                        <a:rPr lang="ru-RU" sz="1100" b="1" baseline="0"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46287">
                <a:tc>
                  <a:txBody>
                    <a:bodyPr/>
                    <a:lstStyle/>
                    <a:p>
                      <a:pPr algn="ctr" fontAlgn="ctr"/>
                      <a:r>
                        <a:rPr lang="ru-RU" sz="1100" b="0" i="0" u="none" strike="noStrike" dirty="0">
                          <a:solidFill>
                            <a:srgbClr val="000000"/>
                          </a:solidFill>
                          <a:effectLst/>
                          <a:latin typeface="Arial" panose="020B0604020202020204" pitchFamily="34" charset="0"/>
                        </a:rPr>
                        <a:t>8 522,2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8 564,5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158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284631592"/>
              </p:ext>
            </p:extLst>
          </p:nvPr>
        </p:nvGraphicFramePr>
        <p:xfrm>
          <a:off x="612775" y="841158"/>
          <a:ext cx="8096455" cy="4678894"/>
        </p:xfrm>
        <a:graphic>
          <a:graphicData uri="http://schemas.openxmlformats.org/drawingml/2006/table">
            <a:tbl>
              <a:tblPr firstRow="1" firstCol="1" bandRow="1">
                <a:tableStyleId>{5940675A-B579-460E-94D1-54222C63F5DA}</a:tableStyleId>
              </a:tblPr>
              <a:tblGrid>
                <a:gridCol w="3081039">
                  <a:extLst>
                    <a:ext uri="{9D8B030D-6E8A-4147-A177-3AD203B41FA5}">
                      <a16:colId xmlns:a16="http://schemas.microsoft.com/office/drawing/2014/main" val="20000"/>
                    </a:ext>
                  </a:extLst>
                </a:gridCol>
                <a:gridCol w="887239">
                  <a:extLst>
                    <a:ext uri="{9D8B030D-6E8A-4147-A177-3AD203B41FA5}">
                      <a16:colId xmlns:a16="http://schemas.microsoft.com/office/drawing/2014/main" val="4083025030"/>
                    </a:ext>
                  </a:extLst>
                </a:gridCol>
                <a:gridCol w="796705">
                  <a:extLst>
                    <a:ext uri="{9D8B030D-6E8A-4147-A177-3AD203B41FA5}">
                      <a16:colId xmlns:a16="http://schemas.microsoft.com/office/drawing/2014/main" val="2427642590"/>
                    </a:ext>
                  </a:extLst>
                </a:gridCol>
                <a:gridCol w="832919">
                  <a:extLst>
                    <a:ext uri="{9D8B030D-6E8A-4147-A177-3AD203B41FA5}">
                      <a16:colId xmlns:a16="http://schemas.microsoft.com/office/drawing/2014/main" val="2185234708"/>
                    </a:ext>
                  </a:extLst>
                </a:gridCol>
                <a:gridCol w="823866">
                  <a:extLst>
                    <a:ext uri="{9D8B030D-6E8A-4147-A177-3AD203B41FA5}">
                      <a16:colId xmlns:a16="http://schemas.microsoft.com/office/drawing/2014/main" val="3477855497"/>
                    </a:ext>
                  </a:extLst>
                </a:gridCol>
                <a:gridCol w="841972">
                  <a:extLst>
                    <a:ext uri="{9D8B030D-6E8A-4147-A177-3AD203B41FA5}">
                      <a16:colId xmlns:a16="http://schemas.microsoft.com/office/drawing/2014/main" val="791548309"/>
                    </a:ext>
                  </a:extLst>
                </a:gridCol>
                <a:gridCol w="832715">
                  <a:extLst>
                    <a:ext uri="{9D8B030D-6E8A-4147-A177-3AD203B41FA5}">
                      <a16:colId xmlns:a16="http://schemas.microsoft.com/office/drawing/2014/main" val="2392817379"/>
                    </a:ext>
                  </a:extLst>
                </a:gridCol>
              </a:tblGrid>
              <a:tr h="403111">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2024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2025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4556">
                <a:tc gridSpan="7">
                  <a:txBody>
                    <a:bodyPr/>
                    <a:lstStyle/>
                    <a:p>
                      <a:pPr algn="just">
                        <a:lnSpc>
                          <a:spcPct val="115000"/>
                        </a:lnSpc>
                        <a:spcAft>
                          <a:spcPts val="0"/>
                        </a:spcAft>
                      </a:pPr>
                      <a:r>
                        <a:rPr lang="ru-RU" sz="1000" b="1" kern="1200" dirty="0">
                          <a:solidFill>
                            <a:schemeClr val="tx1"/>
                          </a:solidFill>
                          <a:latin typeface="+mn-lt"/>
                          <a:ea typeface="+mn-ea"/>
                          <a:cs typeface="+mn-cs"/>
                        </a:rPr>
                        <a:t>Выявление и устранение причин коррупции (профилактика коррупции) </a:t>
                      </a:r>
                      <a:endParaRPr lang="ru-RU" sz="1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5415">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органов государственной власти Республики Татарстан и органов местного самоуправления, в которых приняты организационные и правовые меры противодействия коррупции, в том числе внутренний контроль и антикоррупционный механизм в кадровой политике</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6248">
                <a:tc gridSpan="7">
                  <a:txBody>
                    <a:bodyPr/>
                    <a:lstStyle/>
                    <a:p>
                      <a:r>
                        <a:rPr lang="ru-RU" sz="1000" b="1" kern="1200" dirty="0">
                          <a:solidFill>
                            <a:schemeClr val="tx1"/>
                          </a:solidFill>
                          <a:latin typeface="+mn-lt"/>
                          <a:ea typeface="+mn-ea"/>
                          <a:cs typeface="+mn-cs"/>
                        </a:rPr>
                        <a:t> Создание условий, препятствующих коррупции </a:t>
                      </a:r>
                      <a:endParaRPr lang="ru-RU" sz="10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6155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законодательных и иных нормативных правовых актов, а также проектов нормативных правовых актов, подвергнутых антикоррупционной экспертизе</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155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государственных гражданских служащих Республики Татарстан, муниципальных служащих в Республике Татарстан, с которыми проведены антикоррупционные мероприятия</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4207">
                <a:tc gridSpan="7">
                  <a:txBody>
                    <a:bodyPr/>
                    <a:lstStyle/>
                    <a:p>
                      <a:pPr algn="just">
                        <a:lnSpc>
                          <a:spcPct val="115000"/>
                        </a:lnSpc>
                        <a:spcAft>
                          <a:spcPts val="0"/>
                        </a:spcAft>
                      </a:pPr>
                      <a:r>
                        <a:rPr lang="ru-RU" sz="1000" b="1" kern="1200" dirty="0">
                          <a:solidFill>
                            <a:schemeClr val="tx1"/>
                          </a:solidFill>
                          <a:latin typeface="+mn-lt"/>
                          <a:ea typeface="+mn-ea"/>
                          <a:cs typeface="+mn-cs"/>
                        </a:rPr>
                        <a:t>Формирование в обществе нетерпимого отношения к коррупции </a:t>
                      </a:r>
                      <a:endParaRPr lang="ru-RU" sz="1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26155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граждан из числа попавших в коррупционную ситуацию, которые отказались вступать в коррупционную сделку (по результатам социологического исследования, проводимого Министерством экономики Республики Татарстан)</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60,10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58,10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53,70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53,90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53,90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7" name="Скругленный прямоугольник 6"/>
          <p:cNvSpPr/>
          <p:nvPr/>
        </p:nvSpPr>
        <p:spPr>
          <a:xfrm>
            <a:off x="612775" y="126267"/>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r>
              <a:rPr lang="ru-RU" altLang="ru-RU" sz="1600" b="1" dirty="0">
                <a:solidFill>
                  <a:prstClr val="black"/>
                </a:solidFill>
                <a:ea typeface="Calibri" panose="020F0502020204030204" pitchFamily="34" charset="0"/>
              </a:rPr>
              <a:t>"Реализация антикоррупционной политики Республики Татарстан"</a:t>
            </a:r>
            <a:endParaRPr lang="ru-RU" altLang="ru-RU" sz="700" dirty="0">
              <a:solidFill>
                <a:prstClr val="black"/>
              </a:solidFill>
            </a:endParaRPr>
          </a:p>
        </p:txBody>
      </p:sp>
      <p:sp>
        <p:nvSpPr>
          <p:cNvPr id="4" name="Прямоугольник 3"/>
          <p:cNvSpPr/>
          <p:nvPr/>
        </p:nvSpPr>
        <p:spPr>
          <a:xfrm>
            <a:off x="523194" y="5755232"/>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юстиции Республики Татарстан</a:t>
            </a:r>
          </a:p>
        </p:txBody>
      </p:sp>
      <p:sp>
        <p:nvSpPr>
          <p:cNvPr id="6" name="Объект 2"/>
          <p:cNvSpPr txBox="1">
            <a:spLocks/>
          </p:cNvSpPr>
          <p:nvPr/>
        </p:nvSpPr>
        <p:spPr>
          <a:xfrm>
            <a:off x="529998" y="601684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minjust.tatarstan.ru</a:t>
            </a:r>
            <a:endParaRPr lang="ru-RU" sz="1100" b="1" i="1" dirty="0">
              <a:solidFill>
                <a:schemeClr val="accent6"/>
              </a:solidFill>
            </a:endParaRPr>
          </a:p>
        </p:txBody>
      </p:sp>
    </p:spTree>
    <p:extLst>
      <p:ext uri="{BB962C8B-B14F-4D97-AF65-F5344CB8AC3E}">
        <p14:creationId xmlns:p14="http://schemas.microsoft.com/office/powerpoint/2010/main" val="2597775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589163" y="1977378"/>
            <a:ext cx="48976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600" b="1" dirty="0">
                <a:solidFill>
                  <a:prstClr val="black"/>
                </a:solidFill>
                <a:ea typeface="Times New Roman" panose="02020603050405020304" pitchFamily="18" charset="0"/>
              </a:rPr>
              <a:t>Цель: </a:t>
            </a:r>
            <a:r>
              <a:rPr lang="ru-RU" sz="1600" dirty="0"/>
              <a:t>совершенствование системы выявления, поддержки и развития способностей и талантов у детей и молодежи в интересах инновационного развития Республики Татарстан</a:t>
            </a:r>
          </a:p>
        </p:txBody>
      </p:sp>
      <p:sp>
        <p:nvSpPr>
          <p:cNvPr id="2" name="Скругленный прямоугольник 1"/>
          <p:cNvSpPr/>
          <p:nvPr/>
        </p:nvSpPr>
        <p:spPr>
          <a:xfrm>
            <a:off x="600075" y="402968"/>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2</a:t>
            </a:r>
            <a:r>
              <a:rPr lang="en-US" sz="1600" b="1" dirty="0">
                <a:solidFill>
                  <a:prstClr val="black"/>
                </a:solidFill>
              </a:rPr>
              <a:t>6</a:t>
            </a:r>
            <a:r>
              <a:rPr lang="ru-RU" sz="1600" b="1" dirty="0">
                <a:solidFill>
                  <a:prstClr val="black"/>
                </a:solidFill>
              </a:rPr>
              <a:t>. Государственная программа "Стратегическое управление талантами в Республике Татарстан"</a:t>
            </a:r>
          </a:p>
        </p:txBody>
      </p:sp>
      <p:pic>
        <p:nvPicPr>
          <p:cNvPr id="3" name="Рисунок 2"/>
          <p:cNvPicPr>
            <a:picLocks noChangeAspect="1"/>
          </p:cNvPicPr>
          <p:nvPr/>
        </p:nvPicPr>
        <p:blipFill>
          <a:blip r:embed="rId2"/>
          <a:stretch>
            <a:fillRect/>
          </a:stretch>
        </p:blipFill>
        <p:spPr>
          <a:xfrm>
            <a:off x="784082" y="1163302"/>
            <a:ext cx="2805081" cy="264862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188869408"/>
              </p:ext>
            </p:extLst>
          </p:nvPr>
        </p:nvGraphicFramePr>
        <p:xfrm>
          <a:off x="633360" y="3925272"/>
          <a:ext cx="8086062" cy="709921"/>
        </p:xfrm>
        <a:graphic>
          <a:graphicData uri="http://schemas.openxmlformats.org/drawingml/2006/table">
            <a:tbl>
              <a:tblPr firstRow="1" firstCol="1" bandRow="1">
                <a:tableStyleId>{5C22544A-7EE6-4342-B048-85BDC9FD1C3A}</a:tableStyleId>
              </a:tblPr>
              <a:tblGrid>
                <a:gridCol w="1577465">
                  <a:extLst>
                    <a:ext uri="{9D8B030D-6E8A-4147-A177-3AD203B41FA5}">
                      <a16:colId xmlns:a16="http://schemas.microsoft.com/office/drawing/2014/main" val="20000"/>
                    </a:ext>
                  </a:extLst>
                </a:gridCol>
                <a:gridCol w="1577465">
                  <a:extLst>
                    <a:ext uri="{9D8B030D-6E8A-4147-A177-3AD203B41FA5}">
                      <a16:colId xmlns:a16="http://schemas.microsoft.com/office/drawing/2014/main" val="20001"/>
                    </a:ext>
                  </a:extLst>
                </a:gridCol>
                <a:gridCol w="1577465">
                  <a:extLst>
                    <a:ext uri="{9D8B030D-6E8A-4147-A177-3AD203B41FA5}">
                      <a16:colId xmlns:a16="http://schemas.microsoft.com/office/drawing/2014/main" val="20002"/>
                    </a:ext>
                  </a:extLst>
                </a:gridCol>
                <a:gridCol w="1577465">
                  <a:extLst>
                    <a:ext uri="{9D8B030D-6E8A-4147-A177-3AD203B41FA5}">
                      <a16:colId xmlns:a16="http://schemas.microsoft.com/office/drawing/2014/main" val="20003"/>
                    </a:ext>
                  </a:extLst>
                </a:gridCol>
                <a:gridCol w="1776202">
                  <a:extLst>
                    <a:ext uri="{9D8B030D-6E8A-4147-A177-3AD203B41FA5}">
                      <a16:colId xmlns:a16="http://schemas.microsoft.com/office/drawing/2014/main" val="20004"/>
                    </a:ext>
                  </a:extLst>
                </a:gridCol>
              </a:tblGrid>
              <a:tr h="153988">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1735">
                <a:tc>
                  <a:txBody>
                    <a:bodyPr/>
                    <a:lstStyle/>
                    <a:p>
                      <a:pPr algn="ctr" fontAlgn="ctr"/>
                      <a:r>
                        <a:rPr lang="ru-RU" sz="1100" b="1" u="none" strike="noStrike" dirty="0">
                          <a:solidFill>
                            <a:schemeClr val="tx1"/>
                          </a:solidFill>
                          <a:effectLst/>
                        </a:rPr>
                        <a:t>2024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2025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2026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2027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2028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5970">
                <a:tc>
                  <a:txBody>
                    <a:bodyPr/>
                    <a:lstStyle/>
                    <a:p>
                      <a:pPr algn="ctr" fontAlgn="ctr"/>
                      <a:r>
                        <a:rPr lang="ru-RU" sz="1100" b="0" i="0" u="none" strike="noStrike" dirty="0">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99 671,3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517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2463779391"/>
              </p:ext>
            </p:extLst>
          </p:nvPr>
        </p:nvGraphicFramePr>
        <p:xfrm>
          <a:off x="542925" y="898942"/>
          <a:ext cx="8237518" cy="3691419"/>
        </p:xfrm>
        <a:graphic>
          <a:graphicData uri="http://schemas.openxmlformats.org/drawingml/2006/table">
            <a:tbl>
              <a:tblPr firstRow="1" firstCol="1" bandRow="1">
                <a:tableStyleId>{5C22544A-7EE6-4342-B048-85BDC9FD1C3A}</a:tableStyleId>
              </a:tblPr>
              <a:tblGrid>
                <a:gridCol w="3714294">
                  <a:extLst>
                    <a:ext uri="{9D8B030D-6E8A-4147-A177-3AD203B41FA5}">
                      <a16:colId xmlns:a16="http://schemas.microsoft.com/office/drawing/2014/main" val="20000"/>
                    </a:ext>
                  </a:extLst>
                </a:gridCol>
                <a:gridCol w="867042">
                  <a:extLst>
                    <a:ext uri="{9D8B030D-6E8A-4147-A177-3AD203B41FA5}">
                      <a16:colId xmlns:a16="http://schemas.microsoft.com/office/drawing/2014/main" val="875351767"/>
                    </a:ext>
                  </a:extLst>
                </a:gridCol>
                <a:gridCol w="814812">
                  <a:extLst>
                    <a:ext uri="{9D8B030D-6E8A-4147-A177-3AD203B41FA5}">
                      <a16:colId xmlns:a16="http://schemas.microsoft.com/office/drawing/2014/main" val="1610117332"/>
                    </a:ext>
                  </a:extLst>
                </a:gridCol>
                <a:gridCol w="715224">
                  <a:extLst>
                    <a:ext uri="{9D8B030D-6E8A-4147-A177-3AD203B41FA5}">
                      <a16:colId xmlns:a16="http://schemas.microsoft.com/office/drawing/2014/main" val="4031897865"/>
                    </a:ext>
                  </a:extLst>
                </a:gridCol>
                <a:gridCol w="747465">
                  <a:extLst>
                    <a:ext uri="{9D8B030D-6E8A-4147-A177-3AD203B41FA5}">
                      <a16:colId xmlns:a16="http://schemas.microsoft.com/office/drawing/2014/main" val="1523931551"/>
                    </a:ext>
                  </a:extLst>
                </a:gridCol>
                <a:gridCol w="648254">
                  <a:extLst>
                    <a:ext uri="{9D8B030D-6E8A-4147-A177-3AD203B41FA5}">
                      <a16:colId xmlns:a16="http://schemas.microsoft.com/office/drawing/2014/main" val="20003"/>
                    </a:ext>
                  </a:extLst>
                </a:gridCol>
                <a:gridCol w="730427">
                  <a:extLst>
                    <a:ext uri="{9D8B030D-6E8A-4147-A177-3AD203B41FA5}">
                      <a16:colId xmlns:a16="http://schemas.microsoft.com/office/drawing/2014/main" val="20004"/>
                    </a:ext>
                  </a:extLst>
                </a:gridCol>
              </a:tblGrid>
              <a:tr h="279863">
                <a:tc>
                  <a:txBody>
                    <a:bodyPr/>
                    <a:lstStyle/>
                    <a:p>
                      <a:pPr algn="ctr" fontAlgn="ctr"/>
                      <a:r>
                        <a:rPr lang="ru-RU" sz="1000" b="1" i="0" u="none" strike="noStrike" dirty="0">
                          <a:solidFill>
                            <a:schemeClr val="tx1"/>
                          </a:solidFill>
                          <a:effectLst/>
                          <a:latin typeface="+mn-lt"/>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2026 год (прогноз)</a:t>
                      </a:r>
                      <a:endParaRPr lang="ru-RU" sz="1000" b="1" i="0" u="none" strike="noStrike" dirty="0">
                        <a:solidFill>
                          <a:schemeClr val="tx1"/>
                        </a:solidFill>
                        <a:effectLst/>
                        <a:latin typeface="+mn-lt"/>
                      </a:endParaRP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000" b="1" kern="1200" dirty="0">
                          <a:solidFill>
                            <a:schemeClr val="tx1"/>
                          </a:solidFill>
                          <a:effectLst/>
                          <a:latin typeface="+mn-lt"/>
                          <a:ea typeface="+mn-ea"/>
                          <a:cs typeface="+mn-cs"/>
                        </a:rPr>
                        <a:t>2027 год (прогноз)</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000" b="1" kern="1200" dirty="0">
                          <a:solidFill>
                            <a:schemeClr val="tx1"/>
                          </a:solidFill>
                          <a:effectLst/>
                          <a:latin typeface="+mn-lt"/>
                          <a:ea typeface="+mn-ea"/>
                          <a:cs typeface="+mn-cs"/>
                        </a:rPr>
                        <a:t>2028 год (прогноз)</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30999">
                <a:tc gridSpan="7">
                  <a:txBody>
                    <a:bodyPr/>
                    <a:lstStyle/>
                    <a:p>
                      <a:r>
                        <a:rPr lang="ru-RU" sz="1000" b="1" i="0" u="none" strike="noStrike" kern="1200" baseline="0" dirty="0">
                          <a:solidFill>
                            <a:schemeClr val="tx1"/>
                          </a:solidFill>
                          <a:latin typeface="+mn-lt"/>
                          <a:ea typeface="+mn-ea"/>
                          <a:cs typeface="+mn-cs"/>
                        </a:rPr>
                        <a:t>Совершенствование системы выявления, поддержки и развития способностей и талантов у детей и молодежи в интересах инновационного развития Республики Татарстан</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людей от 7 до 35 лет, включенных в государственный информационный ресурс о лицах, проявивших выдающиеся способности (накопительным итогом)</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25 536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30 472</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21 486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22 908</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24 510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людей в возрасте от 12 до 35 лет, ежегодно выявляемых через Республиканский реестр конкурсных мероприятий и включаемых в республиканскую базу данных одаренных и талантливых детей и молодежи</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1 300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1 400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1 500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1 700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людей в возрасте от 12 до 35 лет, включенных в республиканскую базу данных одаренных и талантливых детей и молодежи и государственный информационный ресурс о лицах, проявивших выдающиеся способности, получивших меры поддержки автономной некоммерческой организации "Казанский открытый университет талантов 2.0"</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1 211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1 605</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2 041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2 530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2 910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детей в возрасте от 10 до 17 лет, охваченных программами дополнительного образования на постоянной основе и профильными региональными сменами по направлениям "Наука", "Спорт", "Искусство" по модели Образовательного центра "Сириус"</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7 794</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Скругленный прямоугольник 1"/>
          <p:cNvSpPr/>
          <p:nvPr/>
        </p:nvSpPr>
        <p:spPr>
          <a:xfrm>
            <a:off x="542925" y="84710"/>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"Стратегическое управление талантами в Республике Татарстан"</a:t>
            </a:r>
          </a:p>
        </p:txBody>
      </p:sp>
      <p:sp>
        <p:nvSpPr>
          <p:cNvPr id="5" name="Прямоугольник 4"/>
          <p:cNvSpPr/>
          <p:nvPr/>
        </p:nvSpPr>
        <p:spPr>
          <a:xfrm>
            <a:off x="542925" y="6021932"/>
            <a:ext cx="8369068" cy="261610"/>
          </a:xfrm>
          <a:prstGeom prst="rect">
            <a:avLst/>
          </a:prstGeom>
        </p:spPr>
        <p:txBody>
          <a:bodyPr wrap="square">
            <a:spAutoFit/>
          </a:bodyPr>
          <a:lstStyle/>
          <a:p>
            <a:pPr fontAlgn="ctr"/>
            <a:r>
              <a:rPr lang="ru-RU" sz="1100" b="1" i="1" dirty="0">
                <a:solidFill>
                  <a:schemeClr val="accent1"/>
                </a:solidFill>
              </a:rPr>
              <a:t>Ответственные исполнители ГП: Министерство образования и науки Республики Татарстан</a:t>
            </a:r>
            <a:endParaRPr lang="ru-RU" sz="1100" b="1" i="1" dirty="0">
              <a:solidFill>
                <a:schemeClr val="tx2"/>
              </a:solidFill>
              <a:latin typeface="Times New Roman" panose="02020603050405020304" pitchFamily="18" charset="0"/>
            </a:endParaRPr>
          </a:p>
        </p:txBody>
      </p:sp>
      <p:sp>
        <p:nvSpPr>
          <p:cNvPr id="6" name="Объект 2"/>
          <p:cNvSpPr txBox="1">
            <a:spLocks/>
          </p:cNvSpPr>
          <p:nvPr/>
        </p:nvSpPr>
        <p:spPr>
          <a:xfrm>
            <a:off x="542925" y="628354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http://mon.tatarstan.ru</a:t>
            </a:r>
            <a:endParaRPr lang="ru-RU" sz="1100" b="1" i="1" dirty="0">
              <a:solidFill>
                <a:schemeClr val="accent6"/>
              </a:solidFill>
            </a:endParaRPr>
          </a:p>
        </p:txBody>
      </p:sp>
    </p:spTree>
    <p:extLst>
      <p:ext uri="{BB962C8B-B14F-4D97-AF65-F5344CB8AC3E}">
        <p14:creationId xmlns:p14="http://schemas.microsoft.com/office/powerpoint/2010/main" val="26248940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642372" y="1360241"/>
            <a:ext cx="519731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600" b="1" dirty="0">
                <a:solidFill>
                  <a:prstClr val="black"/>
                </a:solidFill>
                <a:ea typeface="Times New Roman" panose="02020603050405020304" pitchFamily="18" charset="0"/>
              </a:rPr>
              <a:t>Цели: </a:t>
            </a:r>
          </a:p>
          <a:p>
            <a:pPr algn="just"/>
            <a:r>
              <a:rPr lang="ru-RU" sz="1600" dirty="0"/>
              <a:t>удовлетворение текущих и формирование новых потребностей общества в получении информации, содержащейся в документах Архивного фонда Республики Татарстан и других архивных документах;</a:t>
            </a:r>
          </a:p>
          <a:p>
            <a:pPr algn="just"/>
            <a:r>
              <a:rPr lang="ru-RU" sz="1600" dirty="0"/>
              <a:t>повышение эффективности документационного обеспечения системы государственного управления</a:t>
            </a:r>
          </a:p>
        </p:txBody>
      </p:sp>
      <p:sp>
        <p:nvSpPr>
          <p:cNvPr id="2" name="Скругленный прямоугольник 1"/>
          <p:cNvSpPr/>
          <p:nvPr/>
        </p:nvSpPr>
        <p:spPr>
          <a:xfrm>
            <a:off x="542925" y="84710"/>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27. Государственная программа "Развитие архивного дела </a:t>
            </a:r>
          </a:p>
          <a:p>
            <a:pPr algn="ctr" fontAlgn="t"/>
            <a:r>
              <a:rPr lang="ru-RU" sz="1600" b="1" dirty="0">
                <a:solidFill>
                  <a:prstClr val="black"/>
                </a:solidFill>
              </a:rPr>
              <a:t>в Республике Татарстан" </a:t>
            </a:r>
          </a:p>
        </p:txBody>
      </p:sp>
      <p:pic>
        <p:nvPicPr>
          <p:cNvPr id="6" name="Рисунок 5"/>
          <p:cNvPicPr>
            <a:picLocks noChangeAspect="1"/>
          </p:cNvPicPr>
          <p:nvPr/>
        </p:nvPicPr>
        <p:blipFill>
          <a:blip r:embed="rId2"/>
          <a:stretch>
            <a:fillRect/>
          </a:stretch>
        </p:blipFill>
        <p:spPr>
          <a:xfrm>
            <a:off x="753627" y="1136720"/>
            <a:ext cx="2638634" cy="2609316"/>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1505191874"/>
              </p:ext>
            </p:extLst>
          </p:nvPr>
        </p:nvGraphicFramePr>
        <p:xfrm>
          <a:off x="753627" y="4011536"/>
          <a:ext cx="8219550" cy="808292"/>
        </p:xfrm>
        <a:graphic>
          <a:graphicData uri="http://schemas.openxmlformats.org/drawingml/2006/table">
            <a:tbl>
              <a:tblPr firstRow="1" firstCol="1" bandRow="1">
                <a:tableStyleId>{5C22544A-7EE6-4342-B048-85BDC9FD1C3A}</a:tableStyleId>
              </a:tblPr>
              <a:tblGrid>
                <a:gridCol w="1643910">
                  <a:extLst>
                    <a:ext uri="{9D8B030D-6E8A-4147-A177-3AD203B41FA5}">
                      <a16:colId xmlns:a16="http://schemas.microsoft.com/office/drawing/2014/main" val="20000"/>
                    </a:ext>
                  </a:extLst>
                </a:gridCol>
                <a:gridCol w="1643910">
                  <a:extLst>
                    <a:ext uri="{9D8B030D-6E8A-4147-A177-3AD203B41FA5}">
                      <a16:colId xmlns:a16="http://schemas.microsoft.com/office/drawing/2014/main" val="20001"/>
                    </a:ext>
                  </a:extLst>
                </a:gridCol>
                <a:gridCol w="1643910">
                  <a:extLst>
                    <a:ext uri="{9D8B030D-6E8A-4147-A177-3AD203B41FA5}">
                      <a16:colId xmlns:a16="http://schemas.microsoft.com/office/drawing/2014/main" val="20002"/>
                    </a:ext>
                  </a:extLst>
                </a:gridCol>
                <a:gridCol w="1643910">
                  <a:extLst>
                    <a:ext uri="{9D8B030D-6E8A-4147-A177-3AD203B41FA5}">
                      <a16:colId xmlns:a16="http://schemas.microsoft.com/office/drawing/2014/main" val="20003"/>
                    </a:ext>
                  </a:extLst>
                </a:gridCol>
                <a:gridCol w="1643910">
                  <a:extLst>
                    <a:ext uri="{9D8B030D-6E8A-4147-A177-3AD203B41FA5}">
                      <a16:colId xmlns:a16="http://schemas.microsoft.com/office/drawing/2014/main" val="20004"/>
                    </a:ext>
                  </a:extLst>
                </a:gridCol>
              </a:tblGrid>
              <a:tr h="227178">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6015">
                <a:tc>
                  <a:txBody>
                    <a:bodyPr/>
                    <a:lstStyle/>
                    <a:p>
                      <a:pPr algn="ctr" fontAlgn="ctr"/>
                      <a:r>
                        <a:rPr lang="ru-RU" sz="1100" b="1" u="none" strike="noStrike" dirty="0">
                          <a:solidFill>
                            <a:schemeClr val="tx1"/>
                          </a:solidFill>
                          <a:effectLst/>
                        </a:rPr>
                        <a:t>2024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2025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2026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2027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2028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05099">
                <a:tc>
                  <a:txBody>
                    <a:bodyPr/>
                    <a:lstStyle/>
                    <a:p>
                      <a:pPr algn="ctr" fontAlgn="ctr"/>
                      <a:r>
                        <a:rPr lang="ru-RU" sz="1100" b="0" i="0" u="none" strike="noStrike" dirty="0">
                          <a:solidFill>
                            <a:srgbClr val="000000"/>
                          </a:solidFill>
                          <a:effectLst/>
                          <a:latin typeface="Arial" panose="020B0604020202020204" pitchFamily="34" charset="0"/>
                        </a:rPr>
                        <a:t>273 906,3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326 107,9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351 745,2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370 997,7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391 792,5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379900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60621082"/>
              </p:ext>
            </p:extLst>
          </p:nvPr>
        </p:nvGraphicFramePr>
        <p:xfrm>
          <a:off x="542922" y="1131683"/>
          <a:ext cx="8204470" cy="1885104"/>
        </p:xfrm>
        <a:graphic>
          <a:graphicData uri="http://schemas.openxmlformats.org/drawingml/2006/table">
            <a:tbl>
              <a:tblPr firstRow="1" firstCol="1" bandRow="1">
                <a:tableStyleId>{5C22544A-7EE6-4342-B048-85BDC9FD1C3A}</a:tableStyleId>
              </a:tblPr>
              <a:tblGrid>
                <a:gridCol w="3639779">
                  <a:extLst>
                    <a:ext uri="{9D8B030D-6E8A-4147-A177-3AD203B41FA5}">
                      <a16:colId xmlns:a16="http://schemas.microsoft.com/office/drawing/2014/main" val="20000"/>
                    </a:ext>
                  </a:extLst>
                </a:gridCol>
                <a:gridCol w="869773">
                  <a:extLst>
                    <a:ext uri="{9D8B030D-6E8A-4147-A177-3AD203B41FA5}">
                      <a16:colId xmlns:a16="http://schemas.microsoft.com/office/drawing/2014/main" val="2641667743"/>
                    </a:ext>
                  </a:extLst>
                </a:gridCol>
                <a:gridCol w="741664">
                  <a:extLst>
                    <a:ext uri="{9D8B030D-6E8A-4147-A177-3AD203B41FA5}">
                      <a16:colId xmlns:a16="http://schemas.microsoft.com/office/drawing/2014/main" val="321070370"/>
                    </a:ext>
                  </a:extLst>
                </a:gridCol>
                <a:gridCol w="741664">
                  <a:extLst>
                    <a:ext uri="{9D8B030D-6E8A-4147-A177-3AD203B41FA5}">
                      <a16:colId xmlns:a16="http://schemas.microsoft.com/office/drawing/2014/main" val="485696428"/>
                    </a:ext>
                  </a:extLst>
                </a:gridCol>
                <a:gridCol w="761291">
                  <a:extLst>
                    <a:ext uri="{9D8B030D-6E8A-4147-A177-3AD203B41FA5}">
                      <a16:colId xmlns:a16="http://schemas.microsoft.com/office/drawing/2014/main" val="2130165422"/>
                    </a:ext>
                  </a:extLst>
                </a:gridCol>
                <a:gridCol w="773418">
                  <a:extLst>
                    <a:ext uri="{9D8B030D-6E8A-4147-A177-3AD203B41FA5}">
                      <a16:colId xmlns:a16="http://schemas.microsoft.com/office/drawing/2014/main" val="2851159314"/>
                    </a:ext>
                  </a:extLst>
                </a:gridCol>
                <a:gridCol w="676881">
                  <a:extLst>
                    <a:ext uri="{9D8B030D-6E8A-4147-A177-3AD203B41FA5}">
                      <a16:colId xmlns:a16="http://schemas.microsoft.com/office/drawing/2014/main" val="20004"/>
                    </a:ext>
                  </a:extLst>
                </a:gridCol>
              </a:tblGrid>
              <a:tr h="314430">
                <a:tc>
                  <a:txBody>
                    <a:bodyPr/>
                    <a:lstStyle/>
                    <a:p>
                      <a:pPr algn="ctr" fontAlgn="ctr"/>
                      <a:r>
                        <a:rPr lang="ru-RU" sz="1000" b="1" i="0" u="none" strike="noStrike" dirty="0">
                          <a:solidFill>
                            <a:schemeClr val="tx1"/>
                          </a:solidFill>
                          <a:effectLst/>
                          <a:latin typeface="+mn-lt"/>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i="0" u="none" strike="noStrike" dirty="0">
                        <a:solidFill>
                          <a:schemeClr val="tx1"/>
                        </a:solidFill>
                        <a:effectLst/>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7603">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Удовлетворение текущих и формирование новых потребностей общества в получении информации, содержащейся в документах Архивного фонда Республики Татарстан и других архивных документах</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900" dirty="0">
                        <a:solidFill>
                          <a:srgbClr val="FFC000"/>
                        </a:solidFill>
                        <a:effectLst/>
                        <a:latin typeface="Calibri"/>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оцифрованных единиц хранения от числа запланированных на текущий год</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dk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запросов, исполненных подведомственными учреждениями в установленные сроки, в общем объеме исполненных за год запросов</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dk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Скругленный прямоугольник 1"/>
          <p:cNvSpPr/>
          <p:nvPr/>
        </p:nvSpPr>
        <p:spPr>
          <a:xfrm>
            <a:off x="542925" y="84710"/>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"Развитие архивного дела </a:t>
            </a:r>
          </a:p>
          <a:p>
            <a:pPr algn="ctr" fontAlgn="t"/>
            <a:r>
              <a:rPr lang="ru-RU" sz="1600" b="1" dirty="0">
                <a:solidFill>
                  <a:prstClr val="black"/>
                </a:solidFill>
              </a:rPr>
              <a:t>в Республике Татарстан" </a:t>
            </a:r>
          </a:p>
        </p:txBody>
      </p:sp>
      <p:sp>
        <p:nvSpPr>
          <p:cNvPr id="4" name="Прямоугольник 3"/>
          <p:cNvSpPr/>
          <p:nvPr/>
        </p:nvSpPr>
        <p:spPr>
          <a:xfrm>
            <a:off x="542925" y="5625230"/>
            <a:ext cx="8477250" cy="492443"/>
          </a:xfrm>
          <a:prstGeom prst="rect">
            <a:avLst/>
          </a:prstGeom>
        </p:spPr>
        <p:txBody>
          <a:bodyPr wrap="square">
            <a:spAutoFit/>
          </a:bodyPr>
          <a:lstStyle/>
          <a:p>
            <a:r>
              <a:rPr lang="ru-RU" sz="1200" b="1" i="1" dirty="0">
                <a:solidFill>
                  <a:schemeClr val="accent1"/>
                </a:solidFill>
              </a:rPr>
              <a:t>Ответственный исполнитель ГП: Государственный комитет Республики Татарстан по архивному делу</a:t>
            </a:r>
            <a:r>
              <a:rPr lang="ru-RU" sz="1400" b="1" i="1" dirty="0">
                <a:solidFill>
                  <a:schemeClr val="tx2"/>
                </a:solidFill>
              </a:rPr>
              <a:t>	</a:t>
            </a:r>
          </a:p>
        </p:txBody>
      </p:sp>
      <p:sp>
        <p:nvSpPr>
          <p:cNvPr id="5" name="Объект 2"/>
          <p:cNvSpPr txBox="1">
            <a:spLocks/>
          </p:cNvSpPr>
          <p:nvPr/>
        </p:nvSpPr>
        <p:spPr>
          <a:xfrm>
            <a:off x="529998" y="601684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http://</a:t>
            </a:r>
            <a:r>
              <a:rPr lang="en-US" sz="1100" b="1" i="1" dirty="0">
                <a:solidFill>
                  <a:schemeClr val="accent6"/>
                </a:solidFill>
              </a:rPr>
              <a:t>arhiv.tatarstan.ru</a:t>
            </a:r>
            <a:endParaRPr lang="ru-RU" sz="1100" b="1" i="1" dirty="0">
              <a:solidFill>
                <a:schemeClr val="accent6"/>
              </a:solidFill>
            </a:endParaRPr>
          </a:p>
        </p:txBody>
      </p:sp>
    </p:spTree>
    <p:extLst>
      <p:ext uri="{BB962C8B-B14F-4D97-AF65-F5344CB8AC3E}">
        <p14:creationId xmlns:p14="http://schemas.microsoft.com/office/powerpoint/2010/main" val="3624966005"/>
      </p:ext>
    </p:extLst>
  </p:cSld>
  <p:clrMapOvr>
    <a:masterClrMapping/>
  </p:clrMapOvr>
</p:sld>
</file>

<file path=ppt/theme/theme1.xml><?xml version="1.0" encoding="utf-8"?>
<a:theme xmlns:a="http://schemas.openxmlformats.org/drawingml/2006/main" name="Тема Office">
  <a:themeElements>
    <a:clrScheme name="МФ РТ 2015">
      <a:dk1>
        <a:sysClr val="windowText" lastClr="000000"/>
      </a:dk1>
      <a:lt1>
        <a:sysClr val="window" lastClr="FFFFFF"/>
      </a:lt1>
      <a:dk2>
        <a:srgbClr val="1F497D"/>
      </a:dk2>
      <a:lt2>
        <a:srgbClr val="EEECE1"/>
      </a:lt2>
      <a:accent1>
        <a:srgbClr val="0081C5"/>
      </a:accent1>
      <a:accent2>
        <a:srgbClr val="DA1B23"/>
      </a:accent2>
      <a:accent3>
        <a:srgbClr val="138815"/>
      </a:accent3>
      <a:accent4>
        <a:srgbClr val="A6A6A6"/>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144726</TotalTime>
  <Words>32150</Words>
  <Application>Microsoft Office PowerPoint</Application>
  <PresentationFormat>Экран (4:3)</PresentationFormat>
  <Paragraphs>6934</Paragraphs>
  <Slides>135</Slides>
  <Notes>8</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135</vt:i4>
      </vt:variant>
    </vt:vector>
  </HeadingPairs>
  <TitlesOfParts>
    <vt:vector size="145" baseType="lpstr">
      <vt:lpstr>Arial</vt:lpstr>
      <vt:lpstr>Arial Black</vt:lpstr>
      <vt:lpstr>Arial Narrow</vt:lpstr>
      <vt:lpstr>Calibri</vt:lpstr>
      <vt:lpstr>Garamond</vt:lpstr>
      <vt:lpstr>Golos</vt:lpstr>
      <vt:lpstr>Tahoma</vt:lpstr>
      <vt:lpstr>Times New Roman</vt:lpstr>
      <vt:lpstr>Тема Office</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Семен Сингаевский</dc:creator>
  <cp:lastModifiedBy>Минфин РТ - Алсу Назиповна Хусаинова</cp:lastModifiedBy>
  <cp:revision>3139</cp:revision>
  <cp:lastPrinted>2026-03-30T07:51:00Z</cp:lastPrinted>
  <dcterms:created xsi:type="dcterms:W3CDTF">2015-08-31T08:00:32Z</dcterms:created>
  <dcterms:modified xsi:type="dcterms:W3CDTF">2026-05-13T08:11:31Z</dcterms:modified>
</cp:coreProperties>
</file>